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2"/>
  </p:notesMasterIdLst>
  <p:handoutMasterIdLst>
    <p:handoutMasterId r:id="rId303"/>
  </p:handoutMasterIdLst>
  <p:sldIdLst>
    <p:sldId id="341" r:id="rId2"/>
    <p:sldId id="357" r:id="rId3"/>
    <p:sldId id="640" r:id="rId4"/>
    <p:sldId id="634" r:id="rId5"/>
    <p:sldId id="897" r:id="rId6"/>
    <p:sldId id="898" r:id="rId7"/>
    <p:sldId id="900" r:id="rId8"/>
    <p:sldId id="896" r:id="rId9"/>
    <p:sldId id="635" r:id="rId10"/>
    <p:sldId id="899" r:id="rId11"/>
    <p:sldId id="610" r:id="rId12"/>
    <p:sldId id="662" r:id="rId13"/>
    <p:sldId id="825" r:id="rId14"/>
    <p:sldId id="470" r:id="rId15"/>
    <p:sldId id="664" r:id="rId16"/>
    <p:sldId id="471" r:id="rId17"/>
    <p:sldId id="665" r:id="rId18"/>
    <p:sldId id="666" r:id="rId19"/>
    <p:sldId id="479" r:id="rId20"/>
    <p:sldId id="667" r:id="rId21"/>
    <p:sldId id="485" r:id="rId22"/>
    <p:sldId id="668" r:id="rId23"/>
    <p:sldId id="531" r:id="rId24"/>
    <p:sldId id="669" r:id="rId25"/>
    <p:sldId id="670" r:id="rId26"/>
    <p:sldId id="671" r:id="rId27"/>
    <p:sldId id="672" r:id="rId28"/>
    <p:sldId id="673" r:id="rId29"/>
    <p:sldId id="674" r:id="rId30"/>
    <p:sldId id="675" r:id="rId31"/>
    <p:sldId id="676" r:id="rId32"/>
    <p:sldId id="677" r:id="rId33"/>
    <p:sldId id="678" r:id="rId34"/>
    <p:sldId id="679" r:id="rId35"/>
    <p:sldId id="680" r:id="rId36"/>
    <p:sldId id="681" r:id="rId37"/>
    <p:sldId id="683" r:id="rId38"/>
    <p:sldId id="532" r:id="rId39"/>
    <p:sldId id="684" r:id="rId40"/>
    <p:sldId id="533" r:id="rId41"/>
    <p:sldId id="685" r:id="rId42"/>
    <p:sldId id="542" r:id="rId43"/>
    <p:sldId id="686" r:id="rId44"/>
    <p:sldId id="544" r:id="rId45"/>
    <p:sldId id="687" r:id="rId46"/>
    <p:sldId id="545" r:id="rId47"/>
    <p:sldId id="546" r:id="rId48"/>
    <p:sldId id="688" r:id="rId49"/>
    <p:sldId id="689" r:id="rId50"/>
    <p:sldId id="547" r:id="rId51"/>
    <p:sldId id="548" r:id="rId52"/>
    <p:sldId id="690" r:id="rId53"/>
    <p:sldId id="729" r:id="rId54"/>
    <p:sldId id="730" r:id="rId55"/>
    <p:sldId id="731" r:id="rId56"/>
    <p:sldId id="732" r:id="rId57"/>
    <p:sldId id="702" r:id="rId58"/>
    <p:sldId id="551" r:id="rId59"/>
    <p:sldId id="553" r:id="rId60"/>
    <p:sldId id="555" r:id="rId61"/>
    <p:sldId id="703" r:id="rId62"/>
    <p:sldId id="552" r:id="rId63"/>
    <p:sldId id="554" r:id="rId64"/>
    <p:sldId id="556" r:id="rId65"/>
    <p:sldId id="704" r:id="rId66"/>
    <p:sldId id="557" r:id="rId67"/>
    <p:sldId id="560" r:id="rId68"/>
    <p:sldId id="562" r:id="rId69"/>
    <p:sldId id="764" r:id="rId70"/>
    <p:sldId id="559" r:id="rId71"/>
    <p:sldId id="561" r:id="rId72"/>
    <p:sldId id="563" r:id="rId73"/>
    <p:sldId id="566" r:id="rId74"/>
    <p:sldId id="710" r:id="rId75"/>
    <p:sldId id="711" r:id="rId76"/>
    <p:sldId id="567" r:id="rId77"/>
    <p:sldId id="723" r:id="rId78"/>
    <p:sldId id="724" r:id="rId79"/>
    <p:sldId id="725" r:id="rId80"/>
    <p:sldId id="726" r:id="rId81"/>
    <p:sldId id="727" r:id="rId82"/>
    <p:sldId id="728" r:id="rId83"/>
    <p:sldId id="708" r:id="rId84"/>
    <p:sldId id="709" r:id="rId85"/>
    <p:sldId id="714" r:id="rId86"/>
    <p:sldId id="715" r:id="rId87"/>
    <p:sldId id="716" r:id="rId88"/>
    <p:sldId id="717" r:id="rId89"/>
    <p:sldId id="718" r:id="rId90"/>
    <p:sldId id="719" r:id="rId91"/>
    <p:sldId id="720" r:id="rId92"/>
    <p:sldId id="721" r:id="rId93"/>
    <p:sldId id="722" r:id="rId94"/>
    <p:sldId id="569" r:id="rId95"/>
    <p:sldId id="733" r:id="rId96"/>
    <p:sldId id="571" r:id="rId97"/>
    <p:sldId id="734" r:id="rId98"/>
    <p:sldId id="574" r:id="rId99"/>
    <p:sldId id="735" r:id="rId100"/>
    <p:sldId id="572" r:id="rId101"/>
    <p:sldId id="736" r:id="rId102"/>
    <p:sldId id="575" r:id="rId103"/>
    <p:sldId id="737" r:id="rId104"/>
    <p:sldId id="576" r:id="rId105"/>
    <p:sldId id="738" r:id="rId106"/>
    <p:sldId id="577" r:id="rId107"/>
    <p:sldId id="739" r:id="rId108"/>
    <p:sldId id="578" r:id="rId109"/>
    <p:sldId id="740" r:id="rId110"/>
    <p:sldId id="579" r:id="rId111"/>
    <p:sldId id="741" r:id="rId112"/>
    <p:sldId id="582" r:id="rId113"/>
    <p:sldId id="742" r:id="rId114"/>
    <p:sldId id="583" r:id="rId115"/>
    <p:sldId id="743" r:id="rId116"/>
    <p:sldId id="584" r:id="rId117"/>
    <p:sldId id="744" r:id="rId118"/>
    <p:sldId id="585" r:id="rId119"/>
    <p:sldId id="745" r:id="rId120"/>
    <p:sldId id="586" r:id="rId121"/>
    <p:sldId id="746" r:id="rId122"/>
    <p:sldId id="587" r:id="rId123"/>
    <p:sldId id="747" r:id="rId124"/>
    <p:sldId id="588" r:id="rId125"/>
    <p:sldId id="748" r:id="rId126"/>
    <p:sldId id="589" r:id="rId127"/>
    <p:sldId id="749" r:id="rId128"/>
    <p:sldId id="590" r:id="rId129"/>
    <p:sldId id="750" r:id="rId130"/>
    <p:sldId id="591" r:id="rId131"/>
    <p:sldId id="751" r:id="rId132"/>
    <p:sldId id="592" r:id="rId133"/>
    <p:sldId id="752" r:id="rId134"/>
    <p:sldId id="811" r:id="rId135"/>
    <p:sldId id="812" r:id="rId136"/>
    <p:sldId id="754" r:id="rId137"/>
    <p:sldId id="753" r:id="rId138"/>
    <p:sldId id="756" r:id="rId139"/>
    <p:sldId id="573" r:id="rId140"/>
    <p:sldId id="757" r:id="rId141"/>
    <p:sldId id="593" r:id="rId142"/>
    <p:sldId id="758" r:id="rId143"/>
    <p:sldId id="759" r:id="rId144"/>
    <p:sldId id="598" r:id="rId145"/>
    <p:sldId id="760" r:id="rId146"/>
    <p:sldId id="761" r:id="rId147"/>
    <p:sldId id="762" r:id="rId148"/>
    <p:sldId id="763" r:id="rId149"/>
    <p:sldId id="766" r:id="rId150"/>
    <p:sldId id="594" r:id="rId151"/>
    <p:sldId id="767" r:id="rId152"/>
    <p:sldId id="595" r:id="rId153"/>
    <p:sldId id="768" r:id="rId154"/>
    <p:sldId id="769" r:id="rId155"/>
    <p:sldId id="596" r:id="rId156"/>
    <p:sldId id="771" r:id="rId157"/>
    <p:sldId id="772" r:id="rId158"/>
    <p:sldId id="770" r:id="rId159"/>
    <p:sldId id="776" r:id="rId160"/>
    <p:sldId id="778" r:id="rId161"/>
    <p:sldId id="779" r:id="rId162"/>
    <p:sldId id="780" r:id="rId163"/>
    <p:sldId id="781" r:id="rId164"/>
    <p:sldId id="782" r:id="rId165"/>
    <p:sldId id="783" r:id="rId166"/>
    <p:sldId id="784" r:id="rId167"/>
    <p:sldId id="785" r:id="rId168"/>
    <p:sldId id="773" r:id="rId169"/>
    <p:sldId id="774" r:id="rId170"/>
    <p:sldId id="775" r:id="rId171"/>
    <p:sldId id="597" r:id="rId172"/>
    <p:sldId id="786" r:id="rId173"/>
    <p:sldId id="787" r:id="rId174"/>
    <p:sldId id="788" r:id="rId175"/>
    <p:sldId id="789" r:id="rId176"/>
    <p:sldId id="790" r:id="rId177"/>
    <p:sldId id="791" r:id="rId178"/>
    <p:sldId id="792" r:id="rId179"/>
    <p:sldId id="801" r:id="rId180"/>
    <p:sldId id="793" r:id="rId181"/>
    <p:sldId id="802" r:id="rId182"/>
    <p:sldId id="794" r:id="rId183"/>
    <p:sldId id="799" r:id="rId184"/>
    <p:sldId id="795" r:id="rId185"/>
    <p:sldId id="798" r:id="rId186"/>
    <p:sldId id="796" r:id="rId187"/>
    <p:sldId id="800" r:id="rId188"/>
    <p:sldId id="810" r:id="rId189"/>
    <p:sldId id="803" r:id="rId190"/>
    <p:sldId id="601" r:id="rId191"/>
    <p:sldId id="854" r:id="rId192"/>
    <p:sldId id="855" r:id="rId193"/>
    <p:sldId id="856" r:id="rId194"/>
    <p:sldId id="859" r:id="rId195"/>
    <p:sldId id="641" r:id="rId196"/>
    <p:sldId id="606" r:id="rId197"/>
    <p:sldId id="815" r:id="rId198"/>
    <p:sldId id="814" r:id="rId199"/>
    <p:sldId id="607" r:id="rId200"/>
    <p:sldId id="817" r:id="rId201"/>
    <p:sldId id="816" r:id="rId202"/>
    <p:sldId id="830" r:id="rId203"/>
    <p:sldId id="837" r:id="rId204"/>
    <p:sldId id="831" r:id="rId205"/>
    <p:sldId id="833" r:id="rId206"/>
    <p:sldId id="834" r:id="rId207"/>
    <p:sldId id="835" r:id="rId208"/>
    <p:sldId id="838" r:id="rId209"/>
    <p:sldId id="826" r:id="rId210"/>
    <p:sldId id="827" r:id="rId211"/>
    <p:sldId id="828" r:id="rId212"/>
    <p:sldId id="829" r:id="rId213"/>
    <p:sldId id="608" r:id="rId214"/>
    <p:sldId id="602" r:id="rId215"/>
    <p:sldId id="609" r:id="rId216"/>
    <p:sldId id="603" r:id="rId217"/>
    <p:sldId id="813" r:id="rId218"/>
    <p:sldId id="847" r:id="rId219"/>
    <p:sldId id="848" r:id="rId220"/>
    <p:sldId id="849" r:id="rId221"/>
    <p:sldId id="853" r:id="rId222"/>
    <p:sldId id="851" r:id="rId223"/>
    <p:sldId id="852" r:id="rId224"/>
    <p:sldId id="613" r:id="rId225"/>
    <p:sldId id="617" r:id="rId226"/>
    <p:sldId id="840" r:id="rId227"/>
    <p:sldId id="842" r:id="rId228"/>
    <p:sldId id="843" r:id="rId229"/>
    <p:sldId id="844" r:id="rId230"/>
    <p:sldId id="845" r:id="rId231"/>
    <p:sldId id="846" r:id="rId232"/>
    <p:sldId id="604" r:id="rId233"/>
    <p:sldId id="618" r:id="rId234"/>
    <p:sldId id="620" r:id="rId235"/>
    <p:sldId id="818" r:id="rId236"/>
    <p:sldId id="822" r:id="rId237"/>
    <p:sldId id="820" r:id="rId238"/>
    <p:sldId id="821" r:id="rId239"/>
    <p:sldId id="819" r:id="rId240"/>
    <p:sldId id="823" r:id="rId241"/>
    <p:sldId id="824" r:id="rId242"/>
    <p:sldId id="839" r:id="rId243"/>
    <p:sldId id="643" r:id="rId244"/>
    <p:sldId id="888" r:id="rId245"/>
    <p:sldId id="871" r:id="rId246"/>
    <p:sldId id="891" r:id="rId247"/>
    <p:sldId id="881" r:id="rId248"/>
    <p:sldId id="882" r:id="rId249"/>
    <p:sldId id="884" r:id="rId250"/>
    <p:sldId id="883" r:id="rId251"/>
    <p:sldId id="889" r:id="rId252"/>
    <p:sldId id="874" r:id="rId253"/>
    <p:sldId id="880" r:id="rId254"/>
    <p:sldId id="872" r:id="rId255"/>
    <p:sldId id="875" r:id="rId256"/>
    <p:sldId id="876" r:id="rId257"/>
    <p:sldId id="890" r:id="rId258"/>
    <p:sldId id="885" r:id="rId259"/>
    <p:sldId id="887" r:id="rId260"/>
    <p:sldId id="879" r:id="rId261"/>
    <p:sldId id="877" r:id="rId262"/>
    <p:sldId id="873" r:id="rId263"/>
    <p:sldId id="886" r:id="rId264"/>
    <p:sldId id="605" r:id="rId265"/>
    <p:sldId id="638" r:id="rId266"/>
    <p:sldId id="892" r:id="rId267"/>
    <p:sldId id="893" r:id="rId268"/>
    <p:sldId id="600" r:id="rId269"/>
    <p:sldId id="636" r:id="rId270"/>
    <p:sldId id="639" r:id="rId271"/>
    <p:sldId id="637" r:id="rId272"/>
    <p:sldId id="901" r:id="rId273"/>
    <p:sldId id="902" r:id="rId274"/>
    <p:sldId id="903" r:id="rId275"/>
    <p:sldId id="658" r:id="rId276"/>
    <p:sldId id="647" r:id="rId277"/>
    <p:sldId id="651" r:id="rId278"/>
    <p:sldId id="652" r:id="rId279"/>
    <p:sldId id="653" r:id="rId280"/>
    <p:sldId id="654" r:id="rId281"/>
    <p:sldId id="655" r:id="rId282"/>
    <p:sldId id="656" r:id="rId283"/>
    <p:sldId id="657" r:id="rId284"/>
    <p:sldId id="860" r:id="rId285"/>
    <p:sldId id="804" r:id="rId286"/>
    <p:sldId id="805" r:id="rId287"/>
    <p:sldId id="806" r:id="rId288"/>
    <p:sldId id="807" r:id="rId289"/>
    <p:sldId id="808" r:id="rId290"/>
    <p:sldId id="809" r:id="rId291"/>
    <p:sldId id="861" r:id="rId292"/>
    <p:sldId id="862" r:id="rId293"/>
    <p:sldId id="863" r:id="rId294"/>
    <p:sldId id="864" r:id="rId295"/>
    <p:sldId id="865" r:id="rId296"/>
    <p:sldId id="866" r:id="rId297"/>
    <p:sldId id="867" r:id="rId298"/>
    <p:sldId id="868" r:id="rId299"/>
    <p:sldId id="869" r:id="rId300"/>
    <p:sldId id="870" r:id="rId301"/>
  </p:sldIdLst>
  <p:sldSz cx="9144000" cy="7315200"/>
  <p:notesSz cx="7077075" cy="9363075"/>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CC00"/>
    <a:srgbClr val="808000"/>
    <a:srgbClr val="CCCC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44" autoAdjust="0"/>
    <p:restoredTop sz="94747" autoAdjust="0"/>
  </p:normalViewPr>
  <p:slideViewPr>
    <p:cSldViewPr>
      <p:cViewPr varScale="1">
        <p:scale>
          <a:sx n="119" d="100"/>
          <a:sy n="119" d="100"/>
        </p:scale>
        <p:origin x="-1380" y="-90"/>
      </p:cViewPr>
      <p:guideLst>
        <p:guide orient="horz" pos="230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925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viewProps" Target="view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notesMaster" Target="notesMasters/notesMaster1.xml"/><Relationship Id="rId30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4008438" y="0"/>
            <a:ext cx="3067050" cy="468313"/>
          </a:xfrm>
          <a:prstGeom prst="rect">
            <a:avLst/>
          </a:prstGeom>
        </p:spPr>
        <p:txBody>
          <a:bodyPr vert="horz" lIns="91440" tIns="45720" rIns="91440" bIns="45720" rtlCol="0"/>
          <a:lstStyle>
            <a:lvl1pPr algn="r">
              <a:defRPr sz="1200"/>
            </a:lvl1pPr>
          </a:lstStyle>
          <a:p>
            <a:pPr>
              <a:defRPr/>
            </a:pPr>
            <a:fld id="{6D99CBDB-4763-4A2E-973F-BAC13BE8FCFB}" type="datetimeFigureOut">
              <a:rPr lang="en-US"/>
              <a:pPr>
                <a:defRPr/>
              </a:pPr>
              <a:t>6/20/2017</a:t>
            </a:fld>
            <a:endParaRPr lang="en-US"/>
          </a:p>
        </p:txBody>
      </p:sp>
      <p:sp>
        <p:nvSpPr>
          <p:cNvPr id="4" name="Footer Placeholder 3"/>
          <p:cNvSpPr>
            <a:spLocks noGrp="1"/>
          </p:cNvSpPr>
          <p:nvPr>
            <p:ph type="ftr" sz="quarter" idx="2"/>
          </p:nvPr>
        </p:nvSpPr>
        <p:spPr>
          <a:xfrm>
            <a:off x="0" y="8893175"/>
            <a:ext cx="3067050" cy="468313"/>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4008438" y="8893175"/>
            <a:ext cx="3067050" cy="468313"/>
          </a:xfrm>
          <a:prstGeom prst="rect">
            <a:avLst/>
          </a:prstGeom>
        </p:spPr>
        <p:txBody>
          <a:bodyPr vert="horz" lIns="91440" tIns="45720" rIns="91440" bIns="45720" rtlCol="0" anchor="b"/>
          <a:lstStyle>
            <a:lvl1pPr algn="r">
              <a:defRPr sz="1200"/>
            </a:lvl1pPr>
          </a:lstStyle>
          <a:p>
            <a:pPr>
              <a:defRPr/>
            </a:pPr>
            <a:fld id="{7D19A547-CD9D-4E8C-9C46-069364486DCB}" type="slidenum">
              <a:rPr lang="en-US"/>
              <a:pPr>
                <a:defRPr/>
              </a:pPr>
              <a:t>‹#›</a:t>
            </a:fld>
            <a:endParaRPr lang="en-US"/>
          </a:p>
        </p:txBody>
      </p:sp>
    </p:spTree>
    <p:extLst>
      <p:ext uri="{BB962C8B-B14F-4D97-AF65-F5344CB8AC3E}">
        <p14:creationId xmlns:p14="http://schemas.microsoft.com/office/powerpoint/2010/main" val="2181519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8313"/>
          </a:xfrm>
          <a:prstGeom prst="rect">
            <a:avLst/>
          </a:prstGeom>
        </p:spPr>
        <p:txBody>
          <a:bodyPr vert="horz" lIns="91440" tIns="45720" rIns="91440" bIns="45720" rtlCol="0"/>
          <a:lstStyle>
            <a:lvl1pPr algn="l">
              <a:defRPr sz="1200">
                <a:latin typeface="Arial" charset="0"/>
                <a:cs typeface="Arial" charset="0"/>
              </a:defRPr>
            </a:lvl1pPr>
          </a:lstStyle>
          <a:p>
            <a:pPr>
              <a:defRPr/>
            </a:pPr>
            <a:endParaRPr lang="en-US"/>
          </a:p>
        </p:txBody>
      </p:sp>
      <p:sp>
        <p:nvSpPr>
          <p:cNvPr id="3" name="Date Placeholder 2"/>
          <p:cNvSpPr>
            <a:spLocks noGrp="1"/>
          </p:cNvSpPr>
          <p:nvPr>
            <p:ph type="dt" idx="1"/>
          </p:nvPr>
        </p:nvSpPr>
        <p:spPr>
          <a:xfrm>
            <a:off x="4008438" y="0"/>
            <a:ext cx="3067050" cy="468313"/>
          </a:xfrm>
          <a:prstGeom prst="rect">
            <a:avLst/>
          </a:prstGeom>
        </p:spPr>
        <p:txBody>
          <a:bodyPr vert="horz" lIns="91440" tIns="45720" rIns="91440" bIns="45720" rtlCol="0"/>
          <a:lstStyle>
            <a:lvl1pPr algn="r">
              <a:defRPr sz="1200">
                <a:latin typeface="Arial" charset="0"/>
                <a:cs typeface="Arial" charset="0"/>
              </a:defRPr>
            </a:lvl1pPr>
          </a:lstStyle>
          <a:p>
            <a:pPr>
              <a:defRPr/>
            </a:pPr>
            <a:fld id="{A84FDE1F-FE42-41F1-9DA4-7FB554286963}" type="datetimeFigureOut">
              <a:rPr lang="en-US"/>
              <a:pPr>
                <a:defRPr/>
              </a:pPr>
              <a:t>6/20/2017</a:t>
            </a:fld>
            <a:endParaRPr lang="en-US"/>
          </a:p>
        </p:txBody>
      </p:sp>
      <p:sp>
        <p:nvSpPr>
          <p:cNvPr id="4" name="Slide Image Placeholder 3"/>
          <p:cNvSpPr>
            <a:spLocks noGrp="1" noRot="1" noChangeAspect="1"/>
          </p:cNvSpPr>
          <p:nvPr>
            <p:ph type="sldImg" idx="2"/>
          </p:nvPr>
        </p:nvSpPr>
        <p:spPr>
          <a:xfrm>
            <a:off x="1344613" y="701675"/>
            <a:ext cx="4387850" cy="351155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708025" y="4446588"/>
            <a:ext cx="5661025" cy="4214812"/>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93175"/>
            <a:ext cx="3067050" cy="468313"/>
          </a:xfrm>
          <a:prstGeom prst="rect">
            <a:avLst/>
          </a:prstGeom>
        </p:spPr>
        <p:txBody>
          <a:bodyPr vert="horz" lIns="91440" tIns="45720" rIns="91440" bIns="45720" rtlCol="0" anchor="b"/>
          <a:lstStyle>
            <a:lvl1pPr algn="l">
              <a:defRPr sz="1200">
                <a:latin typeface="Arial" charset="0"/>
                <a:cs typeface="Arial" charset="0"/>
              </a:defRPr>
            </a:lvl1pPr>
          </a:lstStyle>
          <a:p>
            <a:pPr>
              <a:defRPr/>
            </a:pPr>
            <a:endParaRPr lang="en-US"/>
          </a:p>
        </p:txBody>
      </p:sp>
      <p:sp>
        <p:nvSpPr>
          <p:cNvPr id="7" name="Slide Number Placeholder 6"/>
          <p:cNvSpPr>
            <a:spLocks noGrp="1"/>
          </p:cNvSpPr>
          <p:nvPr>
            <p:ph type="sldNum" sz="quarter" idx="5"/>
          </p:nvPr>
        </p:nvSpPr>
        <p:spPr>
          <a:xfrm>
            <a:off x="4008438" y="8893175"/>
            <a:ext cx="3067050" cy="468313"/>
          </a:xfrm>
          <a:prstGeom prst="rect">
            <a:avLst/>
          </a:prstGeom>
        </p:spPr>
        <p:txBody>
          <a:bodyPr vert="horz" lIns="91440" tIns="45720" rIns="91440" bIns="45720" rtlCol="0" anchor="b"/>
          <a:lstStyle>
            <a:lvl1pPr algn="r">
              <a:defRPr sz="1200">
                <a:latin typeface="Arial" charset="0"/>
                <a:cs typeface="Arial" charset="0"/>
              </a:defRPr>
            </a:lvl1pPr>
          </a:lstStyle>
          <a:p>
            <a:pPr>
              <a:defRPr/>
            </a:pPr>
            <a:fld id="{7749E4E8-C94C-4DA7-89EF-9172F65E4EF7}" type="slidenum">
              <a:rPr lang="en-US"/>
              <a:pPr>
                <a:defRPr/>
              </a:pPr>
              <a:t>‹#›</a:t>
            </a:fld>
            <a:endParaRPr lang="en-US"/>
          </a:p>
        </p:txBody>
      </p:sp>
    </p:spTree>
    <p:extLst>
      <p:ext uri="{BB962C8B-B14F-4D97-AF65-F5344CB8AC3E}">
        <p14:creationId xmlns:p14="http://schemas.microsoft.com/office/powerpoint/2010/main" val="13270858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72502"/>
            <a:ext cx="7772400" cy="1568027"/>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4145280"/>
            <a:ext cx="6400800" cy="186944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141D000C-21D6-4809-8717-340D827384F5}" type="datetimeFigureOut">
              <a:rPr lang="en-US"/>
              <a:pPr>
                <a:defRPr/>
              </a:pPr>
              <a:t>6/20/2017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37ABF71-FA93-4AAC-B949-681FECAA8889}" type="slidenum">
              <a:rPr lang="en-US"/>
              <a:pPr>
                <a:defRPr/>
              </a:pPr>
              <a:t>‹#›</a:t>
            </a:fld>
            <a:endParaRPr lang="en-US"/>
          </a:p>
        </p:txBody>
      </p:sp>
    </p:spTree>
    <p:extLst>
      <p:ext uri="{BB962C8B-B14F-4D97-AF65-F5344CB8AC3E}">
        <p14:creationId xmlns:p14="http://schemas.microsoft.com/office/powerpoint/2010/main" val="18457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DFFBBF9-7FD7-4E73-99D8-6931D55BC447}" type="datetimeFigureOut">
              <a:rPr lang="en-US"/>
              <a:pPr>
                <a:defRPr/>
              </a:pPr>
              <a:t>6/20/2017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60D5D15-5D25-44B2-941A-FAF575B71300}" type="slidenum">
              <a:rPr lang="en-US"/>
              <a:pPr>
                <a:defRPr/>
              </a:pPr>
              <a:t>‹#›</a:t>
            </a:fld>
            <a:endParaRPr lang="en-US"/>
          </a:p>
        </p:txBody>
      </p:sp>
    </p:spTree>
    <p:extLst>
      <p:ext uri="{BB962C8B-B14F-4D97-AF65-F5344CB8AC3E}">
        <p14:creationId xmlns:p14="http://schemas.microsoft.com/office/powerpoint/2010/main" val="3727296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13267"/>
            <a:ext cx="2057400" cy="665649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13267"/>
            <a:ext cx="6019800" cy="66564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C488C51-C7F1-499E-BC2E-3D17575D6CAD}" type="datetimeFigureOut">
              <a:rPr lang="en-US"/>
              <a:pPr>
                <a:defRPr/>
              </a:pPr>
              <a:t>6/20/2017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9099F55-C511-4A1C-9FCF-D50D0E21508F}" type="slidenum">
              <a:rPr lang="en-US"/>
              <a:pPr>
                <a:defRPr/>
              </a:pPr>
              <a:t>‹#›</a:t>
            </a:fld>
            <a:endParaRPr lang="en-US"/>
          </a:p>
        </p:txBody>
      </p:sp>
    </p:spTree>
    <p:extLst>
      <p:ext uri="{BB962C8B-B14F-4D97-AF65-F5344CB8AC3E}">
        <p14:creationId xmlns:p14="http://schemas.microsoft.com/office/powerpoint/2010/main" val="3272902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3730C14-9A7C-45BE-AB04-52F4E067E462}" type="datetimeFigureOut">
              <a:rPr lang="en-US"/>
              <a:pPr>
                <a:defRPr/>
              </a:pPr>
              <a:t>6/20/2017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F2228A5-F29D-422A-9471-49D002F45076}" type="slidenum">
              <a:rPr lang="en-US"/>
              <a:pPr>
                <a:defRPr/>
              </a:pPr>
              <a:t>‹#›</a:t>
            </a:fld>
            <a:endParaRPr lang="en-US"/>
          </a:p>
        </p:txBody>
      </p:sp>
    </p:spTree>
    <p:extLst>
      <p:ext uri="{BB962C8B-B14F-4D97-AF65-F5344CB8AC3E}">
        <p14:creationId xmlns:p14="http://schemas.microsoft.com/office/powerpoint/2010/main" val="3211464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700697"/>
            <a:ext cx="7772400" cy="145288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3100524"/>
            <a:ext cx="7772400" cy="160019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EF63C71-01BF-4B22-8F7F-C1E218949E01}" type="datetimeFigureOut">
              <a:rPr lang="en-US"/>
              <a:pPr>
                <a:defRPr/>
              </a:pPr>
              <a:t>6/20/2017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F581C61-63B6-4EB6-AC52-FF5E1C38862A}" type="slidenum">
              <a:rPr lang="en-US"/>
              <a:pPr>
                <a:defRPr/>
              </a:pPr>
              <a:t>‹#›</a:t>
            </a:fld>
            <a:endParaRPr lang="en-US"/>
          </a:p>
        </p:txBody>
      </p:sp>
    </p:spTree>
    <p:extLst>
      <p:ext uri="{BB962C8B-B14F-4D97-AF65-F5344CB8AC3E}">
        <p14:creationId xmlns:p14="http://schemas.microsoft.com/office/powerpoint/2010/main" val="1240040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820334"/>
            <a:ext cx="4038600" cy="514942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0334"/>
            <a:ext cx="4038600" cy="514942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024598F5-0FD1-49FD-8373-F82FE264BA05}" type="datetimeFigureOut">
              <a:rPr lang="en-US"/>
              <a:pPr>
                <a:defRPr/>
              </a:pPr>
              <a:t>6/20/2017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710C4A4-0EE2-43D6-9123-AB665F170C23}" type="slidenum">
              <a:rPr lang="en-US"/>
              <a:pPr>
                <a:defRPr/>
              </a:pPr>
              <a:t>‹#›</a:t>
            </a:fld>
            <a:endParaRPr lang="en-US"/>
          </a:p>
        </p:txBody>
      </p:sp>
    </p:spTree>
    <p:extLst>
      <p:ext uri="{BB962C8B-B14F-4D97-AF65-F5344CB8AC3E}">
        <p14:creationId xmlns:p14="http://schemas.microsoft.com/office/powerpoint/2010/main" val="4214196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92947"/>
            <a:ext cx="8229600" cy="1219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37458"/>
            <a:ext cx="4040188" cy="6824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19871"/>
            <a:ext cx="4040188" cy="421470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637458"/>
            <a:ext cx="4041775" cy="6824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319871"/>
            <a:ext cx="4041775" cy="421470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2C26FCF0-D50C-47C4-AE9B-3275BF660C59}" type="datetimeFigureOut">
              <a:rPr lang="en-US"/>
              <a:pPr>
                <a:defRPr/>
              </a:pPr>
              <a:t>6/20/2017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E916A3A-39D4-45DA-8388-80E12FCD8430}" type="slidenum">
              <a:rPr lang="en-US"/>
              <a:pPr>
                <a:defRPr/>
              </a:pPr>
              <a:t>‹#›</a:t>
            </a:fld>
            <a:endParaRPr lang="en-US"/>
          </a:p>
        </p:txBody>
      </p:sp>
    </p:spTree>
    <p:extLst>
      <p:ext uri="{BB962C8B-B14F-4D97-AF65-F5344CB8AC3E}">
        <p14:creationId xmlns:p14="http://schemas.microsoft.com/office/powerpoint/2010/main" val="98371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C385A66-6FBC-4B9B-BC27-D565BDCB6483}" type="datetimeFigureOut">
              <a:rPr lang="en-US"/>
              <a:pPr>
                <a:defRPr/>
              </a:pPr>
              <a:t>6/20/2017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23B89D6-73F5-43B0-9B7C-99FFE1768DB7}" type="slidenum">
              <a:rPr lang="en-US"/>
              <a:pPr>
                <a:defRPr/>
              </a:pPr>
              <a:t>‹#›</a:t>
            </a:fld>
            <a:endParaRPr lang="en-US"/>
          </a:p>
        </p:txBody>
      </p:sp>
    </p:spTree>
    <p:extLst>
      <p:ext uri="{BB962C8B-B14F-4D97-AF65-F5344CB8AC3E}">
        <p14:creationId xmlns:p14="http://schemas.microsoft.com/office/powerpoint/2010/main" val="2014526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A0BFF93-F376-4433-80F9-3CE85AECB87F}" type="datetimeFigureOut">
              <a:rPr lang="en-US"/>
              <a:pPr>
                <a:defRPr/>
              </a:pPr>
              <a:t>6/20/2017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7DADC1B-9CBF-449E-B9DE-82AC26DEA874}" type="slidenum">
              <a:rPr lang="en-US"/>
              <a:pPr>
                <a:defRPr/>
              </a:pPr>
              <a:t>‹#›</a:t>
            </a:fld>
            <a:endParaRPr lang="en-US"/>
          </a:p>
        </p:txBody>
      </p:sp>
    </p:spTree>
    <p:extLst>
      <p:ext uri="{BB962C8B-B14F-4D97-AF65-F5344CB8AC3E}">
        <p14:creationId xmlns:p14="http://schemas.microsoft.com/office/powerpoint/2010/main" val="2634166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91253"/>
            <a:ext cx="3008313" cy="123952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91302"/>
            <a:ext cx="5111750" cy="624332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530787"/>
            <a:ext cx="3008313" cy="500380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758C952D-398C-4BAC-9F03-8986B8577037}" type="datetimeFigureOut">
              <a:rPr lang="en-US"/>
              <a:pPr>
                <a:defRPr/>
              </a:pPr>
              <a:t>6/20/2017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48DBAAD-4404-445A-A687-9A2BE902B7C9}" type="slidenum">
              <a:rPr lang="en-US"/>
              <a:pPr>
                <a:defRPr/>
              </a:pPr>
              <a:t>‹#›</a:t>
            </a:fld>
            <a:endParaRPr lang="en-US"/>
          </a:p>
        </p:txBody>
      </p:sp>
    </p:spTree>
    <p:extLst>
      <p:ext uri="{BB962C8B-B14F-4D97-AF65-F5344CB8AC3E}">
        <p14:creationId xmlns:p14="http://schemas.microsoft.com/office/powerpoint/2010/main" val="47497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120644"/>
            <a:ext cx="5486400" cy="604521"/>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53627"/>
            <a:ext cx="5486400" cy="438912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25165"/>
            <a:ext cx="5486400" cy="8585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BBB643C-C506-4CF1-B840-C6BE1B2ADE4C}" type="datetimeFigureOut">
              <a:rPr lang="en-US"/>
              <a:pPr>
                <a:defRPr/>
              </a:pPr>
              <a:t>6/20/2017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CAA8F3B-BBDB-4B6B-9F2B-D31CDC9E2399}" type="slidenum">
              <a:rPr lang="en-US"/>
              <a:pPr>
                <a:defRPr/>
              </a:pPr>
              <a:t>‹#›</a:t>
            </a:fld>
            <a:endParaRPr lang="en-US"/>
          </a:p>
        </p:txBody>
      </p:sp>
    </p:spTree>
    <p:extLst>
      <p:ext uri="{BB962C8B-B14F-4D97-AF65-F5344CB8AC3E}">
        <p14:creationId xmlns:p14="http://schemas.microsoft.com/office/powerpoint/2010/main" val="1487791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93688"/>
            <a:ext cx="8229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706563"/>
            <a:ext cx="8229600" cy="482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780213"/>
            <a:ext cx="2133600" cy="388937"/>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8A3BB3C6-1D13-4BA2-9BD0-C13DD3220C8F}" type="datetimeFigureOut">
              <a:rPr lang="en-US"/>
              <a:pPr>
                <a:defRPr/>
              </a:pPr>
              <a:t>6/20/2017</a:t>
            </a:fld>
            <a:endParaRPr lang="en-US"/>
          </a:p>
        </p:txBody>
      </p:sp>
      <p:sp>
        <p:nvSpPr>
          <p:cNvPr id="5" name="Footer Placeholder 4"/>
          <p:cNvSpPr>
            <a:spLocks noGrp="1"/>
          </p:cNvSpPr>
          <p:nvPr>
            <p:ph type="ftr" sz="quarter" idx="3"/>
          </p:nvPr>
        </p:nvSpPr>
        <p:spPr>
          <a:xfrm>
            <a:off x="3124200" y="6780213"/>
            <a:ext cx="2895600" cy="388937"/>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780213"/>
            <a:ext cx="2133600" cy="388937"/>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A400BDE4-F2F8-4D63-9341-CFFA49ACF9D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58.e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62.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65.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66.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8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85.emf"/><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hyperlink" Target="http://www.nrel.gov/docs/fy08osti/43827.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image" Target="../media/image18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Title 3"/>
          <p:cNvSpPr>
            <a:spLocks noGrp="1"/>
          </p:cNvSpPr>
          <p:nvPr>
            <p:ph type="title"/>
          </p:nvPr>
        </p:nvSpPr>
        <p:spPr>
          <a:xfrm>
            <a:off x="457200" y="2198688"/>
            <a:ext cx="8229600" cy="2068512"/>
          </a:xfrm>
        </p:spPr>
        <p:txBody>
          <a:bodyPr/>
          <a:lstStyle/>
          <a:p>
            <a:r>
              <a:rPr lang="en-US" altLang="en-US" b="1" smtClean="0"/>
              <a:t>SSPC 140</a:t>
            </a:r>
            <a:br>
              <a:rPr lang="en-US" altLang="en-US" b="1" smtClean="0"/>
            </a:br>
            <a:r>
              <a:rPr lang="en-US" altLang="en-US" b="1" smtClean="0"/>
              <a:t>BESTEST Thermal Fabric Update Working Group</a:t>
            </a:r>
            <a:br>
              <a:rPr lang="en-US" altLang="en-US" b="1" smtClean="0"/>
            </a:br>
            <a:r>
              <a:rPr lang="en-US" altLang="en-US" b="1" smtClean="0"/>
              <a:t> </a:t>
            </a:r>
            <a:br>
              <a:rPr lang="en-US" altLang="en-US" b="1" smtClean="0"/>
            </a:br>
            <a:r>
              <a:rPr lang="en-US" altLang="en-US" b="1" smtClean="0"/>
              <a:t>Jun 26, 2017 (Long Beach) </a:t>
            </a:r>
            <a:br>
              <a:rPr lang="en-US" altLang="en-US" b="1" smtClean="0"/>
            </a:br>
            <a:r>
              <a:rPr lang="en-US" altLang="en-US" b="1" smtClean="0"/>
              <a:t/>
            </a:r>
            <a:br>
              <a:rPr lang="en-US" altLang="en-US" b="1" smtClean="0"/>
            </a:br>
            <a:r>
              <a:rPr lang="en-US" altLang="en-US" b="1" smtClean="0">
                <a:solidFill>
                  <a:srgbClr val="0000FF"/>
                </a:solidFill>
              </a:rPr>
              <a:t>2</a:t>
            </a:r>
            <a:r>
              <a:rPr lang="en-US" altLang="en-US" b="1" baseline="30000" smtClean="0">
                <a:solidFill>
                  <a:srgbClr val="0000FF"/>
                </a:solidFill>
              </a:rPr>
              <a:t>nd</a:t>
            </a:r>
            <a:r>
              <a:rPr lang="en-US" altLang="en-US" b="1" smtClean="0">
                <a:solidFill>
                  <a:srgbClr val="0000FF"/>
                </a:solidFill>
              </a:rPr>
              <a:t> Round Simulation Trial Results and Discussion</a:t>
            </a:r>
            <a:r>
              <a:rPr lang="en-US" altLang="en-US" b="1" smtClean="0"/>
              <a:t/>
            </a:r>
            <a:br>
              <a:rPr lang="en-US" altLang="en-US" b="1" smtClean="0"/>
            </a:br>
            <a:endParaRPr lang="en-US" altLang="en-US" b="1" smtClean="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5943600"/>
          </a:xfrm>
        </p:spPr>
        <p:txBody>
          <a:bodyPr>
            <a:normAutofit fontScale="92500"/>
          </a:bodyPr>
          <a:lstStyle/>
          <a:p>
            <a:pPr>
              <a:defRPr/>
            </a:pPr>
            <a:r>
              <a:rPr lang="en-US" dirty="0" smtClean="0">
                <a:solidFill>
                  <a:srgbClr val="0070C0"/>
                </a:solidFill>
              </a:rPr>
              <a:t>Navigation notes for WG meeting</a:t>
            </a:r>
          </a:p>
          <a:p>
            <a:pPr lvl="1">
              <a:defRPr/>
            </a:pPr>
            <a:r>
              <a:rPr lang="en-US" dirty="0" smtClean="0">
                <a:solidFill>
                  <a:srgbClr val="0070C0"/>
                </a:solidFill>
              </a:rPr>
              <a:t>Skip detailed results slides except where WG wants to discuss specific results.</a:t>
            </a:r>
          </a:p>
          <a:p>
            <a:pPr lvl="1">
              <a:defRPr/>
            </a:pPr>
            <a:r>
              <a:rPr lang="en-US" dirty="0" smtClean="0">
                <a:solidFill>
                  <a:srgbClr val="0070C0"/>
                </a:solidFill>
              </a:rPr>
              <a:t>Review results for new cases:</a:t>
            </a:r>
          </a:p>
          <a:p>
            <a:pPr lvl="2">
              <a:defRPr/>
            </a:pPr>
            <a:r>
              <a:rPr lang="en-US" b="1" dirty="0" smtClean="0">
                <a:solidFill>
                  <a:srgbClr val="0070C0"/>
                </a:solidFill>
              </a:rPr>
              <a:t>Sky temperature [~sl.20]: </a:t>
            </a:r>
          </a:p>
          <a:p>
            <a:pPr lvl="2">
              <a:defRPr/>
            </a:pPr>
            <a:r>
              <a:rPr lang="en-US" b="1" dirty="0" smtClean="0">
                <a:solidFill>
                  <a:srgbClr val="0070C0"/>
                </a:solidFill>
              </a:rPr>
              <a:t>Windows and Insulation: Figures B8-A6 to A9, A21, A22, A27 to A30; FF: B8-16,14,15 [sl.~73 to 85]</a:t>
            </a:r>
          </a:p>
          <a:p>
            <a:pPr lvl="2">
              <a:defRPr/>
            </a:pPr>
            <a:r>
              <a:rPr lang="en-US" b="1" dirty="0" smtClean="0">
                <a:solidFill>
                  <a:srgbClr val="0070C0"/>
                </a:solidFill>
              </a:rPr>
              <a:t>Constant surface </a:t>
            </a:r>
            <a:r>
              <a:rPr lang="en-US" b="1" dirty="0" err="1" smtClean="0">
                <a:solidFill>
                  <a:srgbClr val="0070C0"/>
                </a:solidFill>
              </a:rPr>
              <a:t>coeffs</a:t>
            </a:r>
            <a:r>
              <a:rPr lang="en-US" b="1" dirty="0" smtClean="0">
                <a:solidFill>
                  <a:srgbClr val="0070C0"/>
                </a:solidFill>
              </a:rPr>
              <a:t>: B8-A47 to A50 </a:t>
            </a:r>
            <a:r>
              <a:rPr lang="en-US" b="1" dirty="0">
                <a:solidFill>
                  <a:srgbClr val="0070C0"/>
                </a:solidFill>
              </a:rPr>
              <a:t>[sl</a:t>
            </a:r>
            <a:r>
              <a:rPr lang="en-US" b="1" dirty="0" smtClean="0">
                <a:solidFill>
                  <a:srgbClr val="0070C0"/>
                </a:solidFill>
              </a:rPr>
              <a:t>.~131 </a:t>
            </a:r>
            <a:r>
              <a:rPr lang="en-US" b="1" dirty="0">
                <a:solidFill>
                  <a:srgbClr val="0070C0"/>
                </a:solidFill>
              </a:rPr>
              <a:t>to </a:t>
            </a:r>
            <a:r>
              <a:rPr lang="en-US" b="1" dirty="0" smtClean="0">
                <a:solidFill>
                  <a:srgbClr val="0070C0"/>
                </a:solidFill>
              </a:rPr>
              <a:t>134]</a:t>
            </a:r>
          </a:p>
          <a:p>
            <a:pPr lvl="2">
              <a:defRPr/>
            </a:pPr>
            <a:r>
              <a:rPr lang="en-US" b="1" dirty="0" smtClean="0">
                <a:solidFill>
                  <a:srgbClr val="0070C0"/>
                </a:solidFill>
              </a:rPr>
              <a:t>New hourly plots</a:t>
            </a:r>
          </a:p>
          <a:p>
            <a:pPr lvl="3">
              <a:defRPr/>
            </a:pPr>
            <a:r>
              <a:rPr lang="en-US" dirty="0" smtClean="0">
                <a:solidFill>
                  <a:srgbClr val="0070C0"/>
                </a:solidFill>
              </a:rPr>
              <a:t>Horizontal solar </a:t>
            </a:r>
            <a:r>
              <a:rPr lang="en-US" dirty="0">
                <a:solidFill>
                  <a:srgbClr val="0070C0"/>
                </a:solidFill>
              </a:rPr>
              <a:t>[sl</a:t>
            </a:r>
            <a:r>
              <a:rPr lang="en-US" dirty="0" smtClean="0">
                <a:solidFill>
                  <a:srgbClr val="0070C0"/>
                </a:solidFill>
              </a:rPr>
              <a:t>.~137]</a:t>
            </a:r>
            <a:endParaRPr lang="en-US" dirty="0">
              <a:solidFill>
                <a:srgbClr val="0070C0"/>
              </a:solidFill>
            </a:endParaRPr>
          </a:p>
          <a:p>
            <a:pPr lvl="3">
              <a:defRPr/>
            </a:pPr>
            <a:r>
              <a:rPr lang="en-US" dirty="0" smtClean="0">
                <a:solidFill>
                  <a:srgbClr val="0070C0"/>
                </a:solidFill>
              </a:rPr>
              <a:t>Window transmittance: clear/cold, clear/hot days </a:t>
            </a:r>
            <a:r>
              <a:rPr lang="en-US" dirty="0">
                <a:solidFill>
                  <a:srgbClr val="0070C0"/>
                </a:solidFill>
              </a:rPr>
              <a:t>[~</a:t>
            </a:r>
            <a:r>
              <a:rPr lang="en-US" dirty="0" smtClean="0">
                <a:solidFill>
                  <a:srgbClr val="0070C0"/>
                </a:solidFill>
              </a:rPr>
              <a:t>142,143]</a:t>
            </a:r>
          </a:p>
          <a:p>
            <a:pPr lvl="3">
              <a:defRPr/>
            </a:pPr>
            <a:r>
              <a:rPr lang="en-US" dirty="0" smtClean="0">
                <a:solidFill>
                  <a:srgbClr val="0070C0"/>
                </a:solidFill>
              </a:rPr>
              <a:t>Hourly sky temperatures [~144,145]</a:t>
            </a:r>
          </a:p>
          <a:p>
            <a:pPr lvl="3">
              <a:defRPr/>
            </a:pPr>
            <a:r>
              <a:rPr lang="en-US" dirty="0" smtClean="0">
                <a:solidFill>
                  <a:srgbClr val="0070C0"/>
                </a:solidFill>
              </a:rPr>
              <a:t>680FF,980FF zone temperatures </a:t>
            </a:r>
            <a:r>
              <a:rPr lang="en-US" dirty="0">
                <a:solidFill>
                  <a:srgbClr val="0070C0"/>
                </a:solidFill>
              </a:rPr>
              <a:t>[~</a:t>
            </a:r>
            <a:r>
              <a:rPr lang="en-US" dirty="0" smtClean="0">
                <a:solidFill>
                  <a:srgbClr val="0070C0"/>
                </a:solidFill>
              </a:rPr>
              <a:t>150,151]</a:t>
            </a:r>
          </a:p>
          <a:p>
            <a:pPr lvl="3">
              <a:defRPr/>
            </a:pPr>
            <a:r>
              <a:rPr lang="en-US" dirty="0" smtClean="0">
                <a:solidFill>
                  <a:srgbClr val="0070C0"/>
                </a:solidFill>
              </a:rPr>
              <a:t>Hourly loads [~152+]</a:t>
            </a:r>
          </a:p>
          <a:p>
            <a:pPr lvl="4">
              <a:defRPr/>
            </a:pPr>
            <a:r>
              <a:rPr lang="en-US" b="1" dirty="0" smtClean="0">
                <a:solidFill>
                  <a:srgbClr val="0070C0"/>
                </a:solidFill>
              </a:rPr>
              <a:t>Are hot day results adding new insight? (Sometimes?)</a:t>
            </a:r>
            <a:endParaRPr lang="en-US" dirty="0" smtClean="0">
              <a:solidFill>
                <a:srgbClr val="0070C0"/>
              </a:solidFill>
            </a:endParaRPr>
          </a:p>
          <a:p>
            <a:pPr lvl="3">
              <a:defRPr/>
            </a:pPr>
            <a:endParaRPr lang="en-US" dirty="0" smtClean="0">
              <a:solidFill>
                <a:srgbClr val="0070C0"/>
              </a:solidFill>
            </a:endParaRPr>
          </a:p>
        </p:txBody>
      </p:sp>
      <p:sp>
        <p:nvSpPr>
          <p:cNvPr id="5" name="Title 1"/>
          <p:cNvSpPr txBox="1">
            <a:spLocks/>
          </p:cNvSpPr>
          <p:nvPr/>
        </p:nvSpPr>
        <p:spPr bwMode="auto">
          <a:xfrm>
            <a:off x="457200" y="304800"/>
            <a:ext cx="8229600" cy="609600"/>
          </a:xfrm>
          <a:prstGeom prst="rect">
            <a:avLst/>
          </a:prstGeom>
          <a:noFill/>
          <a:ln w="9525">
            <a:noFill/>
            <a:miter lim="800000"/>
            <a:headEnd/>
            <a:tailEnd/>
          </a:ln>
        </p:spPr>
        <p:txBody>
          <a:bodyPr anchor="ctr"/>
          <a:lstStyle/>
          <a:p>
            <a:pPr algn="ctr" eaLnBrk="0" hangingPunct="0">
              <a:defRPr/>
            </a:pPr>
            <a:r>
              <a:rPr lang="en-US" sz="3600" b="1" dirty="0">
                <a:latin typeface="+mj-lt"/>
                <a:ea typeface="+mj-ea"/>
                <a:cs typeface="+mj-cs"/>
              </a:rPr>
              <a:t>Thermal Fabric Update Results, Round 2</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43000"/>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27" name="Title 1"/>
          <p:cNvSpPr>
            <a:spLocks noGrp="1"/>
          </p:cNvSpPr>
          <p:nvPr>
            <p:ph type="title"/>
          </p:nvPr>
        </p:nvSpPr>
        <p:spPr>
          <a:xfrm>
            <a:off x="0" y="0"/>
            <a:ext cx="9144000" cy="1066800"/>
          </a:xfrm>
        </p:spPr>
        <p:txBody>
          <a:bodyPr/>
          <a:lstStyle/>
          <a:p>
            <a:r>
              <a:rPr lang="en-US" altLang="en-US" sz="3200" b="1" smtClean="0"/>
              <a:t>Thermal Fabric Update Results, Round 2</a:t>
            </a:r>
            <a:br>
              <a:rPr lang="en-US" altLang="en-US" sz="3200" b="1" smtClean="0"/>
            </a:br>
            <a:r>
              <a:rPr lang="en-US" altLang="en-US" sz="2800" b="1" smtClean="0"/>
              <a:t>B8-36. In-Depth, Low Mass Peak Sens. Clg., Cases 195 to 250</a:t>
            </a:r>
          </a:p>
        </p:txBody>
      </p:sp>
      <p:cxnSp>
        <p:nvCxnSpPr>
          <p:cNvPr id="6" name="Straight Arrow Connector 5"/>
          <p:cNvCxnSpPr/>
          <p:nvPr/>
        </p:nvCxnSpPr>
        <p:spPr>
          <a:xfrm>
            <a:off x="2133600" y="3962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03429" name="TextBox 8"/>
          <p:cNvSpPr txBox="1">
            <a:spLocks noChangeArrowheads="1"/>
          </p:cNvSpPr>
          <p:nvPr/>
        </p:nvSpPr>
        <p:spPr bwMode="auto">
          <a:xfrm>
            <a:off x="409575" y="1066800"/>
            <a:ext cx="7058025" cy="195421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t>
            </a:r>
            <a:r>
              <a:rPr lang="en-US" altLang="en-US" sz="1500">
                <a:solidFill>
                  <a:srgbClr val="0000FF"/>
                </a:solidFill>
                <a:latin typeface="Arial" charset="0"/>
              </a:rPr>
              <a:t>A: No output 195, 200, 210</a:t>
            </a:r>
          </a:p>
          <a:p>
            <a:pPr eaLnBrk="1" hangingPunct="1">
              <a:spcBef>
                <a:spcPct val="0"/>
              </a:spcBef>
            </a:pPr>
            <a:r>
              <a:rPr lang="en-US" altLang="en-US" sz="1500">
                <a:solidFill>
                  <a:srgbClr val="FF0000"/>
                </a:solidFill>
                <a:latin typeface="Arial" charset="0"/>
              </a:rPr>
              <a:t> A: Low 250</a:t>
            </a:r>
          </a:p>
          <a:p>
            <a:pPr eaLnBrk="1" hangingPunct="1">
              <a:spcBef>
                <a:spcPct val="0"/>
              </a:spcBef>
            </a:pPr>
            <a:r>
              <a:rPr lang="en-US" altLang="en-US" sz="1500">
                <a:solidFill>
                  <a:srgbClr val="0000FF"/>
                </a:solidFill>
                <a:latin typeface="Arial" charset="0"/>
              </a:rPr>
              <a:t> D: Reduced 195 through 220, 240 v. Rd#1 (arrow w/ 200,220); corrected mass input, 220/230 input, sol-air temperature IR exchange correction factor. (230,250 had some compensating error?)</a:t>
            </a:r>
          </a:p>
          <a:p>
            <a:pPr eaLnBrk="1" hangingPunct="1">
              <a:spcBef>
                <a:spcPct val="0"/>
              </a:spcBef>
            </a:pPr>
            <a:r>
              <a:rPr lang="en-US" altLang="en-US" sz="1500">
                <a:solidFill>
                  <a:srgbClr val="FF0000"/>
                </a:solidFill>
                <a:latin typeface="Arial" charset="0"/>
              </a:rPr>
              <a:t> F: Trending high? (see 220)</a:t>
            </a:r>
          </a:p>
          <a:p>
            <a:pPr eaLnBrk="1" hangingPunct="1">
              <a:spcBef>
                <a:spcPct val="0"/>
              </a:spcBef>
            </a:pPr>
            <a:r>
              <a:rPr lang="en-US" altLang="en-US" sz="1500">
                <a:solidFill>
                  <a:srgbClr val="0000FF"/>
                </a:solidFill>
                <a:latin typeface="Arial" charset="0"/>
              </a:rPr>
              <a:t> F: Reduced 250; what changed?</a:t>
            </a:r>
          </a:p>
          <a:p>
            <a:pPr eaLnBrk="1" hangingPunct="1">
              <a:spcBef>
                <a:spcPct val="0"/>
              </a:spcBef>
            </a:pPr>
            <a:r>
              <a:rPr lang="en-US" altLang="en-US" sz="1500">
                <a:solidFill>
                  <a:srgbClr val="0000FF"/>
                </a:solidFill>
                <a:latin typeface="Arial" charset="0"/>
              </a:rPr>
              <a:t> G: Reduced 195 through 250 v. Rd#1 (arrow w/ 200,220); what changed?</a:t>
            </a:r>
          </a:p>
        </p:txBody>
      </p:sp>
      <p:cxnSp>
        <p:nvCxnSpPr>
          <p:cNvPr id="9" name="Straight Arrow Connector 8"/>
          <p:cNvCxnSpPr/>
          <p:nvPr/>
        </p:nvCxnSpPr>
        <p:spPr>
          <a:xfrm>
            <a:off x="4876800" y="3881438"/>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378700" y="32273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081588" y="3733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181600" y="4267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430463" y="407035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832725" y="2667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In-Depth, Low Mass Peak Sens. Clg., Cases 195 to 250</a:t>
            </a:r>
          </a:p>
        </p:txBody>
      </p:sp>
      <p:cxnSp>
        <p:nvCxnSpPr>
          <p:cNvPr id="6" name="Straight Arrow Connector 5"/>
          <p:cNvCxnSpPr/>
          <p:nvPr/>
        </p:nvCxnSpPr>
        <p:spPr>
          <a:xfrm>
            <a:off x="2133600" y="3124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219200" y="3200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04454" name="TextBox 8"/>
          <p:cNvSpPr txBox="1">
            <a:spLocks noChangeArrowheads="1"/>
          </p:cNvSpPr>
          <p:nvPr/>
        </p:nvSpPr>
        <p:spPr bwMode="auto">
          <a:xfrm>
            <a:off x="990600" y="2387600"/>
            <a:ext cx="28956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195, 200, 210</a:t>
            </a:r>
          </a:p>
          <a:p>
            <a:pPr eaLnBrk="1" hangingPunct="1">
              <a:spcBef>
                <a:spcPct val="0"/>
              </a:spcBef>
            </a:pPr>
            <a:r>
              <a:rPr lang="en-US" altLang="en-US" sz="1600">
                <a:solidFill>
                  <a:srgbClr val="0000FF"/>
                </a:solidFill>
                <a:latin typeface="Arial" charset="0"/>
              </a:rPr>
              <a:t> D: High 195, 200, 215?</a:t>
            </a:r>
          </a:p>
        </p:txBody>
      </p:sp>
      <p:cxnSp>
        <p:nvCxnSpPr>
          <p:cNvPr id="9" name="Straight Arrow Connector 8"/>
          <p:cNvCxnSpPr/>
          <p:nvPr/>
        </p:nvCxnSpPr>
        <p:spPr>
          <a:xfrm>
            <a:off x="3962400" y="29718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096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75" name="Title 1"/>
          <p:cNvSpPr>
            <a:spLocks noGrp="1"/>
          </p:cNvSpPr>
          <p:nvPr>
            <p:ph type="title"/>
          </p:nvPr>
        </p:nvSpPr>
        <p:spPr>
          <a:xfrm>
            <a:off x="0" y="0"/>
            <a:ext cx="9144000" cy="1096963"/>
          </a:xfrm>
        </p:spPr>
        <p:txBody>
          <a:bodyPr/>
          <a:lstStyle/>
          <a:p>
            <a:r>
              <a:rPr lang="en-US" altLang="en-US" sz="3200" b="1" smtClean="0"/>
              <a:t>Thermal Fabric Update Results, Round 2</a:t>
            </a:r>
            <a:br>
              <a:rPr lang="en-US" altLang="en-US" sz="3200" b="1" smtClean="0"/>
            </a:br>
            <a:r>
              <a:rPr lang="en-US" altLang="en-US" sz="2800" b="1" smtClean="0"/>
              <a:t>B8-37. In-Depth, Low Mass Ann. Heating, Cases 270 to 320</a:t>
            </a:r>
          </a:p>
        </p:txBody>
      </p:sp>
      <p:cxnSp>
        <p:nvCxnSpPr>
          <p:cNvPr id="8" name="Straight Arrow Connector 7"/>
          <p:cNvCxnSpPr/>
          <p:nvPr/>
        </p:nvCxnSpPr>
        <p:spPr>
          <a:xfrm>
            <a:off x="1676400" y="2743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05477" name="TextBox 8"/>
          <p:cNvSpPr txBox="1">
            <a:spLocks noChangeArrowheads="1"/>
          </p:cNvSpPr>
          <p:nvPr/>
        </p:nvSpPr>
        <p:spPr bwMode="auto">
          <a:xfrm>
            <a:off x="3124200" y="1095375"/>
            <a:ext cx="6019800" cy="1493838"/>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t>
            </a:r>
            <a:r>
              <a:rPr lang="en-US" altLang="en-US" sz="1500">
                <a:solidFill>
                  <a:srgbClr val="0000FF"/>
                </a:solidFill>
                <a:latin typeface="Arial" charset="0"/>
              </a:rPr>
              <a:t>A: No output, 270 to 320</a:t>
            </a:r>
          </a:p>
          <a:p>
            <a:pPr eaLnBrk="1" hangingPunct="1">
              <a:spcBef>
                <a:spcPct val="0"/>
              </a:spcBef>
            </a:pPr>
            <a:r>
              <a:rPr lang="en-US" altLang="en-US" sz="1500">
                <a:solidFill>
                  <a:srgbClr val="0000FF"/>
                </a:solidFill>
                <a:latin typeface="Arial" charset="0"/>
              </a:rPr>
              <a:t> D: No output 280; 270, 290 thru 320 are new results for Rd#2</a:t>
            </a:r>
          </a:p>
          <a:p>
            <a:pPr eaLnBrk="1" hangingPunct="1">
              <a:spcBef>
                <a:spcPct val="0"/>
              </a:spcBef>
            </a:pPr>
            <a:r>
              <a:rPr lang="en-US" altLang="en-US" sz="1500">
                <a:solidFill>
                  <a:srgbClr val="FF0000"/>
                </a:solidFill>
                <a:latin typeface="Arial" charset="0"/>
              </a:rPr>
              <a:t> D: High 320</a:t>
            </a:r>
          </a:p>
          <a:p>
            <a:pPr eaLnBrk="1" hangingPunct="1">
              <a:spcBef>
                <a:spcPct val="0"/>
              </a:spcBef>
            </a:pPr>
            <a:r>
              <a:rPr lang="en-US" altLang="en-US" sz="1500">
                <a:solidFill>
                  <a:srgbClr val="FF0000"/>
                </a:solidFill>
                <a:latin typeface="Arial" charset="0"/>
              </a:rPr>
              <a:t> G: High 320 (if ignore D)</a:t>
            </a:r>
          </a:p>
          <a:p>
            <a:pPr eaLnBrk="1" hangingPunct="1">
              <a:spcBef>
                <a:spcPct val="0"/>
              </a:spcBef>
            </a:pPr>
            <a:r>
              <a:rPr lang="en-US" altLang="en-US" sz="1500">
                <a:solidFill>
                  <a:srgbClr val="0000FF"/>
                </a:solidFill>
                <a:latin typeface="Arial" charset="0"/>
              </a:rPr>
              <a:t> G: Increased 270 thru 320 v. Rd#1 (arrow w/ 270); what changed?</a:t>
            </a:r>
          </a:p>
          <a:p>
            <a:pPr eaLnBrk="1" hangingPunct="1">
              <a:spcBef>
                <a:spcPct val="0"/>
              </a:spcBef>
            </a:pPr>
            <a:r>
              <a:rPr lang="en-US" altLang="en-US" sz="1500">
                <a:solidFill>
                  <a:srgbClr val="FF0000"/>
                </a:solidFill>
                <a:latin typeface="Arial" charset="0"/>
              </a:rPr>
              <a:t> H: High 280, 270</a:t>
            </a:r>
          </a:p>
        </p:txBody>
      </p:sp>
      <p:cxnSp>
        <p:nvCxnSpPr>
          <p:cNvPr id="9" name="Straight Arrow Connector 8"/>
          <p:cNvCxnSpPr/>
          <p:nvPr/>
        </p:nvCxnSpPr>
        <p:spPr>
          <a:xfrm>
            <a:off x="3048000" y="2362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828800" y="2514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10400" y="2971800"/>
            <a:ext cx="381000" cy="152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824788" y="2895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9"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In-Depth, Low Mass Ann. Heating, Cases 270 to 320</a:t>
            </a:r>
          </a:p>
        </p:txBody>
      </p:sp>
      <p:cxnSp>
        <p:nvCxnSpPr>
          <p:cNvPr id="6" name="Straight Arrow Connector 5"/>
          <p:cNvCxnSpPr/>
          <p:nvPr/>
        </p:nvCxnSpPr>
        <p:spPr>
          <a:xfrm>
            <a:off x="2819400" y="22098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600200" y="2362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06502" name="TextBox 8"/>
          <p:cNvSpPr txBox="1">
            <a:spLocks noChangeArrowheads="1"/>
          </p:cNvSpPr>
          <p:nvPr/>
        </p:nvSpPr>
        <p:spPr bwMode="auto">
          <a:xfrm>
            <a:off x="6096000" y="1981200"/>
            <a:ext cx="28956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A,D: No output, 270 to 320</a:t>
            </a:r>
          </a:p>
          <a:p>
            <a:pPr eaLnBrk="1" hangingPunct="1">
              <a:spcBef>
                <a:spcPct val="0"/>
              </a:spcBef>
            </a:pPr>
            <a:r>
              <a:rPr lang="en-US" altLang="en-US" sz="1600">
                <a:solidFill>
                  <a:srgbClr val="0000FF"/>
                </a:solidFill>
                <a:latin typeface="Arial" charset="0"/>
              </a:rPr>
              <a:t>F: High 270, 280?</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096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523" name="Title 1"/>
          <p:cNvSpPr>
            <a:spLocks noGrp="1"/>
          </p:cNvSpPr>
          <p:nvPr>
            <p:ph type="title"/>
          </p:nvPr>
        </p:nvSpPr>
        <p:spPr>
          <a:xfrm>
            <a:off x="0" y="0"/>
            <a:ext cx="9144000" cy="1120775"/>
          </a:xfrm>
        </p:spPr>
        <p:txBody>
          <a:bodyPr/>
          <a:lstStyle/>
          <a:p>
            <a:r>
              <a:rPr lang="en-US" altLang="en-US" sz="3200" b="1" smtClean="0"/>
              <a:t>Thermal Fabric Update Results, Round 2</a:t>
            </a:r>
            <a:br>
              <a:rPr lang="en-US" altLang="en-US" sz="3200" b="1" smtClean="0"/>
            </a:br>
            <a:r>
              <a:rPr lang="en-US" altLang="en-US" sz="2800" b="1" smtClean="0"/>
              <a:t>B8-38. In-Depth, Low Mass Ann. Sens. Clg., Cases 270 to 320</a:t>
            </a:r>
          </a:p>
        </p:txBody>
      </p:sp>
      <p:cxnSp>
        <p:nvCxnSpPr>
          <p:cNvPr id="8" name="Straight Arrow Connector 7"/>
          <p:cNvCxnSpPr/>
          <p:nvPr/>
        </p:nvCxnSpPr>
        <p:spPr>
          <a:xfrm>
            <a:off x="2940050" y="2819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7525" name="TextBox 8"/>
          <p:cNvSpPr txBox="1">
            <a:spLocks noChangeArrowheads="1"/>
          </p:cNvSpPr>
          <p:nvPr/>
        </p:nvSpPr>
        <p:spPr bwMode="auto">
          <a:xfrm>
            <a:off x="2286000" y="1120775"/>
            <a:ext cx="6781800" cy="156845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270 to 320</a:t>
            </a:r>
          </a:p>
          <a:p>
            <a:pPr eaLnBrk="1" hangingPunct="1">
              <a:spcBef>
                <a:spcPct val="0"/>
              </a:spcBef>
            </a:pPr>
            <a:r>
              <a:rPr lang="en-US" altLang="en-US" sz="1600">
                <a:solidFill>
                  <a:srgbClr val="FF0000"/>
                </a:solidFill>
                <a:latin typeface="Arial" charset="0"/>
              </a:rPr>
              <a:t> D: Low 320</a:t>
            </a:r>
          </a:p>
          <a:p>
            <a:pPr eaLnBrk="1" hangingPunct="1">
              <a:spcBef>
                <a:spcPct val="0"/>
              </a:spcBef>
            </a:pPr>
            <a:r>
              <a:rPr lang="en-US" altLang="en-US" sz="1600">
                <a:solidFill>
                  <a:srgbClr val="0000FF"/>
                </a:solidFill>
                <a:latin typeface="Arial" charset="0"/>
              </a:rPr>
              <a:t> D: No output 280; 270, 290 thru 320 are new results for Rd#2</a:t>
            </a:r>
          </a:p>
          <a:p>
            <a:pPr eaLnBrk="1" hangingPunct="1">
              <a:spcBef>
                <a:spcPct val="0"/>
              </a:spcBef>
            </a:pPr>
            <a:r>
              <a:rPr lang="en-US" altLang="en-US" sz="1600">
                <a:solidFill>
                  <a:srgbClr val="FF0000"/>
                </a:solidFill>
                <a:latin typeface="Arial" charset="0"/>
              </a:rPr>
              <a:t> G: High 280, α,int not adjustable per modeler report (G omit this case?)</a:t>
            </a:r>
          </a:p>
          <a:p>
            <a:pPr eaLnBrk="1" hangingPunct="1">
              <a:spcBef>
                <a:spcPct val="0"/>
              </a:spcBef>
            </a:pPr>
            <a:r>
              <a:rPr lang="en-US" altLang="en-US" sz="1600">
                <a:solidFill>
                  <a:srgbClr val="0000FF"/>
                </a:solidFill>
                <a:latin typeface="Arial" charset="0"/>
              </a:rPr>
              <a:t> G: Decreased 270 thru 320 v. Rd#1 (arrow w/ 270); what changed?</a:t>
            </a:r>
          </a:p>
          <a:p>
            <a:pPr eaLnBrk="1" hangingPunct="1">
              <a:spcBef>
                <a:spcPct val="0"/>
              </a:spcBef>
            </a:pPr>
            <a:r>
              <a:rPr lang="en-US" altLang="en-US" sz="1600">
                <a:solidFill>
                  <a:srgbClr val="FF0000"/>
                </a:solidFill>
                <a:latin typeface="Arial" charset="0"/>
              </a:rPr>
              <a:t> H: Low 280? (if ignore G)</a:t>
            </a:r>
          </a:p>
        </p:txBody>
      </p:sp>
      <p:cxnSp>
        <p:nvCxnSpPr>
          <p:cNvPr id="9" name="Straight Arrow Connector 8"/>
          <p:cNvCxnSpPr/>
          <p:nvPr/>
        </p:nvCxnSpPr>
        <p:spPr>
          <a:xfrm>
            <a:off x="1692275" y="2743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467600" y="4267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068638" y="3505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In-Depth, Low Mass Ann. Sens. Clg., Cases 270 to 320</a:t>
            </a:r>
          </a:p>
        </p:txBody>
      </p:sp>
      <p:cxnSp>
        <p:nvCxnSpPr>
          <p:cNvPr id="6" name="Straight Arrow Connector 5"/>
          <p:cNvCxnSpPr/>
          <p:nvPr/>
        </p:nvCxnSpPr>
        <p:spPr>
          <a:xfrm>
            <a:off x="7848600" y="29718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971800" y="2286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08550" name="TextBox 8"/>
          <p:cNvSpPr txBox="1">
            <a:spLocks noChangeArrowheads="1"/>
          </p:cNvSpPr>
          <p:nvPr/>
        </p:nvSpPr>
        <p:spPr bwMode="auto">
          <a:xfrm>
            <a:off x="4648200" y="2463800"/>
            <a:ext cx="28956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A,D: No output, 270 to 320</a:t>
            </a:r>
          </a:p>
          <a:p>
            <a:pPr eaLnBrk="1" hangingPunct="1">
              <a:spcBef>
                <a:spcPct val="0"/>
              </a:spcBef>
            </a:pPr>
            <a:r>
              <a:rPr lang="en-US" altLang="en-US" sz="1600">
                <a:solidFill>
                  <a:srgbClr val="0000FF"/>
                </a:solidFill>
                <a:latin typeface="Arial" charset="0"/>
              </a:rPr>
              <a:t>G: High 280, 320?</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096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9571" name="Title 1"/>
          <p:cNvSpPr>
            <a:spLocks noGrp="1"/>
          </p:cNvSpPr>
          <p:nvPr>
            <p:ph type="title"/>
          </p:nvPr>
        </p:nvSpPr>
        <p:spPr>
          <a:xfrm>
            <a:off x="0" y="0"/>
            <a:ext cx="9144000" cy="1096963"/>
          </a:xfrm>
        </p:spPr>
        <p:txBody>
          <a:bodyPr/>
          <a:lstStyle/>
          <a:p>
            <a:r>
              <a:rPr lang="en-US" altLang="en-US" sz="3200" b="1" smtClean="0"/>
              <a:t>Thermal Fabric Update Results, Round 2</a:t>
            </a:r>
            <a:br>
              <a:rPr lang="en-US" altLang="en-US" sz="3200" b="1" smtClean="0"/>
            </a:br>
            <a:r>
              <a:rPr lang="en-US" altLang="en-US" sz="2800" b="1" smtClean="0"/>
              <a:t>B8-39. In-Depth, Low Mass Peak Heating, Cases 270 to 320</a:t>
            </a:r>
          </a:p>
        </p:txBody>
      </p:sp>
      <p:sp>
        <p:nvSpPr>
          <p:cNvPr id="109572" name="TextBox 8"/>
          <p:cNvSpPr txBox="1">
            <a:spLocks noChangeArrowheads="1"/>
          </p:cNvSpPr>
          <p:nvPr/>
        </p:nvSpPr>
        <p:spPr bwMode="auto">
          <a:xfrm>
            <a:off x="3657600" y="1409700"/>
            <a:ext cx="5486400" cy="8001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t>
            </a:r>
            <a:r>
              <a:rPr lang="en-US" altLang="en-US" sz="1500">
                <a:solidFill>
                  <a:srgbClr val="0000FF"/>
                </a:solidFill>
                <a:latin typeface="Arial" charset="0"/>
              </a:rPr>
              <a:t>A: No output, 270 to 320</a:t>
            </a:r>
          </a:p>
          <a:p>
            <a:pPr eaLnBrk="1" hangingPunct="1">
              <a:spcBef>
                <a:spcPct val="0"/>
              </a:spcBef>
            </a:pPr>
            <a:r>
              <a:rPr lang="en-US" altLang="en-US" sz="1500">
                <a:solidFill>
                  <a:srgbClr val="0000FF"/>
                </a:solidFill>
                <a:latin typeface="Arial" charset="0"/>
              </a:rPr>
              <a:t> D: No output 280; 270, 290 thru 320 are new results for Rd#2</a:t>
            </a:r>
          </a:p>
          <a:p>
            <a:pPr eaLnBrk="1" hangingPunct="1">
              <a:spcBef>
                <a:spcPct val="0"/>
              </a:spcBef>
            </a:pPr>
            <a:r>
              <a:rPr lang="en-US" altLang="en-US" sz="1500">
                <a:solidFill>
                  <a:srgbClr val="FF0000"/>
                </a:solidFill>
                <a:latin typeface="Arial" charset="0"/>
              </a:rPr>
              <a:t> D: High 290 thru 320</a:t>
            </a:r>
          </a:p>
        </p:txBody>
      </p:sp>
      <p:cxnSp>
        <p:nvCxnSpPr>
          <p:cNvPr id="7" name="Straight Arrow Connector 6"/>
          <p:cNvCxnSpPr/>
          <p:nvPr/>
        </p:nvCxnSpPr>
        <p:spPr>
          <a:xfrm>
            <a:off x="3810000" y="2438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029200" y="237807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248400" y="23256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467600" y="2362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In-Depth, Low Mass Peak Heating, Cases 270 to 320</a:t>
            </a:r>
          </a:p>
        </p:txBody>
      </p:sp>
      <p:sp>
        <p:nvSpPr>
          <p:cNvPr id="110596" name="TextBox 8"/>
          <p:cNvSpPr txBox="1">
            <a:spLocks noChangeArrowheads="1"/>
          </p:cNvSpPr>
          <p:nvPr/>
        </p:nvSpPr>
        <p:spPr bwMode="auto">
          <a:xfrm>
            <a:off x="5943600" y="1981200"/>
            <a:ext cx="2819400" cy="338138"/>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A,D: No output, 270 to 320</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096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1619" name="Title 1"/>
          <p:cNvSpPr>
            <a:spLocks noGrp="1"/>
          </p:cNvSpPr>
          <p:nvPr>
            <p:ph type="title"/>
          </p:nvPr>
        </p:nvSpPr>
        <p:spPr>
          <a:xfrm>
            <a:off x="0" y="0"/>
            <a:ext cx="9144000" cy="1096963"/>
          </a:xfrm>
        </p:spPr>
        <p:txBody>
          <a:bodyPr/>
          <a:lstStyle/>
          <a:p>
            <a:r>
              <a:rPr lang="en-US" altLang="en-US" sz="3200" b="1" smtClean="0"/>
              <a:t>Thermal Fabric Update Results, Round 2</a:t>
            </a:r>
            <a:br>
              <a:rPr lang="en-US" altLang="en-US" sz="3200" b="1" smtClean="0"/>
            </a:br>
            <a:r>
              <a:rPr lang="en-US" altLang="en-US" sz="2800" b="1" smtClean="0"/>
              <a:t>B8-40. In-Depth, Low Mass Peak Sens. Clg., Cases 270 to 320</a:t>
            </a:r>
          </a:p>
        </p:txBody>
      </p:sp>
      <p:cxnSp>
        <p:nvCxnSpPr>
          <p:cNvPr id="8" name="Straight Arrow Connector 7"/>
          <p:cNvCxnSpPr/>
          <p:nvPr/>
        </p:nvCxnSpPr>
        <p:spPr>
          <a:xfrm>
            <a:off x="1752600" y="3200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467600" y="4114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971800" y="3352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1623" name="TextBox 8"/>
          <p:cNvSpPr txBox="1">
            <a:spLocks noChangeArrowheads="1"/>
          </p:cNvSpPr>
          <p:nvPr/>
        </p:nvSpPr>
        <p:spPr bwMode="auto">
          <a:xfrm>
            <a:off x="2286000" y="1120775"/>
            <a:ext cx="6781800" cy="156845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270 to 320</a:t>
            </a:r>
          </a:p>
          <a:p>
            <a:pPr eaLnBrk="1" hangingPunct="1">
              <a:spcBef>
                <a:spcPct val="0"/>
              </a:spcBef>
            </a:pPr>
            <a:r>
              <a:rPr lang="en-US" altLang="en-US" sz="1600">
                <a:solidFill>
                  <a:srgbClr val="FF0000"/>
                </a:solidFill>
                <a:latin typeface="Arial" charset="0"/>
              </a:rPr>
              <a:t> D: Low 320</a:t>
            </a:r>
          </a:p>
          <a:p>
            <a:pPr eaLnBrk="1" hangingPunct="1">
              <a:spcBef>
                <a:spcPct val="0"/>
              </a:spcBef>
            </a:pPr>
            <a:r>
              <a:rPr lang="en-US" altLang="en-US" sz="1600">
                <a:solidFill>
                  <a:srgbClr val="0000FF"/>
                </a:solidFill>
                <a:latin typeface="Arial" charset="0"/>
              </a:rPr>
              <a:t> D: No output 280; 270, 290 thru 320 are new results for Rd#2</a:t>
            </a:r>
          </a:p>
          <a:p>
            <a:pPr eaLnBrk="1" hangingPunct="1">
              <a:spcBef>
                <a:spcPct val="0"/>
              </a:spcBef>
            </a:pPr>
            <a:r>
              <a:rPr lang="en-US" altLang="en-US" sz="1600">
                <a:solidFill>
                  <a:srgbClr val="FF0000"/>
                </a:solidFill>
                <a:latin typeface="Arial" charset="0"/>
              </a:rPr>
              <a:t> G: High 280, α,int not adjustable per modeler report (G omit this case?)</a:t>
            </a:r>
          </a:p>
          <a:p>
            <a:pPr eaLnBrk="1" hangingPunct="1">
              <a:spcBef>
                <a:spcPct val="0"/>
              </a:spcBef>
            </a:pPr>
            <a:r>
              <a:rPr lang="en-US" altLang="en-US" sz="1600">
                <a:solidFill>
                  <a:srgbClr val="0000FF"/>
                </a:solidFill>
                <a:latin typeface="Arial" charset="0"/>
              </a:rPr>
              <a:t> G: Decreased 270 thru 320 v. Rd#1 (arrow w/ 270); what changed?</a:t>
            </a:r>
          </a:p>
          <a:p>
            <a:pPr eaLnBrk="1" hangingPunct="1">
              <a:spcBef>
                <a:spcPct val="0"/>
              </a:spcBef>
            </a:pPr>
            <a:r>
              <a:rPr lang="en-US" altLang="en-US" sz="1600">
                <a:solidFill>
                  <a:srgbClr val="FF0000"/>
                </a:solidFill>
                <a:latin typeface="Arial" charset="0"/>
              </a:rPr>
              <a:t> F,H: Trending high (see 270,290,320)</a:t>
            </a:r>
          </a:p>
        </p:txBody>
      </p:sp>
      <p:cxnSp>
        <p:nvCxnSpPr>
          <p:cNvPr id="12" name="Straight Arrow Connector 11"/>
          <p:cNvCxnSpPr/>
          <p:nvPr/>
        </p:nvCxnSpPr>
        <p:spPr>
          <a:xfrm>
            <a:off x="1905000" y="2590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676400" y="2667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319588" y="2667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090988" y="2743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924800" y="2667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696200" y="2743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In-Depth, Low Mass Peak Sens. Clg., Cases 270 to 320</a:t>
            </a:r>
          </a:p>
        </p:txBody>
      </p:sp>
      <p:cxnSp>
        <p:nvCxnSpPr>
          <p:cNvPr id="8" name="Straight Arrow Connector 7"/>
          <p:cNvCxnSpPr/>
          <p:nvPr/>
        </p:nvCxnSpPr>
        <p:spPr>
          <a:xfrm>
            <a:off x="2971800" y="2057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12645" name="TextBox 8"/>
          <p:cNvSpPr txBox="1">
            <a:spLocks noChangeArrowheads="1"/>
          </p:cNvSpPr>
          <p:nvPr/>
        </p:nvSpPr>
        <p:spPr bwMode="auto">
          <a:xfrm>
            <a:off x="4343400" y="2209800"/>
            <a:ext cx="33528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A,D: No output, 270 to 320</a:t>
            </a:r>
          </a:p>
          <a:p>
            <a:pPr eaLnBrk="1" hangingPunct="1">
              <a:spcBef>
                <a:spcPct val="0"/>
              </a:spcBef>
            </a:pPr>
            <a:r>
              <a:rPr lang="en-US" altLang="en-US" sz="1600">
                <a:solidFill>
                  <a:srgbClr val="0000FF"/>
                </a:solidFill>
                <a:latin typeface="Arial" charset="0"/>
              </a:rPr>
              <a:t>G: High 280? (same value as 270)</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0"/>
            <a:ext cx="8229600" cy="609600"/>
          </a:xfrm>
        </p:spPr>
        <p:txBody>
          <a:bodyPr/>
          <a:lstStyle/>
          <a:p>
            <a:r>
              <a:rPr lang="en-US" altLang="en-US" sz="3600" b="1" smtClean="0"/>
              <a:t>Thermal Fabric Update Results, Round 2</a:t>
            </a:r>
          </a:p>
        </p:txBody>
      </p:sp>
      <p:sp>
        <p:nvSpPr>
          <p:cNvPr id="12291" name="Content Placeholder 2"/>
          <p:cNvSpPr>
            <a:spLocks noGrp="1"/>
          </p:cNvSpPr>
          <p:nvPr>
            <p:ph idx="1"/>
          </p:nvPr>
        </p:nvSpPr>
        <p:spPr>
          <a:xfrm>
            <a:off x="457200" y="609600"/>
            <a:ext cx="8534400" cy="6477000"/>
          </a:xfrm>
        </p:spPr>
        <p:txBody>
          <a:bodyPr/>
          <a:lstStyle/>
          <a:p>
            <a:r>
              <a:rPr lang="en-US" altLang="en-US" sz="2800" b="1" smtClean="0"/>
              <a:t>Check marked disagreements </a:t>
            </a:r>
          </a:p>
          <a:p>
            <a:pPr lvl="1"/>
            <a:r>
              <a:rPr lang="en-US" altLang="en-US" sz="2000" b="1" smtClean="0"/>
              <a:t>Participants check this PPT and XLS file thoroughly</a:t>
            </a:r>
          </a:p>
          <a:p>
            <a:pPr lvl="2"/>
            <a:r>
              <a:rPr lang="en-US" altLang="en-US" sz="1800" smtClean="0"/>
              <a:t>May pick up disagreement trends for their program we missed</a:t>
            </a:r>
          </a:p>
          <a:p>
            <a:pPr lvl="2"/>
            <a:r>
              <a:rPr lang="en-US" altLang="en-US" sz="1800" smtClean="0"/>
              <a:t>See individual program disagreement summaries, just after results charts (beginning approx. slide 189)</a:t>
            </a:r>
          </a:p>
          <a:p>
            <a:pPr lvl="1"/>
            <a:r>
              <a:rPr lang="en-US" altLang="en-US" sz="2000" b="1" smtClean="0"/>
              <a:t>There is no truth standard for these cases</a:t>
            </a:r>
          </a:p>
          <a:p>
            <a:pPr lvl="2"/>
            <a:r>
              <a:rPr lang="en-US" altLang="en-US" sz="1800" smtClean="0"/>
              <a:t>Wide range of agreement may be legitimate</a:t>
            </a:r>
          </a:p>
          <a:p>
            <a:pPr lvl="2"/>
            <a:r>
              <a:rPr lang="en-US" altLang="en-US" sz="1800" smtClean="0"/>
              <a:t>Individual outliers help diagnose areas to check</a:t>
            </a:r>
          </a:p>
          <a:p>
            <a:pPr lvl="2"/>
            <a:r>
              <a:rPr lang="en-US" altLang="en-US" sz="1800" b="1" i="1" smtClean="0"/>
              <a:t>Other results may become outliers after this round of outliers addressed</a:t>
            </a:r>
          </a:p>
          <a:p>
            <a:pPr lvl="1"/>
            <a:r>
              <a:rPr lang="en-US" altLang="en-US" sz="2000" b="1" smtClean="0"/>
              <a:t>Model revisions require logical/physical justification</a:t>
            </a:r>
          </a:p>
          <a:p>
            <a:pPr lvl="2"/>
            <a:r>
              <a:rPr lang="en-US" altLang="en-US" sz="1800" smtClean="0"/>
              <a:t>Don’t change inputs arbitrarily to match results</a:t>
            </a:r>
          </a:p>
          <a:p>
            <a:pPr lvl="1"/>
            <a:r>
              <a:rPr lang="en-US" altLang="en-US" sz="2000" b="1" smtClean="0"/>
              <a:t>A single issue may generate many disagreements</a:t>
            </a:r>
          </a:p>
          <a:p>
            <a:pPr lvl="2"/>
            <a:r>
              <a:rPr lang="en-US" altLang="en-US" sz="1800" smtClean="0"/>
              <a:t>Once fixed, may reveal other disagreements (e.g., from compensating errors)</a:t>
            </a:r>
          </a:p>
          <a:p>
            <a:pPr lvl="1"/>
            <a:r>
              <a:rPr lang="en-US" altLang="en-US" sz="2000" b="1" smtClean="0"/>
              <a:t>Document changes in modeler reports</a:t>
            </a:r>
          </a:p>
          <a:p>
            <a:pPr lvl="2"/>
            <a:r>
              <a:rPr lang="en-US" altLang="en-US" sz="1800" smtClean="0"/>
              <a:t>Document all found issues from this round’s comparison</a:t>
            </a:r>
          </a:p>
          <a:p>
            <a:pPr lvl="1"/>
            <a:r>
              <a:rPr lang="en-US" altLang="en-US" sz="2000" b="1" smtClean="0"/>
              <a:t>Recheck output data entry transcriptions where non-systematic (isolated) differences occur</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017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3667" name="Title 1"/>
          <p:cNvSpPr>
            <a:spLocks noGrp="1"/>
          </p:cNvSpPr>
          <p:nvPr>
            <p:ph type="title"/>
          </p:nvPr>
        </p:nvSpPr>
        <p:spPr>
          <a:xfrm>
            <a:off x="0" y="0"/>
            <a:ext cx="9144000" cy="1066800"/>
          </a:xfrm>
        </p:spPr>
        <p:txBody>
          <a:bodyPr/>
          <a:lstStyle/>
          <a:p>
            <a:r>
              <a:rPr lang="en-US" altLang="en-US" sz="3200" b="1" smtClean="0"/>
              <a:t>Thermal Fabric Update Results, Round 2</a:t>
            </a:r>
            <a:br>
              <a:rPr lang="en-US" altLang="en-US" sz="3200" b="1" smtClean="0"/>
            </a:br>
            <a:r>
              <a:rPr lang="en-US" altLang="en-US" sz="2600" b="1" smtClean="0"/>
              <a:t>B8-41. In-Depth, Delta Ann. Htg. &amp; Sens. Clg., Cases 195 to 220</a:t>
            </a:r>
          </a:p>
        </p:txBody>
      </p:sp>
      <p:cxnSp>
        <p:nvCxnSpPr>
          <p:cNvPr id="8" name="Straight Arrow Connector 7"/>
          <p:cNvCxnSpPr/>
          <p:nvPr/>
        </p:nvCxnSpPr>
        <p:spPr>
          <a:xfrm>
            <a:off x="2293938" y="4243388"/>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13669" name="TextBox 8"/>
          <p:cNvSpPr txBox="1">
            <a:spLocks noChangeArrowheads="1"/>
          </p:cNvSpPr>
          <p:nvPr/>
        </p:nvSpPr>
        <p:spPr bwMode="auto">
          <a:xfrm>
            <a:off x="1828800" y="1066800"/>
            <a:ext cx="6981825" cy="149225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t>
            </a:r>
            <a:r>
              <a:rPr lang="en-US" altLang="en-US" sz="1500" i="1">
                <a:solidFill>
                  <a:srgbClr val="0000FF"/>
                </a:solidFill>
                <a:latin typeface="Arial" charset="0"/>
              </a:rPr>
              <a:t>Changes v. Rd#1 discussed/queried with “absolute” plots</a:t>
            </a:r>
            <a:endParaRPr lang="en-US" altLang="en-US" sz="1500">
              <a:solidFill>
                <a:srgbClr val="0000FF"/>
              </a:solidFill>
              <a:latin typeface="Arial" charset="0"/>
            </a:endParaRPr>
          </a:p>
          <a:p>
            <a:pPr eaLnBrk="1" hangingPunct="1">
              <a:spcBef>
                <a:spcPct val="0"/>
              </a:spcBef>
            </a:pPr>
            <a:r>
              <a:rPr lang="en-US" altLang="en-US" sz="1500">
                <a:solidFill>
                  <a:srgbClr val="0000FF"/>
                </a:solidFill>
                <a:latin typeface="Arial" charset="0"/>
              </a:rPr>
              <a:t> A: No output 195, 200, 210</a:t>
            </a:r>
          </a:p>
          <a:p>
            <a:pPr eaLnBrk="1" hangingPunct="1">
              <a:spcBef>
                <a:spcPct val="0"/>
              </a:spcBef>
            </a:pPr>
            <a:r>
              <a:rPr lang="en-US" altLang="en-US" sz="1500">
                <a:solidFill>
                  <a:srgbClr val="0000FF"/>
                </a:solidFill>
                <a:latin typeface="Arial" charset="0"/>
              </a:rPr>
              <a:t> D: 200-195 improved; attributable to known changes? </a:t>
            </a:r>
          </a:p>
          <a:p>
            <a:pPr eaLnBrk="1" hangingPunct="1">
              <a:spcBef>
                <a:spcPct val="0"/>
              </a:spcBef>
            </a:pPr>
            <a:r>
              <a:rPr lang="en-US" altLang="en-US" sz="1500">
                <a:solidFill>
                  <a:srgbClr val="FF0000"/>
                </a:solidFill>
                <a:latin typeface="Arial" charset="0"/>
              </a:rPr>
              <a:t> D, F: Sensitivities high 215-200, 220-210</a:t>
            </a:r>
          </a:p>
          <a:p>
            <a:pPr eaLnBrk="1" hangingPunct="1">
              <a:spcBef>
                <a:spcPct val="0"/>
              </a:spcBef>
            </a:pPr>
            <a:r>
              <a:rPr lang="en-US" altLang="en-US" sz="1500">
                <a:solidFill>
                  <a:srgbClr val="FF0000"/>
                </a:solidFill>
                <a:latin typeface="Arial" charset="0"/>
              </a:rPr>
              <a:t> F: 210-200, 220-215 sensitivities low; 200-195 high</a:t>
            </a:r>
          </a:p>
          <a:p>
            <a:pPr eaLnBrk="1" hangingPunct="1">
              <a:spcBef>
                <a:spcPct val="0"/>
              </a:spcBef>
            </a:pPr>
            <a:r>
              <a:rPr lang="en-US" altLang="en-US" sz="1500">
                <a:solidFill>
                  <a:srgbClr val="FF0000"/>
                </a:solidFill>
                <a:latin typeface="Arial" charset="0"/>
              </a:rPr>
              <a:t> H: High sensitivities heating 210-200, 220-215?</a:t>
            </a:r>
          </a:p>
        </p:txBody>
      </p:sp>
      <p:cxnSp>
        <p:nvCxnSpPr>
          <p:cNvPr id="9" name="Straight Arrow Connector 8"/>
          <p:cNvCxnSpPr/>
          <p:nvPr/>
        </p:nvCxnSpPr>
        <p:spPr>
          <a:xfrm>
            <a:off x="1600200" y="2743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352800" y="43195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267200" y="44719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165725" y="4267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019800" y="4495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934200" y="3352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848600" y="3352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781800" y="3429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688263" y="32527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200400" y="2667000"/>
            <a:ext cx="304800" cy="3048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648200" y="2667000"/>
            <a:ext cx="609600" cy="3048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2800" b="1" smtClean="0"/>
              <a:t>In-Depth, Delta Ann. Htg. &amp; Sens. Clg., Cases 195 to 220</a:t>
            </a:r>
          </a:p>
        </p:txBody>
      </p:sp>
      <p:cxnSp>
        <p:nvCxnSpPr>
          <p:cNvPr id="6" name="Straight Arrow Connector 5"/>
          <p:cNvCxnSpPr/>
          <p:nvPr/>
        </p:nvCxnSpPr>
        <p:spPr>
          <a:xfrm>
            <a:off x="2286000" y="4267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676400" y="2362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14694" name="TextBox 8"/>
          <p:cNvSpPr txBox="1">
            <a:spLocks noChangeArrowheads="1"/>
          </p:cNvSpPr>
          <p:nvPr/>
        </p:nvSpPr>
        <p:spPr bwMode="auto">
          <a:xfrm>
            <a:off x="5362575" y="1828800"/>
            <a:ext cx="3505200" cy="1323975"/>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195, 200, 210</a:t>
            </a:r>
          </a:p>
          <a:p>
            <a:pPr eaLnBrk="1" hangingPunct="1">
              <a:spcBef>
                <a:spcPct val="0"/>
              </a:spcBef>
            </a:pPr>
            <a:r>
              <a:rPr lang="en-US" altLang="en-US" sz="1600">
                <a:solidFill>
                  <a:srgbClr val="0000FF"/>
                </a:solidFill>
                <a:latin typeface="Arial" charset="0"/>
              </a:rPr>
              <a:t> D: Low 200-195 cooling? </a:t>
            </a:r>
          </a:p>
          <a:p>
            <a:pPr eaLnBrk="1" hangingPunct="1">
              <a:spcBef>
                <a:spcPct val="0"/>
              </a:spcBef>
            </a:pPr>
            <a:r>
              <a:rPr lang="en-US" altLang="en-US" sz="1600">
                <a:solidFill>
                  <a:srgbClr val="0000FF"/>
                </a:solidFill>
                <a:latin typeface="Arial" charset="0"/>
              </a:rPr>
              <a:t> F: 220-215? [maybe ok?]</a:t>
            </a:r>
          </a:p>
          <a:p>
            <a:pPr eaLnBrk="1" hangingPunct="1">
              <a:spcBef>
                <a:spcPct val="0"/>
              </a:spcBef>
            </a:pPr>
            <a:r>
              <a:rPr lang="en-US" altLang="en-US" sz="1600">
                <a:solidFill>
                  <a:srgbClr val="0000FF"/>
                </a:solidFill>
                <a:latin typeface="Arial" charset="0"/>
              </a:rPr>
              <a:t> G: High 200-195 heating?</a:t>
            </a:r>
          </a:p>
          <a:p>
            <a:pPr eaLnBrk="1" hangingPunct="1">
              <a:spcBef>
                <a:spcPct val="0"/>
              </a:spcBef>
            </a:pPr>
            <a:r>
              <a:rPr lang="en-US" altLang="en-US" sz="1600">
                <a:solidFill>
                  <a:srgbClr val="0000FF"/>
                </a:solidFill>
                <a:latin typeface="Arial" charset="0"/>
              </a:rPr>
              <a:t> G: 0 difference 210-200, 220-215</a:t>
            </a:r>
          </a:p>
        </p:txBody>
      </p:sp>
      <p:cxnSp>
        <p:nvCxnSpPr>
          <p:cNvPr id="12" name="Straight Arrow Connector 11"/>
          <p:cNvCxnSpPr/>
          <p:nvPr/>
        </p:nvCxnSpPr>
        <p:spPr>
          <a:xfrm>
            <a:off x="6019800" y="4267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5715"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600" b="1" smtClean="0"/>
              <a:t>B8-42. In-Depth, Delta Peak Htg. &amp; Sens. Clg., Cases 195 to 220</a:t>
            </a:r>
          </a:p>
        </p:txBody>
      </p:sp>
      <p:cxnSp>
        <p:nvCxnSpPr>
          <p:cNvPr id="9" name="Straight Arrow Connector 8"/>
          <p:cNvCxnSpPr/>
          <p:nvPr/>
        </p:nvCxnSpPr>
        <p:spPr>
          <a:xfrm>
            <a:off x="2286000" y="3429000"/>
            <a:ext cx="0" cy="381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352800" y="4038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67200" y="4038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5719" name="TextBox 8"/>
          <p:cNvSpPr txBox="1">
            <a:spLocks noChangeArrowheads="1"/>
          </p:cNvSpPr>
          <p:nvPr/>
        </p:nvSpPr>
        <p:spPr bwMode="auto">
          <a:xfrm>
            <a:off x="1828800" y="1128713"/>
            <a:ext cx="6096000" cy="1462087"/>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500">
                <a:solidFill>
                  <a:srgbClr val="0000FF"/>
                </a:solidFill>
                <a:latin typeface="Arial" charset="0"/>
              </a:rPr>
              <a:t> </a:t>
            </a:r>
            <a:r>
              <a:rPr lang="en-US" altLang="en-US" sz="1500" i="1">
                <a:solidFill>
                  <a:srgbClr val="0000FF"/>
                </a:solidFill>
                <a:latin typeface="Arial" charset="0"/>
              </a:rPr>
              <a:t>This plot is relatively small effects (see Y-axis)</a:t>
            </a:r>
            <a:endParaRPr lang="en-US" altLang="en-US" sz="1500">
              <a:solidFill>
                <a:srgbClr val="0000FF"/>
              </a:solidFill>
              <a:latin typeface="Arial" charset="0"/>
            </a:endParaRPr>
          </a:p>
          <a:p>
            <a:pPr eaLnBrk="1" hangingPunct="1">
              <a:spcBef>
                <a:spcPct val="0"/>
              </a:spcBef>
            </a:pPr>
            <a:r>
              <a:rPr lang="en-US" altLang="en-US" sz="1500">
                <a:solidFill>
                  <a:srgbClr val="0000FF"/>
                </a:solidFill>
                <a:latin typeface="Arial" charset="0"/>
              </a:rPr>
              <a:t> A: No output 195, 200, 210</a:t>
            </a:r>
          </a:p>
          <a:p>
            <a:pPr eaLnBrk="1" hangingPunct="1">
              <a:spcBef>
                <a:spcPct val="0"/>
              </a:spcBef>
            </a:pPr>
            <a:r>
              <a:rPr lang="en-US" altLang="en-US" sz="1500">
                <a:solidFill>
                  <a:srgbClr val="0000FF"/>
                </a:solidFill>
                <a:latin typeface="Arial" charset="0"/>
              </a:rPr>
              <a:t> D: 200-195 improved; see documented revisions </a:t>
            </a:r>
          </a:p>
          <a:p>
            <a:pPr eaLnBrk="1" hangingPunct="1">
              <a:spcBef>
                <a:spcPct val="0"/>
              </a:spcBef>
            </a:pPr>
            <a:r>
              <a:rPr lang="en-US" altLang="en-US" sz="1500">
                <a:solidFill>
                  <a:srgbClr val="FF0000"/>
                </a:solidFill>
                <a:latin typeface="Arial" charset="0"/>
              </a:rPr>
              <a:t> D, F: Low peak cooling sensitivities 210-200, 220-215</a:t>
            </a:r>
          </a:p>
          <a:p>
            <a:pPr eaLnBrk="1" hangingPunct="1">
              <a:spcBef>
                <a:spcPct val="0"/>
              </a:spcBef>
            </a:pPr>
            <a:r>
              <a:rPr lang="en-US" altLang="en-US" sz="1500">
                <a:solidFill>
                  <a:srgbClr val="FF0000"/>
                </a:solidFill>
                <a:latin typeface="Arial" charset="0"/>
              </a:rPr>
              <a:t> D, F: High peak heating sensitivities 215-200, 220-210</a:t>
            </a:r>
          </a:p>
          <a:p>
            <a:pPr eaLnBrk="1" hangingPunct="1">
              <a:spcBef>
                <a:spcPct val="0"/>
              </a:spcBef>
            </a:pPr>
            <a:r>
              <a:rPr lang="en-US" altLang="en-US" sz="1400">
                <a:solidFill>
                  <a:srgbClr val="0000FF"/>
                </a:solidFill>
                <a:latin typeface="Arial" charset="0"/>
              </a:rPr>
              <a:t> G: Better agreement 200-195, 210-200, 220-215 v. Rd#1; what changed?</a:t>
            </a:r>
          </a:p>
        </p:txBody>
      </p:sp>
      <p:cxnSp>
        <p:nvCxnSpPr>
          <p:cNvPr id="13" name="Straight Arrow Connector 12"/>
          <p:cNvCxnSpPr/>
          <p:nvPr/>
        </p:nvCxnSpPr>
        <p:spPr>
          <a:xfrm>
            <a:off x="5160963" y="3048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934200" y="2971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008563" y="3124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781800" y="3124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200400" y="4038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078288" y="4038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4300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2800" b="1" smtClean="0"/>
              <a:t>In-Depth, Delta Peak Htg. &amp; Sens. Clg., Cases 195 to 220</a:t>
            </a:r>
          </a:p>
        </p:txBody>
      </p:sp>
      <p:cxnSp>
        <p:nvCxnSpPr>
          <p:cNvPr id="8" name="Straight Arrow Connector 7"/>
          <p:cNvCxnSpPr/>
          <p:nvPr/>
        </p:nvCxnSpPr>
        <p:spPr>
          <a:xfrm>
            <a:off x="1676400" y="2057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286000" y="3429000"/>
            <a:ext cx="0" cy="762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352800" y="4038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67200" y="4038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16744" name="TextBox 12"/>
          <p:cNvSpPr txBox="1">
            <a:spLocks noChangeArrowheads="1"/>
          </p:cNvSpPr>
          <p:nvPr/>
        </p:nvSpPr>
        <p:spPr bwMode="auto">
          <a:xfrm>
            <a:off x="5791200" y="1905000"/>
            <a:ext cx="3352800" cy="1323975"/>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195, 200, 210</a:t>
            </a:r>
          </a:p>
          <a:p>
            <a:pPr eaLnBrk="1" hangingPunct="1">
              <a:spcBef>
                <a:spcPct val="0"/>
              </a:spcBef>
            </a:pPr>
            <a:r>
              <a:rPr lang="en-US" altLang="en-US" sz="1600">
                <a:solidFill>
                  <a:srgbClr val="0000FF"/>
                </a:solidFill>
                <a:latin typeface="Arial" charset="0"/>
              </a:rPr>
              <a:t> D: Low 200-195 cooling? </a:t>
            </a:r>
          </a:p>
          <a:p>
            <a:pPr eaLnBrk="1" hangingPunct="1">
              <a:spcBef>
                <a:spcPct val="0"/>
              </a:spcBef>
            </a:pPr>
            <a:r>
              <a:rPr lang="en-US" altLang="en-US" sz="1600">
                <a:solidFill>
                  <a:srgbClr val="0000FF"/>
                </a:solidFill>
                <a:latin typeface="Arial" charset="0"/>
              </a:rPr>
              <a:t> F: 220-215?</a:t>
            </a:r>
          </a:p>
          <a:p>
            <a:pPr eaLnBrk="1" hangingPunct="1">
              <a:spcBef>
                <a:spcPct val="0"/>
              </a:spcBef>
            </a:pPr>
            <a:r>
              <a:rPr lang="en-US" altLang="en-US" sz="1600">
                <a:solidFill>
                  <a:srgbClr val="0000FF"/>
                </a:solidFill>
                <a:latin typeface="Arial" charset="0"/>
              </a:rPr>
              <a:t> G: High 200-195 heating?</a:t>
            </a:r>
          </a:p>
          <a:p>
            <a:pPr eaLnBrk="1" hangingPunct="1">
              <a:spcBef>
                <a:spcPct val="0"/>
              </a:spcBef>
            </a:pPr>
            <a:r>
              <a:rPr lang="en-US" altLang="en-US" sz="1600">
                <a:solidFill>
                  <a:srgbClr val="0000FF"/>
                </a:solidFill>
                <a:latin typeface="Arial" charset="0"/>
              </a:rPr>
              <a:t> G: 0 difference 210-200, 220-215</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096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763" name="Title 1"/>
          <p:cNvSpPr>
            <a:spLocks noGrp="1"/>
          </p:cNvSpPr>
          <p:nvPr>
            <p:ph type="title"/>
          </p:nvPr>
        </p:nvSpPr>
        <p:spPr>
          <a:xfrm>
            <a:off x="0" y="0"/>
            <a:ext cx="9144000" cy="1096963"/>
          </a:xfrm>
        </p:spPr>
        <p:txBody>
          <a:bodyPr/>
          <a:lstStyle/>
          <a:p>
            <a:r>
              <a:rPr lang="en-US" altLang="en-US" sz="3200" b="1" smtClean="0"/>
              <a:t>Thermal Fabric Update Results, Round 2</a:t>
            </a:r>
            <a:br>
              <a:rPr lang="en-US" altLang="en-US" sz="3200" b="1" smtClean="0"/>
            </a:br>
            <a:r>
              <a:rPr lang="en-US" altLang="en-US" sz="2600" b="1" smtClean="0"/>
              <a:t>B8-43. In-Depth, Delta Ann. Htg. &amp; Sens. Clg., Cases 220 to 270</a:t>
            </a:r>
          </a:p>
        </p:txBody>
      </p:sp>
      <p:cxnSp>
        <p:nvCxnSpPr>
          <p:cNvPr id="6" name="Straight Arrow Connector 5"/>
          <p:cNvCxnSpPr/>
          <p:nvPr/>
        </p:nvCxnSpPr>
        <p:spPr>
          <a:xfrm>
            <a:off x="2209800" y="3835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312863" y="2895600"/>
            <a:ext cx="0" cy="5334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17766" name="TextBox 6"/>
          <p:cNvSpPr txBox="1">
            <a:spLocks noChangeArrowheads="1"/>
          </p:cNvSpPr>
          <p:nvPr/>
        </p:nvSpPr>
        <p:spPr bwMode="auto">
          <a:xfrm>
            <a:off x="1219200" y="1219200"/>
            <a:ext cx="6096000" cy="1323975"/>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270</a:t>
            </a:r>
          </a:p>
          <a:p>
            <a:pPr eaLnBrk="1" hangingPunct="1">
              <a:spcBef>
                <a:spcPct val="0"/>
              </a:spcBef>
            </a:pPr>
            <a:r>
              <a:rPr lang="en-US" altLang="en-US" sz="1600">
                <a:solidFill>
                  <a:srgbClr val="FF0000"/>
                </a:solidFill>
                <a:latin typeface="Arial" charset="0"/>
              </a:rPr>
              <a:t> A: Low 230-220 heating sensitivity, 250-220 cooling</a:t>
            </a:r>
          </a:p>
          <a:p>
            <a:pPr eaLnBrk="1" hangingPunct="1">
              <a:spcBef>
                <a:spcPct val="0"/>
              </a:spcBef>
            </a:pPr>
            <a:r>
              <a:rPr lang="en-US" altLang="en-US" sz="1600">
                <a:solidFill>
                  <a:srgbClr val="0000FF"/>
                </a:solidFill>
                <a:latin typeface="Arial" charset="0"/>
              </a:rPr>
              <a:t> D: Improved 230-220, 2 input errors fixed; new 270 output </a:t>
            </a:r>
          </a:p>
          <a:p>
            <a:pPr eaLnBrk="1" hangingPunct="1">
              <a:spcBef>
                <a:spcPct val="0"/>
              </a:spcBef>
            </a:pPr>
            <a:r>
              <a:rPr lang="en-US" altLang="en-US" sz="1600">
                <a:solidFill>
                  <a:srgbClr val="0000FF"/>
                </a:solidFill>
                <a:latin typeface="Arial" charset="0"/>
              </a:rPr>
              <a:t> F: Improved 250-220 cooling, 270-220 heating; what changed? </a:t>
            </a:r>
          </a:p>
          <a:p>
            <a:pPr eaLnBrk="1" hangingPunct="1">
              <a:spcBef>
                <a:spcPct val="0"/>
              </a:spcBef>
            </a:pPr>
            <a:r>
              <a:rPr lang="en-US" altLang="en-US" sz="1600">
                <a:solidFill>
                  <a:srgbClr val="FF0000"/>
                </a:solidFill>
                <a:latin typeface="Arial" charset="0"/>
              </a:rPr>
              <a:t> G: Low 270-220 cooling sensitivity</a:t>
            </a:r>
          </a:p>
        </p:txBody>
      </p:sp>
      <p:cxnSp>
        <p:nvCxnSpPr>
          <p:cNvPr id="9" name="Straight Arrow Connector 8"/>
          <p:cNvCxnSpPr/>
          <p:nvPr/>
        </p:nvCxnSpPr>
        <p:spPr>
          <a:xfrm>
            <a:off x="1027113" y="32940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940675" y="2362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562600" y="3429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019800" y="3200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934200" y="3886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2800" b="1" smtClean="0"/>
              <a:t>In-Depth, Delta Ann. Htg. &amp; Sens. Clg., Cases 220 to 270</a:t>
            </a:r>
          </a:p>
        </p:txBody>
      </p:sp>
      <p:cxnSp>
        <p:nvCxnSpPr>
          <p:cNvPr id="6" name="Straight Arrow Connector 5"/>
          <p:cNvCxnSpPr/>
          <p:nvPr/>
        </p:nvCxnSpPr>
        <p:spPr>
          <a:xfrm>
            <a:off x="2209800" y="3835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312863" y="2895600"/>
            <a:ext cx="0" cy="12954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18790" name="TextBox 6"/>
          <p:cNvSpPr txBox="1">
            <a:spLocks noChangeArrowheads="1"/>
          </p:cNvSpPr>
          <p:nvPr/>
        </p:nvSpPr>
        <p:spPr bwMode="auto">
          <a:xfrm>
            <a:off x="2133600" y="2540000"/>
            <a:ext cx="33528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A,D: No output 270</a:t>
            </a:r>
          </a:p>
          <a:p>
            <a:pPr eaLnBrk="1" hangingPunct="1">
              <a:spcBef>
                <a:spcPct val="0"/>
              </a:spcBef>
            </a:pPr>
            <a:r>
              <a:rPr lang="en-US" altLang="en-US" sz="1600">
                <a:solidFill>
                  <a:srgbClr val="0000FF"/>
                </a:solidFill>
                <a:latin typeface="Arial" charset="0"/>
              </a:rPr>
              <a:t> D: Low 230-220? </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096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9811"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600" b="1" smtClean="0"/>
              <a:t>B8-44. In-Depth, Delta Peak Htg. &amp; Sens. Clg., Cases 220 to 270</a:t>
            </a:r>
          </a:p>
        </p:txBody>
      </p:sp>
      <p:cxnSp>
        <p:nvCxnSpPr>
          <p:cNvPr id="6" name="Straight Arrow Connector 5"/>
          <p:cNvCxnSpPr/>
          <p:nvPr/>
        </p:nvCxnSpPr>
        <p:spPr>
          <a:xfrm>
            <a:off x="2636838" y="4546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19813" name="TextBox 6"/>
          <p:cNvSpPr txBox="1">
            <a:spLocks noChangeArrowheads="1"/>
          </p:cNvSpPr>
          <p:nvPr/>
        </p:nvSpPr>
        <p:spPr bwMode="auto">
          <a:xfrm>
            <a:off x="2133600" y="2540000"/>
            <a:ext cx="4114800" cy="1323975"/>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270</a:t>
            </a:r>
          </a:p>
          <a:p>
            <a:pPr eaLnBrk="1" hangingPunct="1">
              <a:spcBef>
                <a:spcPct val="0"/>
              </a:spcBef>
            </a:pPr>
            <a:r>
              <a:rPr lang="en-US" altLang="en-US" sz="1600">
                <a:solidFill>
                  <a:srgbClr val="0000FF"/>
                </a:solidFill>
                <a:latin typeface="Arial" charset="0"/>
              </a:rPr>
              <a:t> D: Improved 230-220, 2 input errors fixed</a:t>
            </a:r>
          </a:p>
          <a:p>
            <a:pPr eaLnBrk="1" hangingPunct="1">
              <a:spcBef>
                <a:spcPct val="0"/>
              </a:spcBef>
            </a:pPr>
            <a:r>
              <a:rPr lang="en-US" altLang="en-US" sz="1600">
                <a:solidFill>
                  <a:srgbClr val="0000FF"/>
                </a:solidFill>
                <a:latin typeface="Arial" charset="0"/>
              </a:rPr>
              <a:t> D: New 270 output </a:t>
            </a:r>
          </a:p>
          <a:p>
            <a:pPr eaLnBrk="1" hangingPunct="1">
              <a:spcBef>
                <a:spcPct val="0"/>
              </a:spcBef>
            </a:pPr>
            <a:r>
              <a:rPr lang="en-US" altLang="en-US" sz="1600">
                <a:solidFill>
                  <a:srgbClr val="FF0000"/>
                </a:solidFill>
                <a:latin typeface="Arial" charset="0"/>
              </a:rPr>
              <a:t> D,G: Low 270-220 cooling sensitivity?  </a:t>
            </a:r>
          </a:p>
          <a:p>
            <a:pPr eaLnBrk="1" hangingPunct="1">
              <a:spcBef>
                <a:spcPct val="0"/>
              </a:spcBef>
            </a:pPr>
            <a:r>
              <a:rPr lang="en-US" altLang="en-US" sz="1600">
                <a:solidFill>
                  <a:srgbClr val="FF0000"/>
                </a:solidFill>
                <a:latin typeface="Arial" charset="0"/>
              </a:rPr>
              <a:t> H: High 270-220 cooling sensitivity?  </a:t>
            </a:r>
          </a:p>
        </p:txBody>
      </p:sp>
      <p:cxnSp>
        <p:nvCxnSpPr>
          <p:cNvPr id="9" name="Straight Arrow Connector 8"/>
          <p:cNvCxnSpPr/>
          <p:nvPr/>
        </p:nvCxnSpPr>
        <p:spPr>
          <a:xfrm>
            <a:off x="1423988" y="41148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467600" y="29130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832725" y="2667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953375" y="1981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5"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2800" b="1" smtClean="0"/>
              <a:t>In-Depth, Delta Peak Htg. &amp; Sens. Clg., Cases 220 to 270</a:t>
            </a:r>
          </a:p>
        </p:txBody>
      </p:sp>
      <p:cxnSp>
        <p:nvCxnSpPr>
          <p:cNvPr id="6" name="Straight Arrow Connector 5"/>
          <p:cNvCxnSpPr/>
          <p:nvPr/>
        </p:nvCxnSpPr>
        <p:spPr>
          <a:xfrm>
            <a:off x="2633663" y="4775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422400" y="4343400"/>
            <a:ext cx="0" cy="838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20838" name="TextBox 6"/>
          <p:cNvSpPr txBox="1">
            <a:spLocks noChangeArrowheads="1"/>
          </p:cNvSpPr>
          <p:nvPr/>
        </p:nvSpPr>
        <p:spPr bwMode="auto">
          <a:xfrm>
            <a:off x="2133600" y="2540000"/>
            <a:ext cx="33528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A,D: No output 270</a:t>
            </a:r>
          </a:p>
          <a:p>
            <a:pPr eaLnBrk="1" hangingPunct="1">
              <a:spcBef>
                <a:spcPct val="0"/>
              </a:spcBef>
            </a:pPr>
            <a:r>
              <a:rPr lang="en-US" altLang="en-US" sz="1600">
                <a:solidFill>
                  <a:srgbClr val="0000FF"/>
                </a:solidFill>
                <a:latin typeface="Arial" charset="0"/>
              </a:rPr>
              <a:t> D: 230-220? </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77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859" name="Title 1"/>
          <p:cNvSpPr>
            <a:spLocks noGrp="1"/>
          </p:cNvSpPr>
          <p:nvPr>
            <p:ph type="title"/>
          </p:nvPr>
        </p:nvSpPr>
        <p:spPr>
          <a:xfrm>
            <a:off x="0" y="0"/>
            <a:ext cx="9144000" cy="990600"/>
          </a:xfrm>
        </p:spPr>
        <p:txBody>
          <a:bodyPr/>
          <a:lstStyle/>
          <a:p>
            <a:r>
              <a:rPr lang="en-US" altLang="en-US" sz="3200" b="1" smtClean="0"/>
              <a:t>Thermal Fabric Update Results, Round 2</a:t>
            </a:r>
            <a:br>
              <a:rPr lang="en-US" altLang="en-US" sz="3200" b="1" smtClean="0"/>
            </a:br>
            <a:r>
              <a:rPr lang="en-US" altLang="en-US" sz="2600" b="1" smtClean="0"/>
              <a:t>B8-45. In-Depth, Delta Ann. Htg. &amp; Sens. Clg., Cases 270 to 320</a:t>
            </a:r>
          </a:p>
        </p:txBody>
      </p:sp>
      <p:cxnSp>
        <p:nvCxnSpPr>
          <p:cNvPr id="8" name="Straight Arrow Connector 7"/>
          <p:cNvCxnSpPr/>
          <p:nvPr/>
        </p:nvCxnSpPr>
        <p:spPr>
          <a:xfrm flipV="1">
            <a:off x="1660525" y="3695700"/>
            <a:ext cx="0" cy="838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1861" name="TextBox 6"/>
          <p:cNvSpPr txBox="1">
            <a:spLocks noChangeArrowheads="1"/>
          </p:cNvSpPr>
          <p:nvPr/>
        </p:nvSpPr>
        <p:spPr bwMode="auto">
          <a:xfrm>
            <a:off x="2554288" y="1066800"/>
            <a:ext cx="6589712" cy="20621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t>
            </a:r>
            <a:r>
              <a:rPr lang="en-US" altLang="en-US" sz="1400">
                <a:solidFill>
                  <a:srgbClr val="0000FF"/>
                </a:solidFill>
                <a:latin typeface="Arial" charset="0"/>
              </a:rPr>
              <a:t>A: No output 270, 280, 290, 300, 310, 320</a:t>
            </a:r>
          </a:p>
          <a:p>
            <a:pPr eaLnBrk="1" hangingPunct="1">
              <a:spcBef>
                <a:spcPct val="0"/>
              </a:spcBef>
            </a:pPr>
            <a:r>
              <a:rPr lang="en-US" altLang="en-US" sz="1400">
                <a:solidFill>
                  <a:srgbClr val="FF0000"/>
                </a:solidFill>
                <a:latin typeface="Arial" charset="0"/>
              </a:rPr>
              <a:t> C: High sensitivity 310-300? </a:t>
            </a:r>
          </a:p>
          <a:p>
            <a:pPr eaLnBrk="1" hangingPunct="1">
              <a:spcBef>
                <a:spcPct val="0"/>
              </a:spcBef>
            </a:pPr>
            <a:r>
              <a:rPr lang="en-US" altLang="en-US" sz="1400">
                <a:solidFill>
                  <a:srgbClr val="0000FF"/>
                </a:solidFill>
                <a:latin typeface="Arial" charset="0"/>
              </a:rPr>
              <a:t> D: No output 280</a:t>
            </a:r>
          </a:p>
          <a:p>
            <a:pPr eaLnBrk="1" hangingPunct="1">
              <a:spcBef>
                <a:spcPct val="0"/>
              </a:spcBef>
            </a:pPr>
            <a:r>
              <a:rPr lang="en-US" altLang="en-US" sz="1400">
                <a:solidFill>
                  <a:srgbClr val="FF0000"/>
                </a:solidFill>
                <a:latin typeface="Arial" charset="0"/>
              </a:rPr>
              <a:t> D: Opposite sensitivity 320-270 heating; high sensitivity 320-270 cooling</a:t>
            </a:r>
          </a:p>
          <a:p>
            <a:pPr eaLnBrk="1" hangingPunct="1">
              <a:spcBef>
                <a:spcPct val="0"/>
              </a:spcBef>
            </a:pPr>
            <a:r>
              <a:rPr lang="en-US" altLang="en-US" sz="1400">
                <a:solidFill>
                  <a:srgbClr val="FF0000"/>
                </a:solidFill>
                <a:latin typeface="Arial" charset="0"/>
              </a:rPr>
              <a:t> D: Low sensitivity 300-270 </a:t>
            </a:r>
          </a:p>
          <a:p>
            <a:pPr eaLnBrk="1" hangingPunct="1">
              <a:spcBef>
                <a:spcPct val="0"/>
              </a:spcBef>
            </a:pPr>
            <a:r>
              <a:rPr lang="en-US" altLang="en-US" sz="1400">
                <a:solidFill>
                  <a:srgbClr val="0000FF"/>
                </a:solidFill>
                <a:latin typeface="Arial" charset="0"/>
              </a:rPr>
              <a:t> F: High sensitivity 280-270, 320-270? (from Rd#1, before H and D masked it)</a:t>
            </a:r>
          </a:p>
          <a:p>
            <a:pPr eaLnBrk="1" hangingPunct="1">
              <a:spcBef>
                <a:spcPct val="0"/>
              </a:spcBef>
            </a:pPr>
            <a:r>
              <a:rPr lang="en-US" altLang="en-US" sz="1400">
                <a:solidFill>
                  <a:srgbClr val="FF0000"/>
                </a:solidFill>
                <a:latin typeface="Arial" charset="0"/>
              </a:rPr>
              <a:t> G: Small difference 280-270; α,int not adjustable per modeler report. G omit this case? Why is any (even small) sensitivity observed?</a:t>
            </a:r>
          </a:p>
          <a:p>
            <a:pPr eaLnBrk="1" hangingPunct="1">
              <a:spcBef>
                <a:spcPct val="0"/>
              </a:spcBef>
            </a:pPr>
            <a:r>
              <a:rPr lang="en-US" altLang="en-US" sz="1400">
                <a:solidFill>
                  <a:srgbClr val="FF0000"/>
                </a:solidFill>
                <a:latin typeface="Arial" charset="0"/>
              </a:rPr>
              <a:t> H: High sensitivity 320-270 heating and cooling; 280-270</a:t>
            </a:r>
          </a:p>
        </p:txBody>
      </p:sp>
      <p:cxnSp>
        <p:nvCxnSpPr>
          <p:cNvPr id="11" name="Straight Arrow Connector 10"/>
          <p:cNvCxnSpPr/>
          <p:nvPr/>
        </p:nvCxnSpPr>
        <p:spPr>
          <a:xfrm flipV="1">
            <a:off x="1524000" y="4754563"/>
            <a:ext cx="0" cy="609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657600" y="4705350"/>
            <a:ext cx="0" cy="609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752600" y="2895600"/>
            <a:ext cx="533400" cy="1682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779713" y="4419600"/>
            <a:ext cx="0" cy="838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810000" y="5219700"/>
            <a:ext cx="0" cy="4191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429000" y="5638800"/>
            <a:ext cx="0" cy="3048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7467600" y="4495800"/>
            <a:ext cx="0" cy="4191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502275" y="4038600"/>
            <a:ext cx="0" cy="4191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752600" y="5105400"/>
            <a:ext cx="0" cy="4191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3"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2800" b="1" smtClean="0"/>
              <a:t>In-Depth, Delta Ann. Htg. &amp; Sens. Clg., Cases 270 to 320</a:t>
            </a:r>
          </a:p>
        </p:txBody>
      </p:sp>
      <p:cxnSp>
        <p:nvCxnSpPr>
          <p:cNvPr id="6" name="Straight Arrow Connector 5"/>
          <p:cNvCxnSpPr/>
          <p:nvPr/>
        </p:nvCxnSpPr>
        <p:spPr>
          <a:xfrm flipV="1">
            <a:off x="7467600" y="4572000"/>
            <a:ext cx="0" cy="609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676400" y="3048000"/>
            <a:ext cx="0" cy="838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22886" name="TextBox 6"/>
          <p:cNvSpPr txBox="1">
            <a:spLocks noChangeArrowheads="1"/>
          </p:cNvSpPr>
          <p:nvPr/>
        </p:nvSpPr>
        <p:spPr bwMode="auto">
          <a:xfrm>
            <a:off x="381000" y="1752600"/>
            <a:ext cx="5867400" cy="107791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A,D: No output 270, 280, 290, 300, 310, 320</a:t>
            </a:r>
          </a:p>
          <a:p>
            <a:pPr eaLnBrk="1" hangingPunct="1">
              <a:spcBef>
                <a:spcPct val="0"/>
              </a:spcBef>
            </a:pPr>
            <a:r>
              <a:rPr lang="en-US" altLang="en-US" sz="1600">
                <a:solidFill>
                  <a:srgbClr val="0000FF"/>
                </a:solidFill>
                <a:latin typeface="Arial" charset="0"/>
              </a:rPr>
              <a:t> C: High sensitivity 310-300? [wait for MZ shading by others?]</a:t>
            </a:r>
          </a:p>
          <a:p>
            <a:pPr eaLnBrk="1" hangingPunct="1">
              <a:spcBef>
                <a:spcPct val="0"/>
              </a:spcBef>
            </a:pPr>
            <a:r>
              <a:rPr lang="en-US" altLang="en-US" sz="1600">
                <a:solidFill>
                  <a:srgbClr val="0000FF"/>
                </a:solidFill>
                <a:latin typeface="Arial" charset="0"/>
              </a:rPr>
              <a:t> F: High sensitivity 280-270, 320-270?</a:t>
            </a:r>
          </a:p>
          <a:p>
            <a:pPr eaLnBrk="1" hangingPunct="1">
              <a:spcBef>
                <a:spcPct val="0"/>
              </a:spcBef>
            </a:pPr>
            <a:r>
              <a:rPr lang="en-US" altLang="en-US" sz="1600">
                <a:solidFill>
                  <a:srgbClr val="0000FF"/>
                </a:solidFill>
                <a:latin typeface="Arial" charset="0"/>
              </a:rPr>
              <a:t> G: 0 difference 280-270 [output data entry error?] </a:t>
            </a:r>
          </a:p>
        </p:txBody>
      </p:sp>
      <p:cxnSp>
        <p:nvCxnSpPr>
          <p:cNvPr id="11" name="Straight Arrow Connector 10"/>
          <p:cNvCxnSpPr/>
          <p:nvPr/>
        </p:nvCxnSpPr>
        <p:spPr>
          <a:xfrm flipV="1">
            <a:off x="1524000" y="4876800"/>
            <a:ext cx="0" cy="609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657600" y="4876800"/>
            <a:ext cx="0" cy="609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3600" b="1" smtClean="0"/>
              <a:t>Abbreviations (partial list)</a:t>
            </a:r>
          </a:p>
        </p:txBody>
      </p:sp>
      <p:sp>
        <p:nvSpPr>
          <p:cNvPr id="10243" name="Content Placeholder 2"/>
          <p:cNvSpPr>
            <a:spLocks noGrp="1"/>
          </p:cNvSpPr>
          <p:nvPr>
            <p:ph idx="1"/>
          </p:nvPr>
        </p:nvSpPr>
        <p:spPr>
          <a:xfrm>
            <a:off x="457200" y="1447800"/>
            <a:ext cx="8229600" cy="4827588"/>
          </a:xfrm>
        </p:spPr>
        <p:txBody>
          <a:bodyPr/>
          <a:lstStyle/>
          <a:p>
            <a:pPr>
              <a:defRPr/>
            </a:pPr>
            <a:r>
              <a:rPr lang="en-US" altLang="en-US" sz="2000" b="1" dirty="0" smtClean="0"/>
              <a:t>Absolute: </a:t>
            </a:r>
            <a:r>
              <a:rPr lang="en-US" altLang="en-US" sz="2000" dirty="0" smtClean="0"/>
              <a:t>Results of a given test case (e.g., Case 600)</a:t>
            </a:r>
          </a:p>
          <a:p>
            <a:pPr>
              <a:defRPr/>
            </a:pPr>
            <a:r>
              <a:rPr lang="en-US" altLang="en-US" sz="2000" b="1" dirty="0" smtClean="0"/>
              <a:t>Alt: </a:t>
            </a:r>
            <a:r>
              <a:rPr lang="en-US" altLang="en-US" sz="2000" dirty="0" smtClean="0"/>
              <a:t>Alternative</a:t>
            </a:r>
          </a:p>
          <a:p>
            <a:pPr>
              <a:defRPr/>
            </a:pPr>
            <a:r>
              <a:rPr lang="en-US" altLang="en-US" sz="2000" b="1" dirty="0" err="1" smtClean="0"/>
              <a:t>Coeff</a:t>
            </a:r>
            <a:r>
              <a:rPr lang="en-US" altLang="en-US" sz="2000" b="1" dirty="0" smtClean="0"/>
              <a:t>: </a:t>
            </a:r>
            <a:r>
              <a:rPr lang="en-US" altLang="en-US" sz="2000" dirty="0" smtClean="0"/>
              <a:t>coefficient</a:t>
            </a:r>
          </a:p>
          <a:p>
            <a:pPr>
              <a:defRPr/>
            </a:pPr>
            <a:r>
              <a:rPr lang="en-US" altLang="en-US" sz="2000" b="1" dirty="0" err="1" smtClean="0"/>
              <a:t>Const</a:t>
            </a:r>
            <a:r>
              <a:rPr lang="en-US" altLang="en-US" sz="2000" b="1" dirty="0" smtClean="0"/>
              <a:t>: </a:t>
            </a:r>
            <a:r>
              <a:rPr lang="en-US" altLang="en-US" sz="2000" dirty="0" smtClean="0"/>
              <a:t>constant</a:t>
            </a:r>
            <a:endParaRPr lang="en-US" altLang="en-US" sz="2000" b="1" dirty="0" smtClean="0"/>
          </a:p>
          <a:p>
            <a:pPr>
              <a:defRPr/>
            </a:pPr>
            <a:r>
              <a:rPr lang="en-US" altLang="en-US" sz="2000" b="1" dirty="0" smtClean="0"/>
              <a:t>Delta: </a:t>
            </a:r>
            <a:r>
              <a:rPr lang="en-US" altLang="en-US" sz="2000" dirty="0" smtClean="0"/>
              <a:t>Results of sensitivity between two cases (e.g., Case “600-900” is the difference between results of Case 600 and Case 900)</a:t>
            </a:r>
          </a:p>
          <a:p>
            <a:pPr>
              <a:defRPr/>
            </a:pPr>
            <a:r>
              <a:rPr lang="en-US" altLang="en-US" sz="2000" b="1" dirty="0" smtClean="0"/>
              <a:t>Rd#1:</a:t>
            </a:r>
            <a:r>
              <a:rPr lang="en-US" altLang="en-US" sz="2000" dirty="0" smtClean="0"/>
              <a:t> Simulation trial round 1</a:t>
            </a:r>
          </a:p>
          <a:p>
            <a:pPr>
              <a:defRPr/>
            </a:pPr>
            <a:r>
              <a:rPr lang="en-US" altLang="en-US" sz="2000" b="1" dirty="0" smtClean="0"/>
              <a:t>Rd#2: </a:t>
            </a:r>
            <a:r>
              <a:rPr lang="en-US" altLang="en-US" sz="2000" dirty="0" smtClean="0"/>
              <a:t>Simulation trial round 2</a:t>
            </a:r>
          </a:p>
          <a:p>
            <a:pPr>
              <a:defRPr/>
            </a:pPr>
            <a:r>
              <a:rPr lang="en-US" altLang="en-US" sz="2000" b="1" dirty="0" smtClean="0"/>
              <a:t>sl.~(number): </a:t>
            </a:r>
            <a:r>
              <a:rPr lang="en-US" altLang="en-US" sz="2000" dirty="0" smtClean="0"/>
              <a:t>Approximate slide number in this PPT file. </a:t>
            </a:r>
            <a:r>
              <a:rPr lang="en-US" altLang="en-US" sz="2000" i="1" dirty="0" smtClean="0"/>
              <a:t>Slide numbers are offset because the introductory slides were updated after everything else.</a:t>
            </a:r>
          </a:p>
          <a:p>
            <a:pPr>
              <a:defRPr/>
            </a:pPr>
            <a:r>
              <a:rPr lang="en-US" altLang="en-US" sz="2000" b="1" dirty="0" smtClean="0"/>
              <a:t>Surf: </a:t>
            </a:r>
            <a:r>
              <a:rPr lang="en-US" altLang="en-US" sz="2000" dirty="0" smtClean="0"/>
              <a:t>surface</a:t>
            </a:r>
            <a:endParaRPr lang="en-US" altLang="en-US" sz="2000" b="1" dirty="0" smtClean="0"/>
          </a:p>
          <a:p>
            <a:pPr>
              <a:defRPr/>
            </a:pPr>
            <a:endParaRPr lang="en-US" altLang="en-US" sz="2000" b="1" i="1" dirty="0"/>
          </a:p>
          <a:p>
            <a:pPr marL="0" indent="0">
              <a:buFont typeface="Arial" charset="0"/>
              <a:buNone/>
              <a:defRPr/>
            </a:pPr>
            <a:r>
              <a:rPr lang="en-US" altLang="en-US" sz="2000" i="1" dirty="0" smtClean="0"/>
              <a:t>Note: This list is probably incomplete; contact Neymark if questions.</a:t>
            </a:r>
          </a:p>
          <a:p>
            <a:pPr>
              <a:defRPr/>
            </a:pPr>
            <a:endParaRPr lang="en-US" altLang="en-US" sz="2000" dirty="0" smtClean="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017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907" name="Title 1"/>
          <p:cNvSpPr>
            <a:spLocks noGrp="1"/>
          </p:cNvSpPr>
          <p:nvPr>
            <p:ph type="title"/>
          </p:nvPr>
        </p:nvSpPr>
        <p:spPr>
          <a:xfrm>
            <a:off x="0" y="0"/>
            <a:ext cx="9144000" cy="1035050"/>
          </a:xfrm>
        </p:spPr>
        <p:txBody>
          <a:bodyPr/>
          <a:lstStyle/>
          <a:p>
            <a:r>
              <a:rPr lang="en-US" altLang="en-US" sz="3200" b="1" smtClean="0"/>
              <a:t>Thermal Fabric Update Results, Round 2</a:t>
            </a:r>
            <a:br>
              <a:rPr lang="en-US" altLang="en-US" sz="3200" b="1" smtClean="0"/>
            </a:br>
            <a:r>
              <a:rPr lang="en-US" altLang="en-US" sz="2600" b="1" smtClean="0"/>
              <a:t>B8-46. In-Depth, Delta Peak Sensible Cooling, Cases 270 to 320</a:t>
            </a:r>
          </a:p>
        </p:txBody>
      </p:sp>
      <p:cxnSp>
        <p:nvCxnSpPr>
          <p:cNvPr id="8" name="Straight Arrow Connector 7"/>
          <p:cNvCxnSpPr/>
          <p:nvPr/>
        </p:nvCxnSpPr>
        <p:spPr>
          <a:xfrm flipV="1">
            <a:off x="6165850" y="5138738"/>
            <a:ext cx="0" cy="576262"/>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005013" y="2971800"/>
            <a:ext cx="0" cy="762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3910" name="TextBox 6"/>
          <p:cNvSpPr txBox="1">
            <a:spLocks noChangeArrowheads="1"/>
          </p:cNvSpPr>
          <p:nvPr/>
        </p:nvSpPr>
        <p:spPr bwMode="auto">
          <a:xfrm>
            <a:off x="2189163" y="1035050"/>
            <a:ext cx="6589712" cy="163195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t>
            </a:r>
            <a:r>
              <a:rPr lang="en-US" altLang="en-US" sz="1400">
                <a:solidFill>
                  <a:srgbClr val="0000FF"/>
                </a:solidFill>
                <a:latin typeface="Arial" charset="0"/>
              </a:rPr>
              <a:t>A: No output 270, 280, 290, 300, 310, 320</a:t>
            </a:r>
          </a:p>
          <a:p>
            <a:pPr eaLnBrk="1" hangingPunct="1">
              <a:spcBef>
                <a:spcPct val="0"/>
              </a:spcBef>
            </a:pPr>
            <a:r>
              <a:rPr lang="en-US" altLang="en-US" sz="1400">
                <a:solidFill>
                  <a:srgbClr val="0000FF"/>
                </a:solidFill>
                <a:latin typeface="Arial" charset="0"/>
              </a:rPr>
              <a:t> D: No output 280</a:t>
            </a:r>
          </a:p>
          <a:p>
            <a:pPr eaLnBrk="1" hangingPunct="1">
              <a:spcBef>
                <a:spcPct val="0"/>
              </a:spcBef>
            </a:pPr>
            <a:r>
              <a:rPr lang="en-US" altLang="en-US" sz="1400">
                <a:solidFill>
                  <a:srgbClr val="FF0000"/>
                </a:solidFill>
                <a:latin typeface="Arial" charset="0"/>
              </a:rPr>
              <a:t> D: High sensitivity 320-270; Low sensitivity 300-270 </a:t>
            </a:r>
          </a:p>
          <a:p>
            <a:pPr eaLnBrk="1" hangingPunct="1">
              <a:spcBef>
                <a:spcPct val="0"/>
              </a:spcBef>
            </a:pPr>
            <a:r>
              <a:rPr lang="en-US" altLang="en-US" sz="1400">
                <a:solidFill>
                  <a:srgbClr val="0000FF"/>
                </a:solidFill>
                <a:latin typeface="Arial" charset="0"/>
              </a:rPr>
              <a:t> F: High sensitivity 280-270?, 300-270? (both from Rd#1, before H masked it)</a:t>
            </a:r>
          </a:p>
          <a:p>
            <a:pPr eaLnBrk="1" hangingPunct="1">
              <a:spcBef>
                <a:spcPct val="0"/>
              </a:spcBef>
            </a:pPr>
            <a:r>
              <a:rPr lang="en-US" altLang="en-US" sz="1400">
                <a:solidFill>
                  <a:srgbClr val="FF0000"/>
                </a:solidFill>
                <a:latin typeface="Arial" charset="0"/>
              </a:rPr>
              <a:t> G: Small difference 280-270; α,int not adjustable per modeler report. G omit this case? Why is any (even small) sensitivity observed?</a:t>
            </a:r>
          </a:p>
          <a:p>
            <a:pPr eaLnBrk="1" hangingPunct="1">
              <a:spcBef>
                <a:spcPct val="0"/>
              </a:spcBef>
            </a:pPr>
            <a:r>
              <a:rPr lang="en-US" altLang="en-US" sz="1400">
                <a:solidFill>
                  <a:srgbClr val="FF0000"/>
                </a:solidFill>
                <a:latin typeface="Arial" charset="0"/>
              </a:rPr>
              <a:t> H: High sensitivity 280-270; maybe high sensitivity 300-270</a:t>
            </a:r>
          </a:p>
        </p:txBody>
      </p:sp>
      <p:cxnSp>
        <p:nvCxnSpPr>
          <p:cNvPr id="10" name="Straight Arrow Connector 9"/>
          <p:cNvCxnSpPr/>
          <p:nvPr/>
        </p:nvCxnSpPr>
        <p:spPr>
          <a:xfrm flipV="1">
            <a:off x="1828800" y="5181600"/>
            <a:ext cx="0" cy="550863"/>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157413" y="60198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477000" y="53340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48000" y="45720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5899150" y="35052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1"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2800" b="1" smtClean="0"/>
              <a:t>In-Depth, Delta Peak Sensible Cooling, Cases 270 to 320</a:t>
            </a:r>
          </a:p>
        </p:txBody>
      </p:sp>
      <p:cxnSp>
        <p:nvCxnSpPr>
          <p:cNvPr id="8" name="Straight Arrow Connector 7"/>
          <p:cNvCxnSpPr/>
          <p:nvPr/>
        </p:nvCxnSpPr>
        <p:spPr>
          <a:xfrm flipV="1">
            <a:off x="7239000" y="3657600"/>
            <a:ext cx="0" cy="762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24933" name="TextBox 6"/>
          <p:cNvSpPr txBox="1">
            <a:spLocks noChangeArrowheads="1"/>
          </p:cNvSpPr>
          <p:nvPr/>
        </p:nvSpPr>
        <p:spPr bwMode="auto">
          <a:xfrm>
            <a:off x="2133600" y="3733800"/>
            <a:ext cx="3276600" cy="18161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A,D: No output 270, 280, 290, 300, 310, 320</a:t>
            </a:r>
          </a:p>
          <a:p>
            <a:pPr eaLnBrk="1" hangingPunct="1">
              <a:spcBef>
                <a:spcPct val="0"/>
              </a:spcBef>
            </a:pPr>
            <a:r>
              <a:rPr lang="en-US" altLang="en-US" sz="1600">
                <a:solidFill>
                  <a:srgbClr val="0000FF"/>
                </a:solidFill>
                <a:latin typeface="Arial" charset="0"/>
              </a:rPr>
              <a:t> C: High sensitivity 310-300? [wait for MZ shading by others?]</a:t>
            </a:r>
          </a:p>
          <a:p>
            <a:pPr eaLnBrk="1" hangingPunct="1">
              <a:spcBef>
                <a:spcPct val="0"/>
              </a:spcBef>
            </a:pPr>
            <a:r>
              <a:rPr lang="en-US" altLang="en-US" sz="1600">
                <a:solidFill>
                  <a:srgbClr val="0000FF"/>
                </a:solidFill>
                <a:latin typeface="Arial" charset="0"/>
              </a:rPr>
              <a:t> F: High sensitivity 280-270?</a:t>
            </a:r>
          </a:p>
          <a:p>
            <a:pPr eaLnBrk="1" hangingPunct="1">
              <a:spcBef>
                <a:spcPct val="0"/>
              </a:spcBef>
            </a:pPr>
            <a:r>
              <a:rPr lang="en-US" altLang="en-US" sz="1600">
                <a:solidFill>
                  <a:srgbClr val="0000FF"/>
                </a:solidFill>
                <a:latin typeface="Arial" charset="0"/>
              </a:rPr>
              <a:t> G: 0 difference 280-270 [output data entry error?] </a:t>
            </a:r>
          </a:p>
        </p:txBody>
      </p:sp>
      <p:cxnSp>
        <p:nvCxnSpPr>
          <p:cNvPr id="11" name="Straight Arrow Connector 10"/>
          <p:cNvCxnSpPr/>
          <p:nvPr/>
        </p:nvCxnSpPr>
        <p:spPr>
          <a:xfrm flipV="1">
            <a:off x="1066800" y="5791200"/>
            <a:ext cx="685800" cy="6858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032000" y="2420938"/>
            <a:ext cx="0" cy="762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096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5955" name="Title 1"/>
          <p:cNvSpPr>
            <a:spLocks noGrp="1"/>
          </p:cNvSpPr>
          <p:nvPr>
            <p:ph type="title"/>
          </p:nvPr>
        </p:nvSpPr>
        <p:spPr>
          <a:xfrm>
            <a:off x="0" y="0"/>
            <a:ext cx="9144000" cy="1096963"/>
          </a:xfrm>
        </p:spPr>
        <p:txBody>
          <a:bodyPr/>
          <a:lstStyle/>
          <a:p>
            <a:r>
              <a:rPr lang="en-US" altLang="en-US" sz="3200" b="1" smtClean="0"/>
              <a:t>Thermal Fabric Update Results, Round 2</a:t>
            </a:r>
            <a:br>
              <a:rPr lang="en-US" altLang="en-US" sz="3200" b="1" smtClean="0"/>
            </a:br>
            <a:r>
              <a:rPr lang="en-US" altLang="en-US" sz="2800" b="1" smtClean="0"/>
              <a:t>B8-47. In-Depth, Ann. Heating, Cases 395 to 440, 800, 810</a:t>
            </a:r>
          </a:p>
        </p:txBody>
      </p:sp>
      <p:cxnSp>
        <p:nvCxnSpPr>
          <p:cNvPr id="6" name="Straight Arrow Connector 5"/>
          <p:cNvCxnSpPr/>
          <p:nvPr/>
        </p:nvCxnSpPr>
        <p:spPr>
          <a:xfrm>
            <a:off x="6477000" y="3505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905000" y="3048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5958" name="TextBox 6"/>
          <p:cNvSpPr txBox="1">
            <a:spLocks noChangeArrowheads="1"/>
          </p:cNvSpPr>
          <p:nvPr/>
        </p:nvSpPr>
        <p:spPr bwMode="auto">
          <a:xfrm>
            <a:off x="3597275" y="2286000"/>
            <a:ext cx="5486400" cy="1030288"/>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t>
            </a:r>
            <a:r>
              <a:rPr lang="en-US" altLang="en-US" sz="1500">
                <a:solidFill>
                  <a:srgbClr val="0000FF"/>
                </a:solidFill>
                <a:latin typeface="Arial" charset="0"/>
              </a:rPr>
              <a:t>A,D: No output 440, 810</a:t>
            </a:r>
          </a:p>
          <a:p>
            <a:pPr eaLnBrk="1" hangingPunct="1">
              <a:spcBef>
                <a:spcPct val="0"/>
              </a:spcBef>
            </a:pPr>
            <a:r>
              <a:rPr lang="en-US" altLang="en-US" sz="1500">
                <a:solidFill>
                  <a:srgbClr val="FF0000"/>
                </a:solidFill>
                <a:latin typeface="Arial" charset="0"/>
              </a:rPr>
              <a:t> A: High 400, 430, 800 (also from Rd#1); surf coeffs?</a:t>
            </a:r>
          </a:p>
          <a:p>
            <a:pPr eaLnBrk="1" hangingPunct="1">
              <a:spcBef>
                <a:spcPct val="0"/>
              </a:spcBef>
            </a:pPr>
            <a:r>
              <a:rPr lang="en-US" altLang="en-US" sz="1500">
                <a:solidFill>
                  <a:srgbClr val="0000FF"/>
                </a:solidFill>
                <a:latin typeface="Arial" charset="0"/>
              </a:rPr>
              <a:t> D: Increased 395-420 (arrow w/ 395); related to known fixes</a:t>
            </a:r>
          </a:p>
          <a:p>
            <a:pPr eaLnBrk="1" hangingPunct="1">
              <a:spcBef>
                <a:spcPct val="0"/>
              </a:spcBef>
            </a:pPr>
            <a:r>
              <a:rPr lang="en-US" altLang="en-US" sz="1500">
                <a:solidFill>
                  <a:srgbClr val="FF0000"/>
                </a:solidFill>
                <a:latin typeface="Arial" charset="0"/>
              </a:rPr>
              <a:t> H: High 410, 400; low 430, 420, 800</a:t>
            </a:r>
          </a:p>
        </p:txBody>
      </p:sp>
      <p:cxnSp>
        <p:nvCxnSpPr>
          <p:cNvPr id="9" name="Straight Arrow Connector 8"/>
          <p:cNvCxnSpPr/>
          <p:nvPr/>
        </p:nvCxnSpPr>
        <p:spPr>
          <a:xfrm>
            <a:off x="4673600" y="33702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295400" y="3832225"/>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559050" y="3124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819400" y="2625725"/>
            <a:ext cx="533400" cy="1174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387850" y="3429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086600" y="40147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286375" y="3962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In-Depth, Ann. Heating, Cases 395 to 440, 800, 810</a:t>
            </a:r>
          </a:p>
        </p:txBody>
      </p:sp>
      <p:cxnSp>
        <p:nvCxnSpPr>
          <p:cNvPr id="6" name="Straight Arrow Connector 5"/>
          <p:cNvCxnSpPr/>
          <p:nvPr/>
        </p:nvCxnSpPr>
        <p:spPr>
          <a:xfrm>
            <a:off x="6477000" y="3048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905000" y="2514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26982" name="TextBox 6"/>
          <p:cNvSpPr txBox="1">
            <a:spLocks noChangeArrowheads="1"/>
          </p:cNvSpPr>
          <p:nvPr/>
        </p:nvSpPr>
        <p:spPr bwMode="auto">
          <a:xfrm>
            <a:off x="4800600" y="2286000"/>
            <a:ext cx="25146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A,D: No output 440, 810</a:t>
            </a:r>
          </a:p>
          <a:p>
            <a:pPr eaLnBrk="1" hangingPunct="1">
              <a:spcBef>
                <a:spcPct val="0"/>
              </a:spcBef>
            </a:pPr>
            <a:r>
              <a:rPr lang="en-US" altLang="en-US" sz="1600">
                <a:solidFill>
                  <a:srgbClr val="0000FF"/>
                </a:solidFill>
                <a:latin typeface="Arial" charset="0"/>
              </a:rPr>
              <a:t> A: High 400, 430, 800?</a:t>
            </a:r>
          </a:p>
        </p:txBody>
      </p:sp>
      <p:cxnSp>
        <p:nvCxnSpPr>
          <p:cNvPr id="9" name="Straight Arrow Connector 8"/>
          <p:cNvCxnSpPr/>
          <p:nvPr/>
        </p:nvCxnSpPr>
        <p:spPr>
          <a:xfrm>
            <a:off x="4673600" y="2913063"/>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731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003"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800" b="1" smtClean="0"/>
              <a:t>B8-48. In-Depth, Ann. Sens. Clg., Cases 395 to 440, 800, 810</a:t>
            </a:r>
          </a:p>
        </p:txBody>
      </p:sp>
      <p:cxnSp>
        <p:nvCxnSpPr>
          <p:cNvPr id="6" name="Straight Arrow Connector 5"/>
          <p:cNvCxnSpPr/>
          <p:nvPr/>
        </p:nvCxnSpPr>
        <p:spPr>
          <a:xfrm>
            <a:off x="7924800" y="3886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096000" y="2209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8006" name="TextBox 6"/>
          <p:cNvSpPr txBox="1">
            <a:spLocks noChangeArrowheads="1"/>
          </p:cNvSpPr>
          <p:nvPr/>
        </p:nvSpPr>
        <p:spPr bwMode="auto">
          <a:xfrm>
            <a:off x="838200" y="2387600"/>
            <a:ext cx="4572000" cy="2308225"/>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A,D: No output 440, 810</a:t>
            </a:r>
          </a:p>
          <a:p>
            <a:pPr eaLnBrk="1" hangingPunct="1">
              <a:spcBef>
                <a:spcPct val="0"/>
              </a:spcBef>
            </a:pPr>
            <a:r>
              <a:rPr lang="en-US" altLang="en-US" sz="1600">
                <a:solidFill>
                  <a:srgbClr val="0000FF"/>
                </a:solidFill>
                <a:latin typeface="Arial" charset="0"/>
              </a:rPr>
              <a:t> F: Reduced 430, 800 v. Rd#1 (arrow w/ 430); what changed?</a:t>
            </a:r>
          </a:p>
          <a:p>
            <a:pPr eaLnBrk="1" hangingPunct="1">
              <a:spcBef>
                <a:spcPct val="0"/>
              </a:spcBef>
            </a:pPr>
            <a:r>
              <a:rPr lang="en-US" altLang="en-US" sz="1600">
                <a:solidFill>
                  <a:srgbClr val="FF0000"/>
                </a:solidFill>
                <a:latin typeface="Arial" charset="0"/>
              </a:rPr>
              <a:t> G: High 420</a:t>
            </a:r>
          </a:p>
          <a:p>
            <a:pPr eaLnBrk="1" hangingPunct="1">
              <a:spcBef>
                <a:spcPct val="0"/>
              </a:spcBef>
            </a:pPr>
            <a:r>
              <a:rPr lang="en-US" altLang="en-US" sz="1600">
                <a:solidFill>
                  <a:srgbClr val="FF0000"/>
                </a:solidFill>
                <a:latin typeface="Arial" charset="0"/>
              </a:rPr>
              <a:t> G: High 440, 810; α,int not adjustable per modeler report. G omit these cases?</a:t>
            </a:r>
          </a:p>
          <a:p>
            <a:pPr eaLnBrk="1" hangingPunct="1">
              <a:spcBef>
                <a:spcPct val="0"/>
              </a:spcBef>
            </a:pPr>
            <a:r>
              <a:rPr lang="en-US" altLang="en-US" sz="1600">
                <a:solidFill>
                  <a:srgbClr val="0000FF"/>
                </a:solidFill>
                <a:latin typeface="Arial" charset="0"/>
              </a:rPr>
              <a:t> G: Reduced 395 to 440, 800,810 v. Rd#1 (arrow w/ 430); what changed?</a:t>
            </a:r>
          </a:p>
          <a:p>
            <a:pPr eaLnBrk="1" hangingPunct="1">
              <a:spcBef>
                <a:spcPct val="0"/>
              </a:spcBef>
            </a:pPr>
            <a:r>
              <a:rPr lang="en-US" altLang="en-US" sz="1600">
                <a:solidFill>
                  <a:srgbClr val="FF0000"/>
                </a:solidFill>
                <a:latin typeface="Arial" charset="0"/>
              </a:rPr>
              <a:t> H: Low 440</a:t>
            </a:r>
          </a:p>
        </p:txBody>
      </p:sp>
      <p:cxnSp>
        <p:nvCxnSpPr>
          <p:cNvPr id="10" name="Straight Arrow Connector 9"/>
          <p:cNvCxnSpPr/>
          <p:nvPr/>
        </p:nvCxnSpPr>
        <p:spPr>
          <a:xfrm>
            <a:off x="5137150" y="4724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227513" y="48402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45075" y="4740275"/>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172200" y="4343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620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7"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In-Depth, Ann. Sens. Clg., Cases 395 to 440, 800, 810</a:t>
            </a:r>
          </a:p>
        </p:txBody>
      </p:sp>
      <p:cxnSp>
        <p:nvCxnSpPr>
          <p:cNvPr id="6" name="Straight Arrow Connector 5"/>
          <p:cNvCxnSpPr/>
          <p:nvPr/>
        </p:nvCxnSpPr>
        <p:spPr>
          <a:xfrm>
            <a:off x="7924800" y="3429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096000" y="2286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29030" name="TextBox 6"/>
          <p:cNvSpPr txBox="1">
            <a:spLocks noChangeArrowheads="1"/>
          </p:cNvSpPr>
          <p:nvPr/>
        </p:nvSpPr>
        <p:spPr bwMode="auto">
          <a:xfrm>
            <a:off x="1066800" y="2387600"/>
            <a:ext cx="25146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A,D: No output 440, 810</a:t>
            </a:r>
          </a:p>
          <a:p>
            <a:pPr eaLnBrk="1" hangingPunct="1">
              <a:spcBef>
                <a:spcPct val="0"/>
              </a:spcBef>
            </a:pPr>
            <a:r>
              <a:rPr lang="en-US" altLang="en-US" sz="1600">
                <a:solidFill>
                  <a:srgbClr val="0000FF"/>
                </a:solidFill>
                <a:latin typeface="Arial" charset="0"/>
              </a:rPr>
              <a:t> G: High 440, 800?</a:t>
            </a:r>
          </a:p>
        </p:txBody>
      </p:sp>
      <p:cxnSp>
        <p:nvCxnSpPr>
          <p:cNvPr id="7" name="Straight Arrow Connector 6"/>
          <p:cNvCxnSpPr/>
          <p:nvPr/>
        </p:nvCxnSpPr>
        <p:spPr>
          <a:xfrm>
            <a:off x="5181600" y="4648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731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051" name="Title 1"/>
          <p:cNvSpPr>
            <a:spLocks noGrp="1"/>
          </p:cNvSpPr>
          <p:nvPr>
            <p:ph type="title"/>
          </p:nvPr>
        </p:nvSpPr>
        <p:spPr>
          <a:xfrm>
            <a:off x="0" y="0"/>
            <a:ext cx="9144000" cy="1143000"/>
          </a:xfrm>
        </p:spPr>
        <p:txBody>
          <a:bodyPr/>
          <a:lstStyle/>
          <a:p>
            <a:r>
              <a:rPr lang="en-US" altLang="en-US" sz="3200" b="1" smtClean="0"/>
              <a:t>Thermal Fabric Update Results, Round 2</a:t>
            </a:r>
            <a:br>
              <a:rPr lang="en-US" altLang="en-US" sz="3200" b="1" smtClean="0"/>
            </a:br>
            <a:r>
              <a:rPr lang="en-US" altLang="en-US" sz="2800" b="1" smtClean="0"/>
              <a:t>B8-49. In-Depth, Peak Heating, Cases 395 to 440, 800, 810</a:t>
            </a:r>
          </a:p>
        </p:txBody>
      </p:sp>
      <p:cxnSp>
        <p:nvCxnSpPr>
          <p:cNvPr id="8" name="Straight Arrow Connector 7"/>
          <p:cNvCxnSpPr/>
          <p:nvPr/>
        </p:nvCxnSpPr>
        <p:spPr>
          <a:xfrm>
            <a:off x="3344863" y="2638425"/>
            <a:ext cx="0" cy="762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30053" name="TextBox 6"/>
          <p:cNvSpPr txBox="1">
            <a:spLocks noChangeArrowheads="1"/>
          </p:cNvSpPr>
          <p:nvPr/>
        </p:nvSpPr>
        <p:spPr bwMode="auto">
          <a:xfrm>
            <a:off x="3124200" y="1408113"/>
            <a:ext cx="5757863" cy="1030287"/>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t>
            </a:r>
            <a:r>
              <a:rPr lang="en-US" altLang="en-US" sz="1500">
                <a:solidFill>
                  <a:srgbClr val="0000FF"/>
                </a:solidFill>
                <a:latin typeface="Arial" charset="0"/>
              </a:rPr>
              <a:t>A,D: No output 440, 810</a:t>
            </a:r>
          </a:p>
          <a:p>
            <a:pPr eaLnBrk="1" hangingPunct="1">
              <a:spcBef>
                <a:spcPct val="0"/>
              </a:spcBef>
            </a:pPr>
            <a:r>
              <a:rPr lang="en-US" altLang="en-US" sz="1500">
                <a:solidFill>
                  <a:srgbClr val="0000FF"/>
                </a:solidFill>
                <a:latin typeface="Arial" charset="0"/>
              </a:rPr>
              <a:t> G: Increased 395-420 (arrow w/ 410) v. RD#1; what changed?</a:t>
            </a:r>
          </a:p>
          <a:p>
            <a:pPr eaLnBrk="1" hangingPunct="1">
              <a:spcBef>
                <a:spcPct val="0"/>
              </a:spcBef>
            </a:pPr>
            <a:r>
              <a:rPr lang="en-US" altLang="en-US" sz="1500">
                <a:solidFill>
                  <a:srgbClr val="FF0000"/>
                </a:solidFill>
                <a:latin typeface="Arial" charset="0"/>
              </a:rPr>
              <a:t> H: High 410</a:t>
            </a:r>
          </a:p>
          <a:p>
            <a:pPr eaLnBrk="1" hangingPunct="1">
              <a:spcBef>
                <a:spcPct val="0"/>
              </a:spcBef>
            </a:pPr>
            <a:r>
              <a:rPr lang="en-US" altLang="en-US" sz="1500">
                <a:solidFill>
                  <a:srgbClr val="FF0000"/>
                </a:solidFill>
                <a:latin typeface="Arial" charset="0"/>
              </a:rPr>
              <a:t> A,H: High 400?</a:t>
            </a:r>
          </a:p>
        </p:txBody>
      </p:sp>
      <p:cxnSp>
        <p:nvCxnSpPr>
          <p:cNvPr id="10" name="Straight Arrow Connector 9"/>
          <p:cNvCxnSpPr/>
          <p:nvPr/>
        </p:nvCxnSpPr>
        <p:spPr>
          <a:xfrm flipH="1">
            <a:off x="3505200" y="2514600"/>
            <a:ext cx="381000" cy="228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490788" y="3276600"/>
            <a:ext cx="0" cy="3048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881188" y="3276600"/>
            <a:ext cx="0" cy="3048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620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5"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In-Depth, Peak Heating, Cases 395 to 440, 800, 810</a:t>
            </a:r>
          </a:p>
        </p:txBody>
      </p:sp>
      <p:cxnSp>
        <p:nvCxnSpPr>
          <p:cNvPr id="8" name="Straight Arrow Connector 7"/>
          <p:cNvCxnSpPr/>
          <p:nvPr/>
        </p:nvCxnSpPr>
        <p:spPr>
          <a:xfrm>
            <a:off x="3352800" y="2590800"/>
            <a:ext cx="0" cy="762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31077" name="TextBox 6"/>
          <p:cNvSpPr txBox="1">
            <a:spLocks noChangeArrowheads="1"/>
          </p:cNvSpPr>
          <p:nvPr/>
        </p:nvSpPr>
        <p:spPr bwMode="auto">
          <a:xfrm>
            <a:off x="5791200" y="2286000"/>
            <a:ext cx="25146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A,D: No output 440, 810</a:t>
            </a:r>
          </a:p>
          <a:p>
            <a:pPr eaLnBrk="1" hangingPunct="1">
              <a:spcBef>
                <a:spcPct val="0"/>
              </a:spcBef>
            </a:pPr>
            <a:r>
              <a:rPr lang="en-US" altLang="en-US" sz="1600">
                <a:solidFill>
                  <a:srgbClr val="0000FF"/>
                </a:solidFill>
                <a:latin typeface="Arial" charset="0"/>
              </a:rPr>
              <a:t> G: Low 410?</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096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2099"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800" b="1" smtClean="0"/>
              <a:t>B8-50. In-Depth, Peak Sens. Clg., Cases 395 to 440, 800, 810</a:t>
            </a:r>
          </a:p>
        </p:txBody>
      </p:sp>
      <p:cxnSp>
        <p:nvCxnSpPr>
          <p:cNvPr id="6" name="Straight Arrow Connector 5"/>
          <p:cNvCxnSpPr/>
          <p:nvPr/>
        </p:nvCxnSpPr>
        <p:spPr>
          <a:xfrm>
            <a:off x="6096000" y="2209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165725" y="4283075"/>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32102" name="TextBox 6"/>
          <p:cNvSpPr txBox="1">
            <a:spLocks noChangeArrowheads="1"/>
          </p:cNvSpPr>
          <p:nvPr/>
        </p:nvSpPr>
        <p:spPr bwMode="auto">
          <a:xfrm>
            <a:off x="914400" y="2374900"/>
            <a:ext cx="4572000" cy="20621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A,D: No output 440, 810</a:t>
            </a:r>
          </a:p>
          <a:p>
            <a:pPr eaLnBrk="1" hangingPunct="1">
              <a:spcBef>
                <a:spcPct val="0"/>
              </a:spcBef>
            </a:pPr>
            <a:r>
              <a:rPr lang="en-US" altLang="en-US" sz="1600">
                <a:solidFill>
                  <a:srgbClr val="0000FF"/>
                </a:solidFill>
                <a:latin typeface="Arial" charset="0"/>
              </a:rPr>
              <a:t> D: Reduced 395-420 (arrow w/ 395); related to known fixes</a:t>
            </a:r>
          </a:p>
          <a:p>
            <a:pPr eaLnBrk="1" hangingPunct="1">
              <a:spcBef>
                <a:spcPct val="0"/>
              </a:spcBef>
            </a:pPr>
            <a:r>
              <a:rPr lang="en-US" altLang="en-US" sz="1600">
                <a:solidFill>
                  <a:srgbClr val="FF0000"/>
                </a:solidFill>
                <a:latin typeface="Arial" charset="0"/>
              </a:rPr>
              <a:t> D,F: High 800?</a:t>
            </a:r>
          </a:p>
          <a:p>
            <a:pPr eaLnBrk="1" hangingPunct="1">
              <a:spcBef>
                <a:spcPct val="0"/>
              </a:spcBef>
            </a:pPr>
            <a:r>
              <a:rPr lang="en-US" altLang="en-US" sz="1600">
                <a:solidFill>
                  <a:srgbClr val="FF0000"/>
                </a:solidFill>
                <a:latin typeface="Arial" charset="0"/>
              </a:rPr>
              <a:t> G: High 440; α,int not adjustable per modeler report. G omit 440, 810?</a:t>
            </a:r>
          </a:p>
          <a:p>
            <a:pPr eaLnBrk="1" hangingPunct="1">
              <a:spcBef>
                <a:spcPct val="0"/>
              </a:spcBef>
            </a:pPr>
            <a:r>
              <a:rPr lang="en-US" altLang="en-US" sz="1600">
                <a:solidFill>
                  <a:srgbClr val="0000FF"/>
                </a:solidFill>
                <a:latin typeface="Arial" charset="0"/>
              </a:rPr>
              <a:t> G: Reduced 395-440, 800,810 v. Rd#1 (arrow w/ 430); what changed?</a:t>
            </a:r>
          </a:p>
        </p:txBody>
      </p:sp>
      <p:cxnSp>
        <p:nvCxnSpPr>
          <p:cNvPr id="10" name="Straight Arrow Connector 9"/>
          <p:cNvCxnSpPr/>
          <p:nvPr/>
        </p:nvCxnSpPr>
        <p:spPr>
          <a:xfrm>
            <a:off x="1219200" y="48768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729413" y="436403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905625" y="435927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3"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In-Depth, Peak Sens. Clg., Cases 395 to 440, 800, 810</a:t>
            </a:r>
          </a:p>
        </p:txBody>
      </p:sp>
      <p:cxnSp>
        <p:nvCxnSpPr>
          <p:cNvPr id="6" name="Straight Arrow Connector 5"/>
          <p:cNvCxnSpPr/>
          <p:nvPr/>
        </p:nvCxnSpPr>
        <p:spPr>
          <a:xfrm>
            <a:off x="7924800" y="29718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096000" y="2092325"/>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33126" name="TextBox 6"/>
          <p:cNvSpPr txBox="1">
            <a:spLocks noChangeArrowheads="1"/>
          </p:cNvSpPr>
          <p:nvPr/>
        </p:nvSpPr>
        <p:spPr bwMode="auto">
          <a:xfrm>
            <a:off x="2286000" y="2540000"/>
            <a:ext cx="25146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A,D: No output 440, 810</a:t>
            </a:r>
          </a:p>
          <a:p>
            <a:pPr eaLnBrk="1" hangingPunct="1">
              <a:spcBef>
                <a:spcPct val="0"/>
              </a:spcBef>
            </a:pPr>
            <a:r>
              <a:rPr lang="en-US" altLang="en-US" sz="1600">
                <a:solidFill>
                  <a:srgbClr val="0000FF"/>
                </a:solidFill>
                <a:latin typeface="Arial" charset="0"/>
              </a:rPr>
              <a:t> G: High 440, 810?</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685800"/>
            <a:ext cx="8229600" cy="838200"/>
          </a:xfrm>
        </p:spPr>
        <p:txBody>
          <a:bodyPr/>
          <a:lstStyle/>
          <a:p>
            <a:r>
              <a:rPr lang="en-US" altLang="en-US" sz="3600" b="1" smtClean="0"/>
              <a:t>Order of “Raw” Results Slides</a:t>
            </a:r>
            <a:br>
              <a:rPr lang="en-US" altLang="en-US" sz="3600" b="1" smtClean="0"/>
            </a:br>
            <a:r>
              <a:rPr lang="en-US" altLang="en-US" sz="2800" i="1" smtClean="0"/>
              <a:t>(Figure renumbering will be toward end of project.</a:t>
            </a:r>
            <a:br>
              <a:rPr lang="en-US" altLang="en-US" sz="2800" i="1" smtClean="0"/>
            </a:br>
            <a:r>
              <a:rPr lang="en-US" altLang="en-US" sz="2800" b="1" i="1" smtClean="0"/>
              <a:t>Add +3 to slide numbers here</a:t>
            </a:r>
            <a:r>
              <a:rPr lang="en-US" altLang="en-US" sz="2800" i="1" smtClean="0"/>
              <a:t>)</a:t>
            </a:r>
            <a:br>
              <a:rPr lang="en-US" altLang="en-US" sz="2800" i="1" smtClean="0"/>
            </a:br>
            <a:endParaRPr lang="en-US" altLang="en-US" i="1" smtClean="0"/>
          </a:p>
        </p:txBody>
      </p:sp>
      <p:pic>
        <p:nvPicPr>
          <p:cNvPr id="143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719263"/>
            <a:ext cx="6553200" cy="536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225" y="1143000"/>
            <a:ext cx="8580438"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4147"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600" b="1" smtClean="0"/>
              <a:t>B8-51. In-Depth, Delta, Ann. Htg. &amp; Sens. Clg., Cases 395 to 600</a:t>
            </a:r>
          </a:p>
        </p:txBody>
      </p:sp>
      <p:cxnSp>
        <p:nvCxnSpPr>
          <p:cNvPr id="6" name="Straight Arrow Connector 5"/>
          <p:cNvCxnSpPr/>
          <p:nvPr/>
        </p:nvCxnSpPr>
        <p:spPr>
          <a:xfrm>
            <a:off x="6653213" y="3810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660525" y="3505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4150" name="TextBox 6"/>
          <p:cNvSpPr txBox="1">
            <a:spLocks noChangeArrowheads="1"/>
          </p:cNvSpPr>
          <p:nvPr/>
        </p:nvSpPr>
        <p:spPr bwMode="auto">
          <a:xfrm>
            <a:off x="609600" y="1295400"/>
            <a:ext cx="8497888" cy="1570038"/>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A,D: No output 440, 810</a:t>
            </a:r>
          </a:p>
          <a:p>
            <a:pPr eaLnBrk="1" hangingPunct="1">
              <a:spcBef>
                <a:spcPct val="0"/>
              </a:spcBef>
            </a:pPr>
            <a:r>
              <a:rPr lang="en-US" altLang="en-US" sz="1600">
                <a:solidFill>
                  <a:srgbClr val="FF0000"/>
                </a:solidFill>
                <a:latin typeface="Arial" charset="0"/>
              </a:rPr>
              <a:t> A: Low sensitivity 410-400?</a:t>
            </a:r>
          </a:p>
          <a:p>
            <a:pPr eaLnBrk="1" hangingPunct="1">
              <a:spcBef>
                <a:spcPct val="0"/>
              </a:spcBef>
            </a:pPr>
            <a:r>
              <a:rPr lang="en-US" altLang="en-US" sz="1600">
                <a:solidFill>
                  <a:srgbClr val="FF0000"/>
                </a:solidFill>
                <a:latin typeface="Arial" charset="0"/>
              </a:rPr>
              <a:t> G: Low sensitivity 440-600 cooling; α,int not adjustable per modeler report. Unexpected sensitivity 810-900? G omit 440, 810?</a:t>
            </a:r>
          </a:p>
          <a:p>
            <a:pPr eaLnBrk="1" hangingPunct="1">
              <a:spcBef>
                <a:spcPct val="0"/>
              </a:spcBef>
            </a:pPr>
            <a:r>
              <a:rPr lang="en-US" altLang="en-US" sz="1600">
                <a:solidFill>
                  <a:srgbClr val="FF0000"/>
                </a:solidFill>
                <a:latin typeface="Arial" charset="0"/>
              </a:rPr>
              <a:t> H: High sensitivities heating 410-400, 420-410; maybe high sensitivity 810-900</a:t>
            </a:r>
          </a:p>
          <a:p>
            <a:pPr eaLnBrk="1" hangingPunct="1">
              <a:spcBef>
                <a:spcPct val="0"/>
              </a:spcBef>
            </a:pPr>
            <a:r>
              <a:rPr lang="en-US" altLang="en-US" sz="1600">
                <a:solidFill>
                  <a:srgbClr val="00B050"/>
                </a:solidFill>
                <a:latin typeface="Arial" charset="0"/>
              </a:rPr>
              <a:t> </a:t>
            </a:r>
            <a:r>
              <a:rPr lang="en-US" altLang="en-US" sz="1600" i="1">
                <a:solidFill>
                  <a:srgbClr val="00B050"/>
                </a:solidFill>
                <a:latin typeface="Arial" charset="0"/>
              </a:rPr>
              <a:t>Added 810-900 high mass albedo to chart; heating looks useful, cooling better in 440-600</a:t>
            </a:r>
            <a:endParaRPr lang="en-US" altLang="en-US" sz="1600">
              <a:solidFill>
                <a:srgbClr val="00B050"/>
              </a:solidFill>
              <a:latin typeface="Arial" charset="0"/>
            </a:endParaRPr>
          </a:p>
        </p:txBody>
      </p:sp>
      <p:cxnSp>
        <p:nvCxnSpPr>
          <p:cNvPr id="11" name="Straight Arrow Connector 10"/>
          <p:cNvCxnSpPr/>
          <p:nvPr/>
        </p:nvCxnSpPr>
        <p:spPr>
          <a:xfrm>
            <a:off x="2117725" y="3048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767013" y="3810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386638" y="3429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972425" y="3810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7315200" y="4343400"/>
            <a:ext cx="0" cy="3048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4300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1"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2800" b="1" smtClean="0"/>
              <a:t>In-Depth, Delta, Ann. Htg. &amp; Sens. Clg., Cases 395 to 600</a:t>
            </a:r>
          </a:p>
        </p:txBody>
      </p:sp>
      <p:cxnSp>
        <p:nvCxnSpPr>
          <p:cNvPr id="6" name="Straight Arrow Connector 5"/>
          <p:cNvCxnSpPr/>
          <p:nvPr/>
        </p:nvCxnSpPr>
        <p:spPr>
          <a:xfrm>
            <a:off x="8001000" y="4038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828800" y="3700463"/>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35174" name="TextBox 6"/>
          <p:cNvSpPr txBox="1">
            <a:spLocks noChangeArrowheads="1"/>
          </p:cNvSpPr>
          <p:nvPr/>
        </p:nvSpPr>
        <p:spPr bwMode="auto">
          <a:xfrm>
            <a:off x="1219200" y="2540000"/>
            <a:ext cx="4419600" cy="1076325"/>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A,D: No output 440, 810</a:t>
            </a:r>
          </a:p>
          <a:p>
            <a:pPr eaLnBrk="1" hangingPunct="1">
              <a:spcBef>
                <a:spcPct val="0"/>
              </a:spcBef>
            </a:pPr>
            <a:r>
              <a:rPr lang="en-US" altLang="en-US" sz="1600">
                <a:solidFill>
                  <a:srgbClr val="0000FF"/>
                </a:solidFill>
                <a:latin typeface="Arial" charset="0"/>
              </a:rPr>
              <a:t> A: Sensitivity 400-395, 410-400?</a:t>
            </a:r>
          </a:p>
          <a:p>
            <a:pPr eaLnBrk="1" hangingPunct="1">
              <a:spcBef>
                <a:spcPct val="0"/>
              </a:spcBef>
            </a:pPr>
            <a:r>
              <a:rPr lang="en-US" altLang="en-US" sz="1600">
                <a:solidFill>
                  <a:srgbClr val="0000FF"/>
                </a:solidFill>
                <a:latin typeface="Arial" charset="0"/>
              </a:rPr>
              <a:t> D: High sensitivity heating 600-430?</a:t>
            </a:r>
          </a:p>
          <a:p>
            <a:pPr eaLnBrk="1" hangingPunct="1">
              <a:spcBef>
                <a:spcPct val="0"/>
              </a:spcBef>
            </a:pPr>
            <a:r>
              <a:rPr lang="en-US" altLang="en-US" sz="1600">
                <a:solidFill>
                  <a:srgbClr val="0000FF"/>
                </a:solidFill>
                <a:latin typeface="Arial" charset="0"/>
              </a:rPr>
              <a:t> G: 0 difference 440-600 [output entry error?]</a:t>
            </a:r>
          </a:p>
        </p:txBody>
      </p:sp>
      <p:cxnSp>
        <p:nvCxnSpPr>
          <p:cNvPr id="9" name="Straight Arrow Connector 8"/>
          <p:cNvCxnSpPr/>
          <p:nvPr/>
        </p:nvCxnSpPr>
        <p:spPr>
          <a:xfrm>
            <a:off x="1031875" y="3344863"/>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291138" y="4038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47800"/>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195" name="Title 1"/>
          <p:cNvSpPr>
            <a:spLocks noGrp="1"/>
          </p:cNvSpPr>
          <p:nvPr>
            <p:ph type="title"/>
          </p:nvPr>
        </p:nvSpPr>
        <p:spPr>
          <a:xfrm>
            <a:off x="0" y="0"/>
            <a:ext cx="9144000" cy="1143000"/>
          </a:xfrm>
        </p:spPr>
        <p:txBody>
          <a:bodyPr/>
          <a:lstStyle/>
          <a:p>
            <a:r>
              <a:rPr lang="en-US" altLang="en-US" sz="3200" b="1" smtClean="0"/>
              <a:t>Thermal Fabric Update Results, Round 2</a:t>
            </a:r>
            <a:br>
              <a:rPr lang="en-US" altLang="en-US" sz="3200" b="1" smtClean="0"/>
            </a:br>
            <a:r>
              <a:rPr lang="en-US" altLang="en-US" sz="2600" b="1" smtClean="0"/>
              <a:t>B8-52. In-Depth, Delta, Peak Htg. &amp; Sens. Clg., Cases 395 to 600</a:t>
            </a:r>
          </a:p>
        </p:txBody>
      </p:sp>
      <p:sp>
        <p:nvSpPr>
          <p:cNvPr id="136196" name="TextBox 6"/>
          <p:cNvSpPr txBox="1">
            <a:spLocks noChangeArrowheads="1"/>
          </p:cNvSpPr>
          <p:nvPr/>
        </p:nvSpPr>
        <p:spPr bwMode="auto">
          <a:xfrm>
            <a:off x="665163" y="1195388"/>
            <a:ext cx="5354637" cy="2246312"/>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400">
                <a:solidFill>
                  <a:srgbClr val="0000FF"/>
                </a:solidFill>
                <a:latin typeface="Arial" charset="0"/>
              </a:rPr>
              <a:t> A,D: No output 440, 810</a:t>
            </a:r>
          </a:p>
          <a:p>
            <a:pPr eaLnBrk="1" hangingPunct="1">
              <a:spcBef>
                <a:spcPct val="0"/>
              </a:spcBef>
            </a:pPr>
            <a:r>
              <a:rPr lang="en-US" altLang="en-US" sz="1400">
                <a:solidFill>
                  <a:srgbClr val="FF0000"/>
                </a:solidFill>
                <a:latin typeface="Arial" charset="0"/>
              </a:rPr>
              <a:t>D: Low sensitivity cooling 600-430?</a:t>
            </a:r>
          </a:p>
          <a:p>
            <a:pPr eaLnBrk="1" hangingPunct="1">
              <a:spcBef>
                <a:spcPct val="0"/>
              </a:spcBef>
            </a:pPr>
            <a:r>
              <a:rPr lang="en-US" altLang="en-US" sz="1400">
                <a:solidFill>
                  <a:srgbClr val="0000FF"/>
                </a:solidFill>
                <a:latin typeface="Arial" charset="0"/>
              </a:rPr>
              <a:t> G: Sensitivity 600-430 reduced v. Rd#1; what changed?</a:t>
            </a:r>
          </a:p>
          <a:p>
            <a:pPr eaLnBrk="1" hangingPunct="1">
              <a:spcBef>
                <a:spcPct val="0"/>
              </a:spcBef>
            </a:pPr>
            <a:r>
              <a:rPr lang="en-US" altLang="en-US" sz="1400">
                <a:solidFill>
                  <a:srgbClr val="FF0000"/>
                </a:solidFill>
                <a:latin typeface="Arial" charset="0"/>
              </a:rPr>
              <a:t> G: Low sensitivity 440-600 cooling, unexpected sensitivity 810-900?; α,int not adjustable per modeler report. G omit 440, 810?</a:t>
            </a:r>
          </a:p>
          <a:p>
            <a:pPr eaLnBrk="1" hangingPunct="1">
              <a:spcBef>
                <a:spcPct val="0"/>
              </a:spcBef>
            </a:pPr>
            <a:r>
              <a:rPr lang="en-US" altLang="en-US" sz="1400">
                <a:solidFill>
                  <a:srgbClr val="FF0000"/>
                </a:solidFill>
                <a:latin typeface="Arial" charset="0"/>
              </a:rPr>
              <a:t> H: High sensitivities heating 410-400, 420-410; maybe cooling 400-395?</a:t>
            </a:r>
          </a:p>
          <a:p>
            <a:pPr eaLnBrk="1" hangingPunct="1">
              <a:spcBef>
                <a:spcPct val="0"/>
              </a:spcBef>
            </a:pPr>
            <a:r>
              <a:rPr lang="en-US" altLang="en-US" sz="1400">
                <a:solidFill>
                  <a:srgbClr val="FF0000"/>
                </a:solidFill>
                <a:latin typeface="Arial" charset="0"/>
              </a:rPr>
              <a:t> F,H: High sensitivity 440-600, 810-900?</a:t>
            </a:r>
          </a:p>
          <a:p>
            <a:pPr eaLnBrk="1" hangingPunct="1">
              <a:spcBef>
                <a:spcPct val="0"/>
              </a:spcBef>
            </a:pPr>
            <a:r>
              <a:rPr lang="en-US" altLang="en-US" sz="1400">
                <a:solidFill>
                  <a:srgbClr val="00B050"/>
                </a:solidFill>
                <a:latin typeface="Arial" charset="0"/>
              </a:rPr>
              <a:t> </a:t>
            </a:r>
            <a:r>
              <a:rPr lang="en-US" altLang="en-US" sz="1400" i="1">
                <a:solidFill>
                  <a:srgbClr val="00B050"/>
                </a:solidFill>
                <a:latin typeface="Arial" charset="0"/>
              </a:rPr>
              <a:t>Added 810-900 high mass albedo cooling (pk htg = too low of signal); show 810-900 pk clg = no? </a:t>
            </a:r>
            <a:endParaRPr lang="en-US" altLang="en-US" sz="1400">
              <a:solidFill>
                <a:srgbClr val="00B050"/>
              </a:solidFill>
              <a:latin typeface="Arial" charset="0"/>
            </a:endParaRPr>
          </a:p>
        </p:txBody>
      </p:sp>
      <p:cxnSp>
        <p:nvCxnSpPr>
          <p:cNvPr id="16" name="Straight Arrow Connector 15"/>
          <p:cNvCxnSpPr/>
          <p:nvPr/>
        </p:nvCxnSpPr>
        <p:spPr>
          <a:xfrm>
            <a:off x="2209800" y="3911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971800" y="372427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7315200" y="5611813"/>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239000" y="4114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972425" y="416401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7162800" y="5535613"/>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8037513" y="5307013"/>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885113" y="5230813"/>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419600" y="416401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513513" y="2843213"/>
            <a:ext cx="0" cy="33655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300788" y="30527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19"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2800" b="1" smtClean="0"/>
              <a:t>In-Depth, Delta, Peak Htg. &amp; Sens. Clg., Cases 395 to 600</a:t>
            </a:r>
          </a:p>
        </p:txBody>
      </p:sp>
      <p:cxnSp>
        <p:nvCxnSpPr>
          <p:cNvPr id="6" name="Straight Arrow Connector 5"/>
          <p:cNvCxnSpPr/>
          <p:nvPr/>
        </p:nvCxnSpPr>
        <p:spPr>
          <a:xfrm>
            <a:off x="4724400" y="37338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124200" y="3962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37222" name="TextBox 6"/>
          <p:cNvSpPr txBox="1">
            <a:spLocks noChangeArrowheads="1"/>
          </p:cNvSpPr>
          <p:nvPr/>
        </p:nvSpPr>
        <p:spPr bwMode="auto">
          <a:xfrm>
            <a:off x="1219200" y="2286000"/>
            <a:ext cx="4419600" cy="1323975"/>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A,D: No output 440, 810</a:t>
            </a:r>
          </a:p>
          <a:p>
            <a:pPr eaLnBrk="1" hangingPunct="1">
              <a:spcBef>
                <a:spcPct val="0"/>
              </a:spcBef>
            </a:pPr>
            <a:r>
              <a:rPr lang="en-US" altLang="en-US" sz="1600">
                <a:solidFill>
                  <a:srgbClr val="0000FF"/>
                </a:solidFill>
                <a:latin typeface="Arial" charset="0"/>
              </a:rPr>
              <a:t> D: Low sensitivity cooling 600-430?</a:t>
            </a:r>
          </a:p>
          <a:p>
            <a:pPr eaLnBrk="1" hangingPunct="1">
              <a:spcBef>
                <a:spcPct val="0"/>
              </a:spcBef>
            </a:pPr>
            <a:r>
              <a:rPr lang="en-US" altLang="en-US" sz="1600">
                <a:solidFill>
                  <a:srgbClr val="0000FF"/>
                </a:solidFill>
                <a:latin typeface="Arial" charset="0"/>
              </a:rPr>
              <a:t> F: High sensitivity cooling 440-600?</a:t>
            </a:r>
          </a:p>
          <a:p>
            <a:pPr eaLnBrk="1" hangingPunct="1">
              <a:spcBef>
                <a:spcPct val="0"/>
              </a:spcBef>
            </a:pPr>
            <a:r>
              <a:rPr lang="en-US" altLang="en-US" sz="1600">
                <a:solidFill>
                  <a:srgbClr val="0000FF"/>
                </a:solidFill>
                <a:latin typeface="Arial" charset="0"/>
              </a:rPr>
              <a:t> G: Opposite sensitivity 410-400, 420-410?</a:t>
            </a:r>
          </a:p>
          <a:p>
            <a:pPr eaLnBrk="1" hangingPunct="1">
              <a:spcBef>
                <a:spcPct val="0"/>
              </a:spcBef>
            </a:pPr>
            <a:r>
              <a:rPr lang="en-US" altLang="en-US" sz="1600">
                <a:solidFill>
                  <a:srgbClr val="0000FF"/>
                </a:solidFill>
                <a:latin typeface="Arial" charset="0"/>
              </a:rPr>
              <a:t> G: 0 difference 440-600 [output entry error?]</a:t>
            </a:r>
          </a:p>
        </p:txBody>
      </p:sp>
      <p:cxnSp>
        <p:nvCxnSpPr>
          <p:cNvPr id="10" name="Straight Arrow Connector 9"/>
          <p:cNvCxnSpPr/>
          <p:nvPr/>
        </p:nvCxnSpPr>
        <p:spPr>
          <a:xfrm>
            <a:off x="6916738" y="2362200"/>
            <a:ext cx="0" cy="990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866063" y="3446463"/>
            <a:ext cx="0" cy="990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7993063" y="3962400"/>
            <a:ext cx="7937" cy="492125"/>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77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243" name="Title 1"/>
          <p:cNvSpPr>
            <a:spLocks noGrp="1"/>
          </p:cNvSpPr>
          <p:nvPr>
            <p:ph type="title"/>
          </p:nvPr>
        </p:nvSpPr>
        <p:spPr>
          <a:xfrm>
            <a:off x="0" y="-46038"/>
            <a:ext cx="9144000" cy="579438"/>
          </a:xfrm>
        </p:spPr>
        <p:txBody>
          <a:bodyPr/>
          <a:lstStyle/>
          <a:p>
            <a:r>
              <a:rPr lang="en-US" altLang="en-US" sz="1600" b="1" smtClean="0"/>
              <a:t>Thermal Fabric Update Results, Round 2</a:t>
            </a:r>
            <a:br>
              <a:rPr lang="en-US" altLang="en-US" sz="1600" b="1" smtClean="0"/>
            </a:br>
            <a:r>
              <a:rPr lang="en-US" altLang="en-US" sz="1600" b="1" smtClean="0"/>
              <a:t>B8-A47(1). Surface Heat Transfer, 450 to 470,  Annual Heating and Cooling (1)</a:t>
            </a:r>
          </a:p>
        </p:txBody>
      </p:sp>
      <p:cxnSp>
        <p:nvCxnSpPr>
          <p:cNvPr id="6" name="Straight Arrow Connector 5"/>
          <p:cNvCxnSpPr/>
          <p:nvPr/>
        </p:nvCxnSpPr>
        <p:spPr>
          <a:xfrm>
            <a:off x="6156325" y="3657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393950" y="3352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8246" name="TextBox 6"/>
          <p:cNvSpPr txBox="1">
            <a:spLocks noChangeArrowheads="1"/>
          </p:cNvSpPr>
          <p:nvPr/>
        </p:nvSpPr>
        <p:spPr bwMode="auto">
          <a:xfrm>
            <a:off x="76200" y="457200"/>
            <a:ext cx="9067800" cy="238601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000">
                <a:solidFill>
                  <a:srgbClr val="0000FF"/>
                </a:solidFill>
                <a:latin typeface="Arial" charset="0"/>
              </a:rPr>
              <a:t> </a:t>
            </a:r>
            <a:r>
              <a:rPr lang="en-US" altLang="en-US" sz="1300" b="1">
                <a:solidFill>
                  <a:srgbClr val="0000FF"/>
                </a:solidFill>
                <a:latin typeface="Arial" charset="0"/>
              </a:rPr>
              <a:t>General: </a:t>
            </a:r>
            <a:r>
              <a:rPr lang="en-US" altLang="en-US" sz="1300">
                <a:solidFill>
                  <a:srgbClr val="0000FF"/>
                </a:solidFill>
                <a:latin typeface="Arial" charset="0"/>
              </a:rPr>
              <a:t>Results spread mostly </a:t>
            </a:r>
            <a:r>
              <a:rPr lang="en-US" altLang="en-US" sz="1300" i="1">
                <a:solidFill>
                  <a:srgbClr val="0000FF"/>
                </a:solidFill>
                <a:latin typeface="Arial" charset="0"/>
              </a:rPr>
              <a:t>increased</a:t>
            </a:r>
            <a:r>
              <a:rPr lang="en-US" altLang="en-US" sz="1300">
                <a:solidFill>
                  <a:srgbClr val="0000FF"/>
                </a:solidFill>
                <a:latin typeface="Arial" charset="0"/>
              </a:rPr>
              <a:t> with const interior coeffs and decreased for cooling with const exterior coeffs, perhaps indicating that differences in time step varying ext surf convective coeff and radiative heat transfer calculations are causing more disagreement than interior h.t. calcs? OR/AND that constant interior coeffs are causing inaccuracy elsewhere </a:t>
            </a:r>
            <a:r>
              <a:rPr lang="en-US" altLang="en-US" sz="1300" i="1">
                <a:solidFill>
                  <a:srgbClr val="0000FF"/>
                </a:solidFill>
                <a:latin typeface="Arial" charset="0"/>
              </a:rPr>
              <a:t>or exposing error elsewhere that is compensated by error in time-step varying heat transfer calcs. </a:t>
            </a:r>
          </a:p>
          <a:p>
            <a:pPr eaLnBrk="1" hangingPunct="1">
              <a:spcBef>
                <a:spcPct val="0"/>
              </a:spcBef>
              <a:buFont typeface="Arial" charset="0"/>
              <a:buNone/>
            </a:pPr>
            <a:endParaRPr lang="en-US" altLang="en-US" sz="600" b="1" i="1">
              <a:solidFill>
                <a:srgbClr val="0000FF"/>
              </a:solidFill>
              <a:latin typeface="Arial" charset="0"/>
            </a:endParaRPr>
          </a:p>
          <a:p>
            <a:pPr eaLnBrk="1" hangingPunct="1">
              <a:spcBef>
                <a:spcPct val="0"/>
              </a:spcBef>
            </a:pPr>
            <a:r>
              <a:rPr lang="en-US" altLang="en-US" sz="1300" b="1" i="1">
                <a:solidFill>
                  <a:srgbClr val="0000FF"/>
                </a:solidFill>
                <a:latin typeface="Arial" charset="0"/>
              </a:rPr>
              <a:t> </a:t>
            </a:r>
            <a:r>
              <a:rPr lang="en-US" altLang="en-US" sz="1300" b="1">
                <a:solidFill>
                  <a:srgbClr val="0000FF"/>
                </a:solidFill>
                <a:latin typeface="Arial" charset="0"/>
              </a:rPr>
              <a:t>B,C,E</a:t>
            </a:r>
            <a:r>
              <a:rPr lang="en-US" altLang="en-US" sz="1300">
                <a:solidFill>
                  <a:srgbClr val="0000FF"/>
                </a:solidFill>
                <a:latin typeface="Arial" charset="0"/>
              </a:rPr>
              <a:t> (</a:t>
            </a:r>
            <a:r>
              <a:rPr lang="en-US" altLang="en-US" sz="1300" b="1" i="1">
                <a:solidFill>
                  <a:srgbClr val="0000FF"/>
                </a:solidFill>
                <a:latin typeface="Arial" charset="0"/>
              </a:rPr>
              <a:t>which are different calculation engines) </a:t>
            </a:r>
            <a:r>
              <a:rPr lang="en-US" altLang="en-US" sz="1300">
                <a:solidFill>
                  <a:srgbClr val="0000FF"/>
                </a:solidFill>
                <a:latin typeface="Arial" charset="0"/>
              </a:rPr>
              <a:t>tend to have good agreement throughout the preceding analysis (least number of flagged differences; see arrows with 600). For B,C,E use of specified alternative constant coefficients tends to decrease heating loads and increase cooling loads versus hourly varying surface heat transfer calcs (see arrows with 450). For B,C,E agreement improves a bit with constant coefficients, although they already have good agreement with Case 600. B/C/E’s agreement for all cases shown here may support a “Case 600 compensated error” hypothesis re progs D,F,G,H? </a:t>
            </a:r>
            <a:r>
              <a:rPr lang="en-US" altLang="en-US" sz="1300">
                <a:solidFill>
                  <a:srgbClr val="FF0000"/>
                </a:solidFill>
                <a:latin typeface="Arial" charset="0"/>
              </a:rPr>
              <a:t>First D,F,G,H should check correctly implemented constant combined coeffs in their inputs (especially turned off radiative exchange); also see next slide.</a:t>
            </a:r>
            <a:endParaRPr lang="en-US" altLang="en-US" sz="1300">
              <a:solidFill>
                <a:srgbClr val="0000FF"/>
              </a:solidFill>
              <a:latin typeface="Arial" charset="0"/>
            </a:endParaRPr>
          </a:p>
        </p:txBody>
      </p:sp>
      <p:cxnSp>
        <p:nvCxnSpPr>
          <p:cNvPr id="11" name="Straight Arrow Connector 10"/>
          <p:cNvCxnSpPr/>
          <p:nvPr/>
        </p:nvCxnSpPr>
        <p:spPr>
          <a:xfrm>
            <a:off x="2493963" y="3124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001000" y="3810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253038" y="319722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70725" y="2895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048000" y="4038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133600" y="3962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894513" y="303212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975350" y="3048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429000" y="3429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276600" y="3352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066800" y="3557588"/>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143000" y="3557588"/>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316038" y="3478213"/>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981200" y="3709988"/>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057400" y="3773488"/>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217738" y="3743325"/>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724400" y="27305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808538" y="27305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968875" y="2828925"/>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638800" y="2682875"/>
            <a:ext cx="0" cy="2667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722938" y="2643188"/>
            <a:ext cx="0" cy="2667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883275" y="2682875"/>
            <a:ext cx="0" cy="268288"/>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966788" y="3048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584325" y="377031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77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67" name="Title 1"/>
          <p:cNvSpPr>
            <a:spLocks noGrp="1"/>
          </p:cNvSpPr>
          <p:nvPr>
            <p:ph type="title"/>
          </p:nvPr>
        </p:nvSpPr>
        <p:spPr>
          <a:xfrm>
            <a:off x="0" y="-46038"/>
            <a:ext cx="9144000" cy="579438"/>
          </a:xfrm>
        </p:spPr>
        <p:txBody>
          <a:bodyPr/>
          <a:lstStyle/>
          <a:p>
            <a:r>
              <a:rPr lang="en-US" altLang="en-US" sz="1600" b="1" smtClean="0"/>
              <a:t>Thermal Fabric Update Results, Round 2</a:t>
            </a:r>
            <a:br>
              <a:rPr lang="en-US" altLang="en-US" sz="1600" b="1" smtClean="0"/>
            </a:br>
            <a:r>
              <a:rPr lang="en-US" altLang="en-US" sz="1600" b="1" smtClean="0"/>
              <a:t>B8-A47(2). Surface Heat Transfer, 450 to 470,  Annual Heating and Cooling (2)</a:t>
            </a:r>
          </a:p>
        </p:txBody>
      </p:sp>
      <p:cxnSp>
        <p:nvCxnSpPr>
          <p:cNvPr id="6" name="Straight Arrow Connector 5"/>
          <p:cNvCxnSpPr/>
          <p:nvPr/>
        </p:nvCxnSpPr>
        <p:spPr>
          <a:xfrm>
            <a:off x="6156325" y="3657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393950" y="3352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9270" name="TextBox 6"/>
          <p:cNvSpPr txBox="1">
            <a:spLocks noChangeArrowheads="1"/>
          </p:cNvSpPr>
          <p:nvPr/>
        </p:nvSpPr>
        <p:spPr bwMode="auto">
          <a:xfrm>
            <a:off x="76200" y="457200"/>
            <a:ext cx="9067800" cy="2078038"/>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200" i="1">
                <a:solidFill>
                  <a:srgbClr val="0000FF"/>
                </a:solidFill>
                <a:latin typeface="Arial" charset="0"/>
              </a:rPr>
              <a:t> Case 600 discussed previously </a:t>
            </a:r>
          </a:p>
          <a:p>
            <a:pPr eaLnBrk="1" hangingPunct="1">
              <a:spcBef>
                <a:spcPct val="0"/>
              </a:spcBef>
            </a:pPr>
            <a:r>
              <a:rPr lang="en-US" altLang="en-US" sz="1000" b="1">
                <a:solidFill>
                  <a:srgbClr val="0000FF"/>
                </a:solidFill>
                <a:latin typeface="Arial" charset="0"/>
              </a:rPr>
              <a:t> </a:t>
            </a:r>
            <a:r>
              <a:rPr lang="en-US" altLang="en-US" sz="1300" b="1">
                <a:solidFill>
                  <a:srgbClr val="0000FF"/>
                </a:solidFill>
                <a:latin typeface="Arial" charset="0"/>
              </a:rPr>
              <a:t>A: </a:t>
            </a:r>
            <a:r>
              <a:rPr lang="en-US" altLang="en-US" sz="1300">
                <a:solidFill>
                  <a:srgbClr val="0000FF"/>
                </a:solidFill>
                <a:latin typeface="Arial" charset="0"/>
              </a:rPr>
              <a:t>No output 450, 460, 470; their hardwired coefficients difficult to adjust; their disagreement in 600 indicates they should do 450, 460, 470.</a:t>
            </a:r>
          </a:p>
          <a:p>
            <a:pPr eaLnBrk="1" hangingPunct="1">
              <a:spcBef>
                <a:spcPct val="0"/>
              </a:spcBef>
            </a:pPr>
            <a:r>
              <a:rPr lang="en-US" altLang="en-US" sz="1300">
                <a:solidFill>
                  <a:srgbClr val="FF0000"/>
                </a:solidFill>
                <a:latin typeface="Arial" charset="0"/>
              </a:rPr>
              <a:t> </a:t>
            </a:r>
            <a:r>
              <a:rPr lang="en-US" altLang="en-US" sz="1300" b="1">
                <a:solidFill>
                  <a:srgbClr val="FF0000"/>
                </a:solidFill>
                <a:latin typeface="Arial" charset="0"/>
              </a:rPr>
              <a:t>D:</a:t>
            </a:r>
            <a:r>
              <a:rPr lang="en-US" altLang="en-US" sz="1300">
                <a:solidFill>
                  <a:srgbClr val="FF0000"/>
                </a:solidFill>
                <a:latin typeface="Arial" charset="0"/>
              </a:rPr>
              <a:t> Low heating 450, 460     </a:t>
            </a:r>
          </a:p>
          <a:p>
            <a:pPr eaLnBrk="1" hangingPunct="1">
              <a:spcBef>
                <a:spcPct val="0"/>
              </a:spcBef>
            </a:pPr>
            <a:r>
              <a:rPr lang="en-US" altLang="en-US" sz="1300" b="1">
                <a:solidFill>
                  <a:srgbClr val="FF0000"/>
                </a:solidFill>
                <a:latin typeface="Arial" charset="0"/>
              </a:rPr>
              <a:t> F:</a:t>
            </a:r>
            <a:r>
              <a:rPr lang="en-US" altLang="en-US" sz="1300">
                <a:solidFill>
                  <a:srgbClr val="FF0000"/>
                </a:solidFill>
                <a:latin typeface="Arial" charset="0"/>
              </a:rPr>
              <a:t> Low cooling 450,460</a:t>
            </a:r>
          </a:p>
          <a:p>
            <a:pPr eaLnBrk="1" hangingPunct="1">
              <a:spcBef>
                <a:spcPct val="0"/>
              </a:spcBef>
            </a:pPr>
            <a:r>
              <a:rPr lang="en-US" altLang="en-US" sz="1300">
                <a:solidFill>
                  <a:srgbClr val="FF0000"/>
                </a:solidFill>
                <a:latin typeface="Arial" charset="0"/>
              </a:rPr>
              <a:t> </a:t>
            </a:r>
            <a:r>
              <a:rPr lang="en-US" altLang="en-US" sz="1300" b="1">
                <a:solidFill>
                  <a:srgbClr val="FF0000"/>
                </a:solidFill>
                <a:latin typeface="Arial" charset="0"/>
              </a:rPr>
              <a:t>G: </a:t>
            </a:r>
            <a:r>
              <a:rPr lang="en-US" altLang="en-US" sz="1300">
                <a:solidFill>
                  <a:srgbClr val="FF0000"/>
                </a:solidFill>
                <a:latin typeface="Arial" charset="0"/>
              </a:rPr>
              <a:t>High 450 heating similar values as 600 and 460. </a:t>
            </a:r>
            <a:r>
              <a:rPr lang="en-US" altLang="en-US" sz="1300">
                <a:solidFill>
                  <a:srgbClr val="0000FF"/>
                </a:solidFill>
                <a:latin typeface="Arial" charset="0"/>
              </a:rPr>
              <a:t>G applies the specified alt const </a:t>
            </a:r>
            <a:r>
              <a:rPr lang="en-US" altLang="en-US" sz="1300" i="1">
                <a:solidFill>
                  <a:srgbClr val="0000FF"/>
                </a:solidFill>
                <a:latin typeface="Arial" charset="0"/>
              </a:rPr>
              <a:t>convective</a:t>
            </a:r>
            <a:r>
              <a:rPr lang="en-US" altLang="en-US" sz="1300">
                <a:solidFill>
                  <a:srgbClr val="0000FF"/>
                </a:solidFill>
                <a:latin typeface="Arial" charset="0"/>
              </a:rPr>
              <a:t> coeffs in Case 600. </a:t>
            </a:r>
          </a:p>
          <a:p>
            <a:pPr eaLnBrk="1" hangingPunct="1">
              <a:spcBef>
                <a:spcPct val="0"/>
              </a:spcBef>
            </a:pPr>
            <a:r>
              <a:rPr lang="en-US" altLang="en-US" sz="1300" b="1">
                <a:solidFill>
                  <a:srgbClr val="FF0000"/>
                </a:solidFill>
                <a:latin typeface="Arial" charset="0"/>
              </a:rPr>
              <a:t> H:</a:t>
            </a:r>
            <a:r>
              <a:rPr lang="en-US" altLang="en-US" sz="1300">
                <a:solidFill>
                  <a:srgbClr val="FF0000"/>
                </a:solidFill>
                <a:latin typeface="Arial" charset="0"/>
              </a:rPr>
              <a:t> High 450 heating (and 460?); low cooling 450, 470 (maybe 460?). Greater disagreement with const coeffs vs. other programs could indicate other issues may be masked by compensating error in time-step varying convective coeff and/or surf radiative heat transfer calcs? Such masked issue may be suppressing cooling load? </a:t>
            </a:r>
            <a:r>
              <a:rPr lang="en-US" altLang="en-US" sz="1300" b="1">
                <a:solidFill>
                  <a:srgbClr val="FF0000"/>
                </a:solidFill>
                <a:latin typeface="Arial" charset="0"/>
              </a:rPr>
              <a:t>First H should check correct implementation of constant combined coeffs in their input files (especially radiative exchange is disabled). </a:t>
            </a:r>
            <a:endParaRPr lang="en-US" altLang="en-US" sz="1300" b="1">
              <a:solidFill>
                <a:srgbClr val="00B050"/>
              </a:solidFill>
              <a:latin typeface="Arial" charset="0"/>
            </a:endParaRPr>
          </a:p>
        </p:txBody>
      </p:sp>
      <p:cxnSp>
        <p:nvCxnSpPr>
          <p:cNvPr id="11" name="Straight Arrow Connector 10"/>
          <p:cNvCxnSpPr/>
          <p:nvPr/>
        </p:nvCxnSpPr>
        <p:spPr>
          <a:xfrm>
            <a:off x="2493963" y="3124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001000" y="3810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253038" y="319722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70725" y="2895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048000" y="4038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133600" y="3962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894513" y="303212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975350" y="3048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429000" y="3429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276600" y="3352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966788" y="3048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584325" y="377031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77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0291" name="Title 1"/>
          <p:cNvSpPr>
            <a:spLocks noGrp="1"/>
          </p:cNvSpPr>
          <p:nvPr>
            <p:ph type="title"/>
          </p:nvPr>
        </p:nvSpPr>
        <p:spPr>
          <a:xfrm>
            <a:off x="0" y="-46038"/>
            <a:ext cx="9144000" cy="579438"/>
          </a:xfrm>
        </p:spPr>
        <p:txBody>
          <a:bodyPr/>
          <a:lstStyle/>
          <a:p>
            <a:r>
              <a:rPr lang="en-US" altLang="en-US" sz="1600" b="1" smtClean="0"/>
              <a:t>Thermal Fabric Update Results, Round 2</a:t>
            </a:r>
            <a:br>
              <a:rPr lang="en-US" altLang="en-US" sz="1600" b="1" smtClean="0"/>
            </a:br>
            <a:r>
              <a:rPr lang="en-US" altLang="en-US" sz="1600" b="1" smtClean="0"/>
              <a:t>B8-A48. Surface Heat Transfer, 450 to 470, Peak Heating and Cooling</a:t>
            </a:r>
          </a:p>
        </p:txBody>
      </p:sp>
      <p:cxnSp>
        <p:nvCxnSpPr>
          <p:cNvPr id="6" name="Straight Arrow Connector 5"/>
          <p:cNvCxnSpPr/>
          <p:nvPr/>
        </p:nvCxnSpPr>
        <p:spPr>
          <a:xfrm>
            <a:off x="6156325" y="2971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0293" name="TextBox 6"/>
          <p:cNvSpPr txBox="1">
            <a:spLocks noChangeArrowheads="1"/>
          </p:cNvSpPr>
          <p:nvPr/>
        </p:nvSpPr>
        <p:spPr bwMode="auto">
          <a:xfrm>
            <a:off x="76200" y="457200"/>
            <a:ext cx="9067800" cy="1600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000">
                <a:solidFill>
                  <a:srgbClr val="0000FF"/>
                </a:solidFill>
                <a:latin typeface="Arial" charset="0"/>
              </a:rPr>
              <a:t> </a:t>
            </a:r>
            <a:r>
              <a:rPr lang="en-US" altLang="en-US" sz="1400" i="1">
                <a:solidFill>
                  <a:srgbClr val="0000FF"/>
                </a:solidFill>
                <a:latin typeface="Arial" charset="0"/>
              </a:rPr>
              <a:t>Case 600 discussed previously </a:t>
            </a:r>
          </a:p>
          <a:p>
            <a:pPr eaLnBrk="1" hangingPunct="1">
              <a:spcBef>
                <a:spcPct val="0"/>
              </a:spcBef>
            </a:pPr>
            <a:r>
              <a:rPr lang="en-US" altLang="en-US" sz="1400" b="1">
                <a:solidFill>
                  <a:srgbClr val="0000FF"/>
                </a:solidFill>
                <a:latin typeface="Arial" charset="0"/>
              </a:rPr>
              <a:t> A: </a:t>
            </a:r>
            <a:r>
              <a:rPr lang="en-US" altLang="en-US" sz="1400">
                <a:solidFill>
                  <a:srgbClr val="0000FF"/>
                </a:solidFill>
                <a:latin typeface="Arial" charset="0"/>
              </a:rPr>
              <a:t>No output 450, 460, 470.</a:t>
            </a:r>
          </a:p>
          <a:p>
            <a:pPr eaLnBrk="1" hangingPunct="1">
              <a:spcBef>
                <a:spcPct val="0"/>
              </a:spcBef>
            </a:pPr>
            <a:r>
              <a:rPr lang="en-US" altLang="en-US" sz="1400">
                <a:solidFill>
                  <a:srgbClr val="FF0000"/>
                </a:solidFill>
                <a:latin typeface="Arial" charset="0"/>
              </a:rPr>
              <a:t> </a:t>
            </a:r>
            <a:r>
              <a:rPr lang="en-US" altLang="en-US" sz="1400" b="1">
                <a:solidFill>
                  <a:srgbClr val="FF0000"/>
                </a:solidFill>
                <a:latin typeface="Arial" charset="0"/>
              </a:rPr>
              <a:t>D:</a:t>
            </a:r>
            <a:r>
              <a:rPr lang="en-US" altLang="en-US" sz="1400">
                <a:solidFill>
                  <a:srgbClr val="FF0000"/>
                </a:solidFill>
                <a:latin typeface="Arial" charset="0"/>
              </a:rPr>
              <a:t> Low cooling 470? (if ignore F, H)     </a:t>
            </a:r>
          </a:p>
          <a:p>
            <a:pPr eaLnBrk="1" hangingPunct="1">
              <a:spcBef>
                <a:spcPct val="0"/>
              </a:spcBef>
            </a:pPr>
            <a:r>
              <a:rPr lang="en-US" altLang="en-US" sz="1400" b="1">
                <a:solidFill>
                  <a:srgbClr val="FF0000"/>
                </a:solidFill>
                <a:latin typeface="Arial" charset="0"/>
              </a:rPr>
              <a:t> F:</a:t>
            </a:r>
            <a:r>
              <a:rPr lang="en-US" altLang="en-US" sz="1400">
                <a:solidFill>
                  <a:srgbClr val="FF0000"/>
                </a:solidFill>
                <a:latin typeface="Arial" charset="0"/>
              </a:rPr>
              <a:t> High cooling 470 (if ignore H)</a:t>
            </a:r>
          </a:p>
          <a:p>
            <a:pPr eaLnBrk="1" hangingPunct="1">
              <a:spcBef>
                <a:spcPct val="0"/>
              </a:spcBef>
            </a:pPr>
            <a:r>
              <a:rPr lang="en-US" altLang="en-US" sz="1400" b="1">
                <a:solidFill>
                  <a:srgbClr val="FF0000"/>
                </a:solidFill>
                <a:latin typeface="Arial" charset="0"/>
              </a:rPr>
              <a:t> H:</a:t>
            </a:r>
            <a:r>
              <a:rPr lang="en-US" altLang="en-US" sz="1400">
                <a:solidFill>
                  <a:srgbClr val="FF0000"/>
                </a:solidFill>
                <a:latin typeface="Arial" charset="0"/>
              </a:rPr>
              <a:t> High heating 450, 460; high cooling 450, 460, 470. Also consider that peak cooling loads are high, but annual cooling loads are low, which seems inconsistent.</a:t>
            </a:r>
          </a:p>
          <a:p>
            <a:pPr eaLnBrk="1" hangingPunct="1">
              <a:spcBef>
                <a:spcPct val="0"/>
              </a:spcBef>
            </a:pPr>
            <a:r>
              <a:rPr lang="en-US" altLang="en-US" sz="1400">
                <a:solidFill>
                  <a:srgbClr val="FF0000"/>
                </a:solidFill>
                <a:latin typeface="Arial" charset="0"/>
              </a:rPr>
              <a:t> </a:t>
            </a:r>
            <a:r>
              <a:rPr lang="en-US" altLang="en-US" sz="1400">
                <a:solidFill>
                  <a:srgbClr val="0000FF"/>
                </a:solidFill>
                <a:latin typeface="Arial" charset="0"/>
              </a:rPr>
              <a:t>General: See comments with previous slides</a:t>
            </a:r>
          </a:p>
        </p:txBody>
      </p:sp>
      <p:cxnSp>
        <p:nvCxnSpPr>
          <p:cNvPr id="14" name="Straight Arrow Connector 13"/>
          <p:cNvCxnSpPr/>
          <p:nvPr/>
        </p:nvCxnSpPr>
        <p:spPr>
          <a:xfrm>
            <a:off x="7772400" y="291623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58025" y="27225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429000" y="41671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493963" y="407511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988300" y="2895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620000" y="3505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77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315" name="Title 1"/>
          <p:cNvSpPr>
            <a:spLocks noGrp="1"/>
          </p:cNvSpPr>
          <p:nvPr>
            <p:ph type="title"/>
          </p:nvPr>
        </p:nvSpPr>
        <p:spPr>
          <a:xfrm>
            <a:off x="0" y="-46038"/>
            <a:ext cx="9144000" cy="579438"/>
          </a:xfrm>
        </p:spPr>
        <p:txBody>
          <a:bodyPr/>
          <a:lstStyle/>
          <a:p>
            <a:r>
              <a:rPr lang="en-US" altLang="en-US" sz="1600" b="1" smtClean="0"/>
              <a:t>Thermal Fabric Update Results, Round 2</a:t>
            </a:r>
            <a:br>
              <a:rPr lang="en-US" altLang="en-US" sz="1600" b="1" smtClean="0"/>
            </a:br>
            <a:r>
              <a:rPr lang="en-US" altLang="en-US" sz="1600" b="1" smtClean="0"/>
              <a:t>B8-A49. Surface Heat Transfer, 450 to 470, DELTA Annual Heating and Cooling</a:t>
            </a:r>
          </a:p>
        </p:txBody>
      </p:sp>
      <p:cxnSp>
        <p:nvCxnSpPr>
          <p:cNvPr id="8" name="Straight Arrow Connector 7"/>
          <p:cNvCxnSpPr/>
          <p:nvPr/>
        </p:nvCxnSpPr>
        <p:spPr>
          <a:xfrm flipV="1">
            <a:off x="2157413" y="53340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1317" name="TextBox 6"/>
          <p:cNvSpPr txBox="1">
            <a:spLocks noChangeArrowheads="1"/>
          </p:cNvSpPr>
          <p:nvPr/>
        </p:nvSpPr>
        <p:spPr bwMode="auto">
          <a:xfrm>
            <a:off x="76200" y="457200"/>
            <a:ext cx="9067800" cy="224631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000" b="1" i="1">
                <a:solidFill>
                  <a:srgbClr val="0000FF"/>
                </a:solidFill>
                <a:latin typeface="Arial" charset="0"/>
              </a:rPr>
              <a:t> </a:t>
            </a:r>
            <a:r>
              <a:rPr lang="en-US" altLang="en-US" sz="1400" b="1" i="1">
                <a:solidFill>
                  <a:srgbClr val="0000FF"/>
                </a:solidFill>
                <a:latin typeface="Arial" charset="0"/>
              </a:rPr>
              <a:t>General: This magnifies differences in “absolute” plot. </a:t>
            </a:r>
            <a:r>
              <a:rPr lang="en-US" altLang="en-US" sz="1400" i="1">
                <a:solidFill>
                  <a:srgbClr val="0000FF"/>
                </a:solidFill>
                <a:latin typeface="Arial" charset="0"/>
              </a:rPr>
              <a:t>Some of the differences are small; focus on the larger differences. Smaller sensitivities indicate that use of the constant surface coefficients has small effect on the overall results (which is the intent of the cases, though differences v. Case 600 are expected).</a:t>
            </a:r>
            <a:endParaRPr lang="en-US" altLang="en-US" sz="1400" b="1" i="1">
              <a:solidFill>
                <a:srgbClr val="0000FF"/>
              </a:solidFill>
              <a:latin typeface="Arial" charset="0"/>
            </a:endParaRPr>
          </a:p>
          <a:p>
            <a:pPr eaLnBrk="1" hangingPunct="1">
              <a:spcBef>
                <a:spcPct val="0"/>
              </a:spcBef>
            </a:pPr>
            <a:r>
              <a:rPr lang="en-US" altLang="en-US" sz="1400" b="1">
                <a:solidFill>
                  <a:srgbClr val="0000FF"/>
                </a:solidFill>
                <a:latin typeface="Arial" charset="0"/>
              </a:rPr>
              <a:t> A: </a:t>
            </a:r>
            <a:r>
              <a:rPr lang="en-US" altLang="en-US" sz="1400">
                <a:solidFill>
                  <a:srgbClr val="0000FF"/>
                </a:solidFill>
                <a:latin typeface="Arial" charset="0"/>
              </a:rPr>
              <a:t>No output 450, 460, 470.</a:t>
            </a:r>
          </a:p>
          <a:p>
            <a:pPr eaLnBrk="1" hangingPunct="1">
              <a:spcBef>
                <a:spcPct val="0"/>
              </a:spcBef>
            </a:pPr>
            <a:r>
              <a:rPr lang="en-US" altLang="en-US" sz="1400">
                <a:solidFill>
                  <a:srgbClr val="FF0000"/>
                </a:solidFill>
                <a:latin typeface="Arial" charset="0"/>
              </a:rPr>
              <a:t> </a:t>
            </a:r>
            <a:r>
              <a:rPr lang="en-US" altLang="en-US" sz="1400" b="1">
                <a:solidFill>
                  <a:srgbClr val="FF0000"/>
                </a:solidFill>
                <a:latin typeface="Arial" charset="0"/>
              </a:rPr>
              <a:t>D:</a:t>
            </a:r>
            <a:r>
              <a:rPr lang="en-US" altLang="en-US" sz="1400">
                <a:solidFill>
                  <a:srgbClr val="FF0000"/>
                </a:solidFill>
                <a:latin typeface="Arial" charset="0"/>
              </a:rPr>
              <a:t> High and/or opposite sensitivities 460-600 heating, 470-450 heating   </a:t>
            </a:r>
          </a:p>
          <a:p>
            <a:pPr eaLnBrk="1" hangingPunct="1">
              <a:spcBef>
                <a:spcPct val="0"/>
              </a:spcBef>
            </a:pPr>
            <a:r>
              <a:rPr lang="en-US" altLang="en-US" sz="1400" b="1">
                <a:solidFill>
                  <a:srgbClr val="FF0000"/>
                </a:solidFill>
                <a:latin typeface="Arial" charset="0"/>
              </a:rPr>
              <a:t> F:</a:t>
            </a:r>
            <a:r>
              <a:rPr lang="en-US" altLang="en-US" sz="1400">
                <a:solidFill>
                  <a:srgbClr val="FF0000"/>
                </a:solidFill>
                <a:latin typeface="Arial" charset="0"/>
              </a:rPr>
              <a:t> High and/or opposite sensitivities 450-600 cooling, 460-600 both, 470-450 both</a:t>
            </a:r>
          </a:p>
          <a:p>
            <a:pPr eaLnBrk="1" hangingPunct="1">
              <a:spcBef>
                <a:spcPct val="0"/>
              </a:spcBef>
            </a:pPr>
            <a:r>
              <a:rPr lang="en-US" altLang="en-US" sz="1400" b="1">
                <a:solidFill>
                  <a:srgbClr val="FF0000"/>
                </a:solidFill>
                <a:latin typeface="Arial" charset="0"/>
              </a:rPr>
              <a:t> G: </a:t>
            </a:r>
            <a:r>
              <a:rPr lang="en-US" altLang="en-US" sz="1400">
                <a:solidFill>
                  <a:srgbClr val="FF0000"/>
                </a:solidFill>
                <a:latin typeface="Arial" charset="0"/>
              </a:rPr>
              <a:t>High and/or opposite sensitivity 450-600 heating?</a:t>
            </a:r>
            <a:endParaRPr lang="en-US" altLang="en-US" sz="1400" b="1">
              <a:solidFill>
                <a:srgbClr val="FF0000"/>
              </a:solidFill>
              <a:latin typeface="Arial" charset="0"/>
            </a:endParaRPr>
          </a:p>
          <a:p>
            <a:pPr eaLnBrk="1" hangingPunct="1">
              <a:spcBef>
                <a:spcPct val="0"/>
              </a:spcBef>
            </a:pPr>
            <a:r>
              <a:rPr lang="en-US" altLang="en-US" sz="1400" b="1">
                <a:solidFill>
                  <a:srgbClr val="FF0000"/>
                </a:solidFill>
                <a:latin typeface="Arial" charset="0"/>
              </a:rPr>
              <a:t> H:</a:t>
            </a:r>
            <a:r>
              <a:rPr lang="en-US" altLang="en-US" sz="1400">
                <a:solidFill>
                  <a:srgbClr val="FF0000"/>
                </a:solidFill>
                <a:latin typeface="Arial" charset="0"/>
              </a:rPr>
              <a:t> High and/or opposite sensitivities 450-600 both, 460-600 heating, 460-450 both, 470-600 cooling, 470-450 heating . See comments with above slides.</a:t>
            </a:r>
          </a:p>
          <a:p>
            <a:pPr eaLnBrk="1" hangingPunct="1">
              <a:spcBef>
                <a:spcPct val="0"/>
              </a:spcBef>
            </a:pPr>
            <a:r>
              <a:rPr lang="en-US" altLang="en-US" sz="1400">
                <a:solidFill>
                  <a:srgbClr val="0000FF"/>
                </a:solidFill>
                <a:latin typeface="Arial" charset="0"/>
              </a:rPr>
              <a:t>General: See comments with above slides</a:t>
            </a:r>
          </a:p>
        </p:txBody>
      </p:sp>
      <p:cxnSp>
        <p:nvCxnSpPr>
          <p:cNvPr id="14" name="Straight Arrow Connector 13"/>
          <p:cNvCxnSpPr/>
          <p:nvPr/>
        </p:nvCxnSpPr>
        <p:spPr>
          <a:xfrm>
            <a:off x="7924800" y="298767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181600" y="265271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162800" y="3352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024188" y="326072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563688" y="280352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31038" y="3048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286000" y="51816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6629400" y="54864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7315200" y="52578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2735263" y="51054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2863850" y="49530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581400" y="52578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4419600" y="48768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500188" y="3810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77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2339" name="Title 1"/>
          <p:cNvSpPr>
            <a:spLocks noGrp="1"/>
          </p:cNvSpPr>
          <p:nvPr>
            <p:ph type="title"/>
          </p:nvPr>
        </p:nvSpPr>
        <p:spPr>
          <a:xfrm>
            <a:off x="0" y="-46038"/>
            <a:ext cx="9144000" cy="579438"/>
          </a:xfrm>
        </p:spPr>
        <p:txBody>
          <a:bodyPr/>
          <a:lstStyle/>
          <a:p>
            <a:r>
              <a:rPr lang="en-US" altLang="en-US" sz="1600" b="1" smtClean="0"/>
              <a:t>Thermal Fabric Update Results, Round 2</a:t>
            </a:r>
            <a:br>
              <a:rPr lang="en-US" altLang="en-US" sz="1600" b="1" smtClean="0"/>
            </a:br>
            <a:r>
              <a:rPr lang="en-US" altLang="en-US" sz="1600" b="1" smtClean="0"/>
              <a:t>B8-A50. Surface Heat Transfer, 450 to 470, DELTA Peak Heating and Cooling</a:t>
            </a:r>
          </a:p>
        </p:txBody>
      </p:sp>
      <p:cxnSp>
        <p:nvCxnSpPr>
          <p:cNvPr id="8" name="Straight Arrow Connector 7"/>
          <p:cNvCxnSpPr/>
          <p:nvPr/>
        </p:nvCxnSpPr>
        <p:spPr>
          <a:xfrm>
            <a:off x="1563688" y="5486400"/>
            <a:ext cx="493712" cy="1905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341" name="TextBox 6"/>
          <p:cNvSpPr txBox="1">
            <a:spLocks noChangeArrowheads="1"/>
          </p:cNvSpPr>
          <p:nvPr/>
        </p:nvSpPr>
        <p:spPr bwMode="auto">
          <a:xfrm>
            <a:off x="36513" y="650875"/>
            <a:ext cx="9067800" cy="2092325"/>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000" b="1" i="1">
                <a:solidFill>
                  <a:srgbClr val="0000FF"/>
                </a:solidFill>
                <a:latin typeface="Arial" charset="0"/>
              </a:rPr>
              <a:t> </a:t>
            </a:r>
            <a:r>
              <a:rPr lang="en-US" altLang="en-US" sz="1300" b="1" i="1">
                <a:solidFill>
                  <a:srgbClr val="0000FF"/>
                </a:solidFill>
                <a:latin typeface="Arial" charset="0"/>
              </a:rPr>
              <a:t>General: Results here flag fewer (although similar) differences as annual load deltas. </a:t>
            </a:r>
            <a:r>
              <a:rPr lang="en-US" altLang="en-US" sz="1300" b="1" i="1">
                <a:solidFill>
                  <a:srgbClr val="00B050"/>
                </a:solidFill>
                <a:latin typeface="Arial" charset="0"/>
              </a:rPr>
              <a:t>Can skip this one at the meeting. </a:t>
            </a:r>
            <a:r>
              <a:rPr lang="en-US" altLang="en-US" sz="1300" i="1">
                <a:solidFill>
                  <a:srgbClr val="0000FF"/>
                </a:solidFill>
                <a:latin typeface="Arial" charset="0"/>
              </a:rPr>
              <a:t>Some of the differences are small; focus on the larger differences. Smaller sensitivities indicate that use of the constant surface coefficients has small effect on the overall results (which is the intent of the cases, though differences v. Case 600 are expected).</a:t>
            </a:r>
            <a:endParaRPr lang="en-US" altLang="en-US" sz="1300" b="1" i="1">
              <a:solidFill>
                <a:srgbClr val="0000FF"/>
              </a:solidFill>
              <a:latin typeface="Arial" charset="0"/>
            </a:endParaRPr>
          </a:p>
          <a:p>
            <a:pPr eaLnBrk="1" hangingPunct="1">
              <a:spcBef>
                <a:spcPct val="0"/>
              </a:spcBef>
            </a:pPr>
            <a:r>
              <a:rPr lang="en-US" altLang="en-US" sz="1300" b="1">
                <a:solidFill>
                  <a:srgbClr val="0000FF"/>
                </a:solidFill>
                <a:latin typeface="Arial" charset="0"/>
              </a:rPr>
              <a:t> A: </a:t>
            </a:r>
            <a:r>
              <a:rPr lang="en-US" altLang="en-US" sz="1300">
                <a:solidFill>
                  <a:srgbClr val="0000FF"/>
                </a:solidFill>
                <a:latin typeface="Arial" charset="0"/>
              </a:rPr>
              <a:t>No output 450, 460, 470.</a:t>
            </a:r>
          </a:p>
          <a:p>
            <a:pPr eaLnBrk="1" hangingPunct="1">
              <a:spcBef>
                <a:spcPct val="0"/>
              </a:spcBef>
            </a:pPr>
            <a:r>
              <a:rPr lang="en-US" altLang="en-US" sz="1300">
                <a:solidFill>
                  <a:srgbClr val="FF0000"/>
                </a:solidFill>
                <a:latin typeface="Arial" charset="0"/>
              </a:rPr>
              <a:t> </a:t>
            </a:r>
            <a:r>
              <a:rPr lang="en-US" altLang="en-US" sz="1300" b="1">
                <a:solidFill>
                  <a:srgbClr val="FF0000"/>
                </a:solidFill>
                <a:latin typeface="Arial" charset="0"/>
              </a:rPr>
              <a:t>D:</a:t>
            </a:r>
            <a:r>
              <a:rPr lang="en-US" altLang="en-US" sz="1300">
                <a:solidFill>
                  <a:srgbClr val="FF0000"/>
                </a:solidFill>
                <a:latin typeface="Arial" charset="0"/>
              </a:rPr>
              <a:t> High and/or opposite sensitivities 460-600 heating, 470-450 heating   </a:t>
            </a:r>
          </a:p>
          <a:p>
            <a:pPr eaLnBrk="1" hangingPunct="1">
              <a:spcBef>
                <a:spcPct val="0"/>
              </a:spcBef>
            </a:pPr>
            <a:r>
              <a:rPr lang="en-US" altLang="en-US" sz="1300" b="1">
                <a:solidFill>
                  <a:srgbClr val="FF0000"/>
                </a:solidFill>
                <a:latin typeface="Arial" charset="0"/>
              </a:rPr>
              <a:t> F:</a:t>
            </a:r>
            <a:r>
              <a:rPr lang="en-US" altLang="en-US" sz="1300">
                <a:solidFill>
                  <a:srgbClr val="FF0000"/>
                </a:solidFill>
                <a:latin typeface="Arial" charset="0"/>
              </a:rPr>
              <a:t> High and/or opposite sensitivities 450-600 cooling, 460-600 cooling, 470-450 cooling</a:t>
            </a:r>
          </a:p>
          <a:p>
            <a:pPr eaLnBrk="1" hangingPunct="1">
              <a:spcBef>
                <a:spcPct val="0"/>
              </a:spcBef>
            </a:pPr>
            <a:r>
              <a:rPr lang="en-US" altLang="en-US" sz="1300" b="1">
                <a:solidFill>
                  <a:srgbClr val="FF0000"/>
                </a:solidFill>
                <a:latin typeface="Arial" charset="0"/>
              </a:rPr>
              <a:t> H:</a:t>
            </a:r>
            <a:r>
              <a:rPr lang="en-US" altLang="en-US" sz="1300">
                <a:solidFill>
                  <a:srgbClr val="FF0000"/>
                </a:solidFill>
                <a:latin typeface="Arial" charset="0"/>
              </a:rPr>
              <a:t> High and/or opposite sensitivities 450-600 both, 460-600 heating, 460-450 both, 470-600 cooling, 470-450 heating . See comments with above slide(s).</a:t>
            </a:r>
          </a:p>
          <a:p>
            <a:pPr eaLnBrk="1" hangingPunct="1">
              <a:spcBef>
                <a:spcPct val="0"/>
              </a:spcBef>
            </a:pPr>
            <a:r>
              <a:rPr lang="en-US" altLang="en-US" sz="1300">
                <a:solidFill>
                  <a:srgbClr val="0000FF"/>
                </a:solidFill>
                <a:latin typeface="Arial" charset="0"/>
              </a:rPr>
              <a:t>General: See comments with above slide(s)</a:t>
            </a:r>
          </a:p>
        </p:txBody>
      </p:sp>
      <p:cxnSp>
        <p:nvCxnSpPr>
          <p:cNvPr id="14" name="Straight Arrow Connector 13"/>
          <p:cNvCxnSpPr/>
          <p:nvPr/>
        </p:nvCxnSpPr>
        <p:spPr>
          <a:xfrm flipV="1">
            <a:off x="7543800" y="3108325"/>
            <a:ext cx="304800" cy="158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181600" y="310832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024188" y="356552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563688" y="3124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31038" y="3276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286000" y="50165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6629400" y="49530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7315200" y="4943475"/>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2735263" y="49657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200400" y="5581650"/>
            <a:ext cx="257175" cy="9525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4427538" y="4795838"/>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2493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363"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800" b="1" smtClean="0"/>
              <a:t>B8-53. Case 900FF, Annual Hourly Temperature Frequency</a:t>
            </a:r>
          </a:p>
        </p:txBody>
      </p:sp>
      <p:cxnSp>
        <p:nvCxnSpPr>
          <p:cNvPr id="6" name="Straight Arrow Connector 5"/>
          <p:cNvCxnSpPr/>
          <p:nvPr/>
        </p:nvCxnSpPr>
        <p:spPr>
          <a:xfrm flipH="1">
            <a:off x="5486400" y="2362200"/>
            <a:ext cx="304800" cy="533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3579813" y="5105400"/>
            <a:ext cx="382587"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3366" name="TextBox 6"/>
          <p:cNvSpPr txBox="1">
            <a:spLocks noChangeArrowheads="1"/>
          </p:cNvSpPr>
          <p:nvPr/>
        </p:nvSpPr>
        <p:spPr bwMode="auto">
          <a:xfrm>
            <a:off x="76200" y="2522538"/>
            <a:ext cx="4876800" cy="830262"/>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 D,H: Outside the pack in places</a:t>
            </a:r>
          </a:p>
          <a:p>
            <a:pPr eaLnBrk="1" hangingPunct="1">
              <a:spcBef>
                <a:spcPct val="0"/>
              </a:spcBef>
            </a:pPr>
            <a:r>
              <a:rPr lang="en-US" altLang="en-US" sz="1600" b="1">
                <a:solidFill>
                  <a:srgbClr val="FF0000"/>
                </a:solidFill>
                <a:latin typeface="Arial" charset="0"/>
              </a:rPr>
              <a:t> </a:t>
            </a:r>
            <a:r>
              <a:rPr lang="en-US" altLang="en-US" sz="1600">
                <a:solidFill>
                  <a:srgbClr val="808000"/>
                </a:solidFill>
                <a:latin typeface="Arial" charset="0"/>
              </a:rPr>
              <a:t>G: ?! Could have checked results v. their Rd#1 results before submitting Rd#2. (see next slide).</a:t>
            </a:r>
          </a:p>
        </p:txBody>
      </p:sp>
      <p:cxnSp>
        <p:nvCxnSpPr>
          <p:cNvPr id="9" name="Straight Arrow Connector 8"/>
          <p:cNvCxnSpPr/>
          <p:nvPr/>
        </p:nvCxnSpPr>
        <p:spPr>
          <a:xfrm flipH="1">
            <a:off x="2590800" y="3581400"/>
            <a:ext cx="304800" cy="533400"/>
          </a:xfrm>
          <a:prstGeom prst="straightConnector1">
            <a:avLst/>
          </a:prstGeom>
          <a:ln w="25400">
            <a:solidFill>
              <a:srgbClr val="808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2493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3" name="Title 1"/>
          <p:cNvSpPr>
            <a:spLocks noGrp="1"/>
          </p:cNvSpPr>
          <p:nvPr>
            <p:ph type="title"/>
          </p:nvPr>
        </p:nvSpPr>
        <p:spPr>
          <a:xfrm>
            <a:off x="0" y="293688"/>
            <a:ext cx="9144000" cy="1219200"/>
          </a:xfrm>
        </p:spPr>
        <p:txBody>
          <a:bodyPr/>
          <a:lstStyle/>
          <a:p>
            <a:r>
              <a:rPr lang="en-US" altLang="en-US" sz="3200" b="1" smtClean="0"/>
              <a:t>Thermal Fabric Update Results, Round 2</a:t>
            </a:r>
            <a:br>
              <a:rPr lang="en-US" altLang="en-US" sz="3200" b="1" smtClean="0"/>
            </a:br>
            <a:r>
              <a:rPr lang="en-US" altLang="en-US" sz="3200" b="1" smtClean="0"/>
              <a:t>B8-1. Annual Incident Solar Radiation</a:t>
            </a:r>
          </a:p>
        </p:txBody>
      </p:sp>
      <p:sp>
        <p:nvSpPr>
          <p:cNvPr id="15364" name="TextBox 3"/>
          <p:cNvSpPr txBox="1">
            <a:spLocks noChangeArrowheads="1"/>
          </p:cNvSpPr>
          <p:nvPr/>
        </p:nvSpPr>
        <p:spPr bwMode="auto">
          <a:xfrm>
            <a:off x="5791200" y="1981200"/>
            <a:ext cx="3352800" cy="1323975"/>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A,F: No output</a:t>
            </a:r>
          </a:p>
          <a:p>
            <a:pPr eaLnBrk="1" hangingPunct="1">
              <a:spcBef>
                <a:spcPct val="0"/>
              </a:spcBef>
            </a:pPr>
            <a:r>
              <a:rPr lang="en-US" altLang="en-US" sz="1600">
                <a:solidFill>
                  <a:srgbClr val="0000FF"/>
                </a:solidFill>
                <a:latin typeface="Arial" charset="0"/>
              </a:rPr>
              <a:t> C: Previously had greater East/West ratio? </a:t>
            </a:r>
            <a:r>
              <a:rPr lang="en-US" altLang="en-US" sz="1600" i="1">
                <a:solidFill>
                  <a:srgbClr val="0000FF"/>
                </a:solidFill>
                <a:latin typeface="Arial" charset="0"/>
              </a:rPr>
              <a:t>[see next slide (Rd#1)]</a:t>
            </a:r>
            <a:r>
              <a:rPr lang="en-US" altLang="en-US" sz="1600">
                <a:solidFill>
                  <a:srgbClr val="0000FF"/>
                </a:solidFill>
                <a:latin typeface="Arial" charset="0"/>
              </a:rPr>
              <a:t> – What changed?</a:t>
            </a:r>
          </a:p>
          <a:p>
            <a:pPr eaLnBrk="1" hangingPunct="1">
              <a:spcBef>
                <a:spcPct val="0"/>
              </a:spcBef>
            </a:pPr>
            <a:r>
              <a:rPr lang="en-US" altLang="en-US" sz="1600">
                <a:solidFill>
                  <a:srgbClr val="0000FF"/>
                </a:solidFill>
                <a:latin typeface="Arial" charset="0"/>
              </a:rPr>
              <a:t> </a:t>
            </a:r>
            <a:r>
              <a:rPr lang="en-US" altLang="en-US" sz="1600">
                <a:solidFill>
                  <a:srgbClr val="FF0000"/>
                </a:solidFill>
                <a:latin typeface="Arial" charset="0"/>
              </a:rPr>
              <a:t>G,H: Low south/west? </a:t>
            </a:r>
          </a:p>
        </p:txBody>
      </p:sp>
      <p:cxnSp>
        <p:nvCxnSpPr>
          <p:cNvPr id="6" name="Straight Arrow Connector 5"/>
          <p:cNvCxnSpPr/>
          <p:nvPr/>
        </p:nvCxnSpPr>
        <p:spPr>
          <a:xfrm>
            <a:off x="4419600" y="3657600"/>
            <a:ext cx="0" cy="3048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239000" y="3729038"/>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324600" y="3454400"/>
            <a:ext cx="0" cy="228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848600" y="39385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620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7"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Case 900FF, Annual Hourly Temperature Frequency</a:t>
            </a:r>
          </a:p>
        </p:txBody>
      </p:sp>
      <p:cxnSp>
        <p:nvCxnSpPr>
          <p:cNvPr id="6" name="Straight Arrow Connector 5"/>
          <p:cNvCxnSpPr/>
          <p:nvPr/>
        </p:nvCxnSpPr>
        <p:spPr>
          <a:xfrm flipH="1">
            <a:off x="5181600" y="2362200"/>
            <a:ext cx="304800" cy="5334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6705600" y="4800600"/>
            <a:ext cx="38100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44390" name="TextBox 6"/>
          <p:cNvSpPr txBox="1">
            <a:spLocks noChangeArrowheads="1"/>
          </p:cNvSpPr>
          <p:nvPr/>
        </p:nvSpPr>
        <p:spPr bwMode="auto">
          <a:xfrm>
            <a:off x="990600" y="2579688"/>
            <a:ext cx="3886200" cy="585787"/>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D,G: Outside the pack in places</a:t>
            </a:r>
          </a:p>
          <a:p>
            <a:pPr eaLnBrk="1" hangingPunct="1">
              <a:spcBef>
                <a:spcPct val="0"/>
              </a:spcBef>
            </a:pPr>
            <a:r>
              <a:rPr lang="en-US" altLang="en-US" sz="1600" b="1">
                <a:solidFill>
                  <a:srgbClr val="0000FF"/>
                </a:solidFill>
                <a:latin typeface="Arial" charset="0"/>
              </a:rPr>
              <a:t>Question: Did you use TMPBIN.EXE?</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57288"/>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5411"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200" b="1" smtClean="0"/>
              <a:t>B8-A54. Case 600, Cloudy &amp; Clear Day Hourly Incident Solar, Horz. Surface</a:t>
            </a:r>
          </a:p>
        </p:txBody>
      </p:sp>
      <p:sp>
        <p:nvSpPr>
          <p:cNvPr id="145412" name="TextBox 6"/>
          <p:cNvSpPr txBox="1">
            <a:spLocks noChangeArrowheads="1"/>
          </p:cNvSpPr>
          <p:nvPr/>
        </p:nvSpPr>
        <p:spPr bwMode="auto">
          <a:xfrm>
            <a:off x="5105400" y="2286000"/>
            <a:ext cx="3886200" cy="8302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b="1">
                <a:solidFill>
                  <a:srgbClr val="0000FF"/>
                </a:solidFill>
                <a:latin typeface="Arial" charset="0"/>
              </a:rPr>
              <a:t> </a:t>
            </a:r>
            <a:r>
              <a:rPr lang="en-US" altLang="en-US" sz="1600">
                <a:solidFill>
                  <a:srgbClr val="0000FF"/>
                </a:solidFill>
                <a:latin typeface="Arial" charset="0"/>
              </a:rPr>
              <a:t>Looks good.</a:t>
            </a:r>
          </a:p>
          <a:p>
            <a:pPr eaLnBrk="1" hangingPunct="1">
              <a:spcBef>
                <a:spcPct val="0"/>
              </a:spcBef>
            </a:pPr>
            <a:r>
              <a:rPr lang="en-US" altLang="en-US" sz="1600">
                <a:solidFill>
                  <a:srgbClr val="0000FF"/>
                </a:solidFill>
                <a:latin typeface="Arial" charset="0"/>
              </a:rPr>
              <a:t> A,F: No output</a:t>
            </a:r>
          </a:p>
          <a:p>
            <a:pPr eaLnBrk="1" hangingPunct="1">
              <a:spcBef>
                <a:spcPct val="0"/>
              </a:spcBef>
            </a:pPr>
            <a:r>
              <a:rPr lang="en-US" altLang="en-US" sz="1600">
                <a:solidFill>
                  <a:srgbClr val="0000FF"/>
                </a:solidFill>
                <a:latin typeface="Arial" charset="0"/>
              </a:rPr>
              <a:t> B: Very slight discernible difference.</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6681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6435"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400" b="1" smtClean="0"/>
              <a:t>B8-54. Case 600, Cloudy &amp; Clear Day Hourly Incident Solar, S. Surface</a:t>
            </a:r>
          </a:p>
        </p:txBody>
      </p:sp>
      <p:cxnSp>
        <p:nvCxnSpPr>
          <p:cNvPr id="6" name="Straight Arrow Connector 5"/>
          <p:cNvCxnSpPr/>
          <p:nvPr/>
        </p:nvCxnSpPr>
        <p:spPr>
          <a:xfrm>
            <a:off x="4114800" y="4495800"/>
            <a:ext cx="7620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6437" name="TextBox 6"/>
          <p:cNvSpPr txBox="1">
            <a:spLocks noChangeArrowheads="1"/>
          </p:cNvSpPr>
          <p:nvPr/>
        </p:nvSpPr>
        <p:spPr bwMode="auto">
          <a:xfrm>
            <a:off x="2895600" y="1600200"/>
            <a:ext cx="6172200" cy="107791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A,F: No output</a:t>
            </a:r>
          </a:p>
          <a:p>
            <a:pPr eaLnBrk="1" hangingPunct="1">
              <a:spcBef>
                <a:spcPct val="0"/>
              </a:spcBef>
            </a:pPr>
            <a:r>
              <a:rPr lang="en-US" altLang="en-US" sz="1600">
                <a:solidFill>
                  <a:srgbClr val="0000FF"/>
                </a:solidFill>
                <a:latin typeface="Arial" charset="0"/>
              </a:rPr>
              <a:t> C: Corrected v. Rd#1; time convention? Other?</a:t>
            </a:r>
          </a:p>
          <a:p>
            <a:pPr eaLnBrk="1" hangingPunct="1">
              <a:spcBef>
                <a:spcPct val="0"/>
              </a:spcBef>
            </a:pPr>
            <a:r>
              <a:rPr lang="en-US" altLang="en-US" sz="1600">
                <a:solidFill>
                  <a:srgbClr val="FF0000"/>
                </a:solidFill>
                <a:latin typeface="Arial" charset="0"/>
              </a:rPr>
              <a:t> D: Higher cloudy-day solar (obscured by H)</a:t>
            </a:r>
          </a:p>
          <a:p>
            <a:pPr eaLnBrk="1" hangingPunct="1">
              <a:spcBef>
                <a:spcPct val="0"/>
              </a:spcBef>
            </a:pPr>
            <a:r>
              <a:rPr lang="en-US" altLang="en-US" sz="1600">
                <a:solidFill>
                  <a:srgbClr val="FF0000"/>
                </a:solidFill>
                <a:latin typeface="Arial" charset="0"/>
              </a:rPr>
              <a:t> H: Lower morning clear-day solar and higher cloudy-day solar</a:t>
            </a:r>
          </a:p>
        </p:txBody>
      </p:sp>
      <p:cxnSp>
        <p:nvCxnSpPr>
          <p:cNvPr id="8" name="Straight Arrow Connector 7"/>
          <p:cNvCxnSpPr/>
          <p:nvPr/>
        </p:nvCxnSpPr>
        <p:spPr>
          <a:xfrm flipH="1" flipV="1">
            <a:off x="4114800" y="3505200"/>
            <a:ext cx="30480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67200" y="4419600"/>
            <a:ext cx="7620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620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59"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2600" b="1" smtClean="0"/>
              <a:t>Case 600, Cloudy &amp; Clear Day Hourly Incident Solar, S. Surface</a:t>
            </a:r>
          </a:p>
        </p:txBody>
      </p:sp>
      <p:cxnSp>
        <p:nvCxnSpPr>
          <p:cNvPr id="6" name="Straight Arrow Connector 5"/>
          <p:cNvCxnSpPr/>
          <p:nvPr/>
        </p:nvCxnSpPr>
        <p:spPr>
          <a:xfrm>
            <a:off x="4114800" y="4495800"/>
            <a:ext cx="76200" cy="228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47461" name="TextBox 6"/>
          <p:cNvSpPr txBox="1">
            <a:spLocks noChangeArrowheads="1"/>
          </p:cNvSpPr>
          <p:nvPr/>
        </p:nvSpPr>
        <p:spPr bwMode="auto">
          <a:xfrm>
            <a:off x="4876800" y="2286000"/>
            <a:ext cx="4267200" cy="8302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b="1">
                <a:solidFill>
                  <a:srgbClr val="0000FF"/>
                </a:solidFill>
                <a:latin typeface="Arial" charset="0"/>
              </a:rPr>
              <a:t> Spec: Update for days with more robust difference for these hourly outputs.</a:t>
            </a:r>
          </a:p>
          <a:p>
            <a:pPr eaLnBrk="1" hangingPunct="1">
              <a:spcBef>
                <a:spcPct val="0"/>
              </a:spcBef>
            </a:pPr>
            <a:r>
              <a:rPr lang="en-US" altLang="en-US" sz="1600">
                <a:solidFill>
                  <a:srgbClr val="0000FF"/>
                </a:solidFill>
                <a:latin typeface="Arial" charset="0"/>
              </a:rPr>
              <a:t> C: Different time convention?</a:t>
            </a:r>
          </a:p>
        </p:txBody>
      </p:sp>
      <p:cxnSp>
        <p:nvCxnSpPr>
          <p:cNvPr id="8" name="Straight Arrow Connector 7"/>
          <p:cNvCxnSpPr/>
          <p:nvPr/>
        </p:nvCxnSpPr>
        <p:spPr>
          <a:xfrm>
            <a:off x="4114800" y="3048000"/>
            <a:ext cx="152400" cy="381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731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8483"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400" b="1" smtClean="0"/>
              <a:t>B8-55. Case 600, Cloudy &amp; Clear Day Hourly Incident Solar, W. Surface</a:t>
            </a:r>
          </a:p>
        </p:txBody>
      </p:sp>
      <p:sp>
        <p:nvSpPr>
          <p:cNvPr id="148484" name="TextBox 6"/>
          <p:cNvSpPr txBox="1">
            <a:spLocks noChangeArrowheads="1"/>
          </p:cNvSpPr>
          <p:nvPr/>
        </p:nvSpPr>
        <p:spPr bwMode="auto">
          <a:xfrm>
            <a:off x="685800" y="2209800"/>
            <a:ext cx="4419600" cy="1570038"/>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A,F: No output</a:t>
            </a:r>
          </a:p>
          <a:p>
            <a:pPr eaLnBrk="1" hangingPunct="1">
              <a:spcBef>
                <a:spcPct val="0"/>
              </a:spcBef>
            </a:pPr>
            <a:r>
              <a:rPr lang="en-US" altLang="en-US" sz="1600" b="1">
                <a:solidFill>
                  <a:srgbClr val="FF0000"/>
                </a:solidFill>
                <a:latin typeface="Arial" charset="0"/>
              </a:rPr>
              <a:t> </a:t>
            </a:r>
            <a:r>
              <a:rPr lang="en-US" altLang="en-US" sz="1600">
                <a:solidFill>
                  <a:srgbClr val="FF0000"/>
                </a:solidFill>
                <a:latin typeface="Arial" charset="0"/>
              </a:rPr>
              <a:t>C: Higher west hours 19 &amp; 20 clear-day solar, is consistent with C’s greater shading cooling sensitivity in 630-620; sunset hour issue? </a:t>
            </a:r>
          </a:p>
          <a:p>
            <a:pPr eaLnBrk="1" hangingPunct="1">
              <a:spcBef>
                <a:spcPct val="0"/>
              </a:spcBef>
            </a:pPr>
            <a:r>
              <a:rPr lang="en-US" altLang="en-US" sz="1600">
                <a:solidFill>
                  <a:srgbClr val="FF0000"/>
                </a:solidFill>
                <a:latin typeface="Arial" charset="0"/>
              </a:rPr>
              <a:t> G: Low clear-day solar at hour 17 </a:t>
            </a:r>
          </a:p>
          <a:p>
            <a:pPr eaLnBrk="1" hangingPunct="1">
              <a:spcBef>
                <a:spcPct val="0"/>
              </a:spcBef>
            </a:pPr>
            <a:r>
              <a:rPr lang="en-US" altLang="en-US" sz="1600">
                <a:solidFill>
                  <a:srgbClr val="FF0000"/>
                </a:solidFill>
                <a:latin typeface="Arial" charset="0"/>
              </a:rPr>
              <a:t> D,H: Slightly higher cloudy-day solar (minor?)</a:t>
            </a:r>
          </a:p>
        </p:txBody>
      </p:sp>
      <p:cxnSp>
        <p:nvCxnSpPr>
          <p:cNvPr id="6" name="Straight Arrow Connector 5"/>
          <p:cNvCxnSpPr/>
          <p:nvPr/>
        </p:nvCxnSpPr>
        <p:spPr>
          <a:xfrm flipH="1">
            <a:off x="6934200" y="4457700"/>
            <a:ext cx="609600" cy="1905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867400" y="3287713"/>
            <a:ext cx="0" cy="40798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114800" y="5105400"/>
            <a:ext cx="76200" cy="3048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7"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2600" b="1" smtClean="0"/>
              <a:t>Case 600, Cloudy &amp; Clear Day Hourly Incident Solar, W. Surface</a:t>
            </a:r>
          </a:p>
        </p:txBody>
      </p:sp>
      <p:sp>
        <p:nvSpPr>
          <p:cNvPr id="149508" name="TextBox 6"/>
          <p:cNvSpPr txBox="1">
            <a:spLocks noChangeArrowheads="1"/>
          </p:cNvSpPr>
          <p:nvPr/>
        </p:nvSpPr>
        <p:spPr bwMode="auto">
          <a:xfrm>
            <a:off x="1143000" y="2463800"/>
            <a:ext cx="44196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b="1">
                <a:solidFill>
                  <a:srgbClr val="0000FF"/>
                </a:solidFill>
                <a:latin typeface="Arial" charset="0"/>
              </a:rPr>
              <a:t> Spec Issue: Update for days with more robust difference for these hourly outputs.</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279525"/>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0531"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400" b="1" smtClean="0"/>
              <a:t>B8-H3. Window Types, Hourly Transmitted Solar, Clear/Cold Day</a:t>
            </a:r>
          </a:p>
        </p:txBody>
      </p:sp>
      <p:sp>
        <p:nvSpPr>
          <p:cNvPr id="150532" name="TextBox 6"/>
          <p:cNvSpPr txBox="1">
            <a:spLocks noChangeArrowheads="1"/>
          </p:cNvSpPr>
          <p:nvPr/>
        </p:nvSpPr>
        <p:spPr bwMode="auto">
          <a:xfrm>
            <a:off x="685800" y="1360488"/>
            <a:ext cx="4114800" cy="1077912"/>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A,F: No output</a:t>
            </a:r>
          </a:p>
          <a:p>
            <a:pPr eaLnBrk="1" hangingPunct="1">
              <a:spcBef>
                <a:spcPct val="0"/>
              </a:spcBef>
            </a:pPr>
            <a:r>
              <a:rPr lang="en-US" altLang="en-US" sz="1600">
                <a:solidFill>
                  <a:srgbClr val="FF0000"/>
                </a:solidFill>
                <a:latin typeface="Arial" charset="0"/>
              </a:rPr>
              <a:t> D: High Case 600</a:t>
            </a:r>
          </a:p>
          <a:p>
            <a:pPr eaLnBrk="1" hangingPunct="1">
              <a:spcBef>
                <a:spcPct val="0"/>
              </a:spcBef>
            </a:pPr>
            <a:r>
              <a:rPr lang="en-US" altLang="en-US" sz="1600">
                <a:solidFill>
                  <a:srgbClr val="FF0000"/>
                </a:solidFill>
                <a:latin typeface="Arial" charset="0"/>
              </a:rPr>
              <a:t> H: Low Case 670; high 660</a:t>
            </a:r>
          </a:p>
          <a:p>
            <a:pPr eaLnBrk="1" hangingPunct="1">
              <a:spcBef>
                <a:spcPct val="0"/>
              </a:spcBef>
            </a:pPr>
            <a:r>
              <a:rPr lang="en-US" altLang="en-US" sz="1600" b="1">
                <a:solidFill>
                  <a:srgbClr val="FF0000"/>
                </a:solidFill>
                <a:latin typeface="Arial" charset="0"/>
              </a:rPr>
              <a:t> </a:t>
            </a:r>
            <a:r>
              <a:rPr lang="en-US" altLang="en-US" sz="1600" b="1">
                <a:solidFill>
                  <a:srgbClr val="808000"/>
                </a:solidFill>
                <a:latin typeface="Arial" charset="0"/>
              </a:rPr>
              <a:t>G: ?! </a:t>
            </a:r>
          </a:p>
        </p:txBody>
      </p:sp>
      <p:cxnSp>
        <p:nvCxnSpPr>
          <p:cNvPr id="10" name="Straight Arrow Connector 9"/>
          <p:cNvCxnSpPr/>
          <p:nvPr/>
        </p:nvCxnSpPr>
        <p:spPr>
          <a:xfrm flipH="1">
            <a:off x="2209800" y="3517900"/>
            <a:ext cx="304800" cy="533400"/>
          </a:xfrm>
          <a:prstGeom prst="straightConnector1">
            <a:avLst/>
          </a:prstGeom>
          <a:ln w="25400">
            <a:solidFill>
              <a:srgbClr val="808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191000" y="3124200"/>
            <a:ext cx="228600" cy="76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343400" y="3429000"/>
            <a:ext cx="228600" cy="76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267200" y="4273550"/>
            <a:ext cx="228600" cy="29845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731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1555"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600" b="1" smtClean="0"/>
              <a:t>B8-H4. Window Types, Hourly Transmitted Solar, Clear/Hot Day</a:t>
            </a:r>
          </a:p>
        </p:txBody>
      </p:sp>
      <p:sp>
        <p:nvSpPr>
          <p:cNvPr id="151556" name="TextBox 6"/>
          <p:cNvSpPr txBox="1">
            <a:spLocks noChangeArrowheads="1"/>
          </p:cNvSpPr>
          <p:nvPr/>
        </p:nvSpPr>
        <p:spPr bwMode="auto">
          <a:xfrm>
            <a:off x="5486400" y="990600"/>
            <a:ext cx="3652838" cy="26463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t>
            </a:r>
            <a:r>
              <a:rPr lang="en-US" altLang="en-US" sz="1500" i="1">
                <a:solidFill>
                  <a:srgbClr val="0000FF"/>
                </a:solidFill>
                <a:latin typeface="Arial" charset="0"/>
              </a:rPr>
              <a:t>Higher hot-day sun angle (away from normal-to-south vertical plane) implies less transmitted than winter, but this magnifies differences.</a:t>
            </a:r>
          </a:p>
          <a:p>
            <a:pPr eaLnBrk="1" hangingPunct="1">
              <a:spcBef>
                <a:spcPct val="0"/>
              </a:spcBef>
            </a:pPr>
            <a:r>
              <a:rPr lang="en-US" altLang="en-US" sz="1500" i="1">
                <a:solidFill>
                  <a:srgbClr val="00B050"/>
                </a:solidFill>
                <a:latin typeface="Arial" charset="0"/>
              </a:rPr>
              <a:t> </a:t>
            </a:r>
            <a:r>
              <a:rPr lang="en-US" altLang="en-US" sz="1500" b="1" i="1">
                <a:solidFill>
                  <a:srgbClr val="00B050"/>
                </a:solidFill>
                <a:latin typeface="Arial" charset="0"/>
              </a:rPr>
              <a:t>Do this plot for cloudy day (May 4), per Prog E comment</a:t>
            </a:r>
            <a:endParaRPr lang="en-US" altLang="en-US" sz="1500">
              <a:solidFill>
                <a:srgbClr val="00B050"/>
              </a:solidFill>
              <a:latin typeface="Arial" charset="0"/>
            </a:endParaRPr>
          </a:p>
          <a:p>
            <a:pPr eaLnBrk="1" hangingPunct="1">
              <a:spcBef>
                <a:spcPct val="0"/>
              </a:spcBef>
            </a:pPr>
            <a:r>
              <a:rPr lang="en-US" altLang="en-US" sz="1500">
                <a:solidFill>
                  <a:srgbClr val="0000FF"/>
                </a:solidFill>
                <a:latin typeface="Arial" charset="0"/>
              </a:rPr>
              <a:t> A,F: No output</a:t>
            </a:r>
          </a:p>
          <a:p>
            <a:pPr eaLnBrk="1" hangingPunct="1">
              <a:spcBef>
                <a:spcPct val="0"/>
              </a:spcBef>
            </a:pPr>
            <a:r>
              <a:rPr lang="en-US" altLang="en-US" sz="1500">
                <a:solidFill>
                  <a:srgbClr val="FF0000"/>
                </a:solidFill>
                <a:latin typeface="Arial" charset="0"/>
              </a:rPr>
              <a:t> D: High 600, 660</a:t>
            </a:r>
          </a:p>
          <a:p>
            <a:pPr eaLnBrk="1" hangingPunct="1">
              <a:spcBef>
                <a:spcPct val="0"/>
              </a:spcBef>
            </a:pPr>
            <a:r>
              <a:rPr lang="en-US" altLang="en-US" sz="1500">
                <a:solidFill>
                  <a:srgbClr val="FF0000"/>
                </a:solidFill>
                <a:latin typeface="Arial" charset="0"/>
              </a:rPr>
              <a:t> H: High 660</a:t>
            </a:r>
          </a:p>
          <a:p>
            <a:pPr eaLnBrk="1" hangingPunct="1">
              <a:spcBef>
                <a:spcPct val="0"/>
              </a:spcBef>
            </a:pPr>
            <a:r>
              <a:rPr lang="en-US" altLang="en-US" sz="1500">
                <a:solidFill>
                  <a:srgbClr val="FF0000"/>
                </a:solidFill>
                <a:latin typeface="Arial" charset="0"/>
              </a:rPr>
              <a:t> H: Low 670,600 hours 7-10, 16-18</a:t>
            </a:r>
          </a:p>
          <a:p>
            <a:pPr eaLnBrk="1" hangingPunct="1">
              <a:spcBef>
                <a:spcPct val="0"/>
              </a:spcBef>
            </a:pPr>
            <a:r>
              <a:rPr lang="en-US" altLang="en-US" sz="1500">
                <a:solidFill>
                  <a:srgbClr val="FF0000"/>
                </a:solidFill>
                <a:latin typeface="Arial" charset="0"/>
              </a:rPr>
              <a:t> </a:t>
            </a:r>
            <a:r>
              <a:rPr lang="en-US" altLang="en-US" sz="1500">
                <a:solidFill>
                  <a:srgbClr val="808000"/>
                </a:solidFill>
                <a:latin typeface="Arial" charset="0"/>
              </a:rPr>
              <a:t>G: ?! </a:t>
            </a:r>
          </a:p>
        </p:txBody>
      </p:sp>
      <p:cxnSp>
        <p:nvCxnSpPr>
          <p:cNvPr id="10" name="Straight Arrow Connector 9"/>
          <p:cNvCxnSpPr/>
          <p:nvPr/>
        </p:nvCxnSpPr>
        <p:spPr>
          <a:xfrm flipH="1">
            <a:off x="2209800" y="3746500"/>
            <a:ext cx="304800" cy="533400"/>
          </a:xfrm>
          <a:prstGeom prst="straightConnector1">
            <a:avLst/>
          </a:prstGeom>
          <a:ln w="25400">
            <a:solidFill>
              <a:srgbClr val="808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686300" y="3048000"/>
            <a:ext cx="19050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3124200" y="5334000"/>
            <a:ext cx="381000" cy="228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4686300" y="4483100"/>
            <a:ext cx="266700" cy="228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943600" y="5410200"/>
            <a:ext cx="381000" cy="17303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235075"/>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2579"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600" b="1" smtClean="0"/>
              <a:t>B8-H1. Sky Temperatures: Clear/Cold, Cloudy Days</a:t>
            </a:r>
          </a:p>
        </p:txBody>
      </p:sp>
      <p:sp>
        <p:nvSpPr>
          <p:cNvPr id="152580" name="TextBox 6"/>
          <p:cNvSpPr txBox="1">
            <a:spLocks noChangeArrowheads="1"/>
          </p:cNvSpPr>
          <p:nvPr/>
        </p:nvSpPr>
        <p:spPr bwMode="auto">
          <a:xfrm>
            <a:off x="166688" y="990600"/>
            <a:ext cx="8482012" cy="1323975"/>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A,D,F: No output</a:t>
            </a:r>
          </a:p>
          <a:p>
            <a:pPr eaLnBrk="1" hangingPunct="1">
              <a:spcBef>
                <a:spcPct val="0"/>
              </a:spcBef>
            </a:pPr>
            <a:r>
              <a:rPr lang="en-US" altLang="en-US" sz="1600">
                <a:solidFill>
                  <a:srgbClr val="0000FF"/>
                </a:solidFill>
                <a:latin typeface="Arial" charset="0"/>
              </a:rPr>
              <a:t> TestedPrg: Values of “Tsky-Informative.xlsx” </a:t>
            </a:r>
            <a:r>
              <a:rPr lang="en-US" altLang="en-US" sz="1400">
                <a:solidFill>
                  <a:srgbClr val="0000FF"/>
                </a:solidFill>
                <a:latin typeface="Arial" charset="0"/>
              </a:rPr>
              <a:t>(Martin-Berdahl 1984, see informative Sec. A1.1.1.2)</a:t>
            </a:r>
          </a:p>
          <a:p>
            <a:pPr eaLnBrk="1" hangingPunct="1">
              <a:spcBef>
                <a:spcPct val="0"/>
              </a:spcBef>
            </a:pPr>
            <a:r>
              <a:rPr lang="en-US" altLang="en-US" sz="1600">
                <a:solidFill>
                  <a:srgbClr val="0000FF"/>
                </a:solidFill>
                <a:latin typeface="Arial" charset="0"/>
              </a:rPr>
              <a:t> G: Uses values of “Tsky-Informative.xlsx” </a:t>
            </a:r>
          </a:p>
          <a:p>
            <a:pPr eaLnBrk="1" hangingPunct="1">
              <a:spcBef>
                <a:spcPct val="0"/>
              </a:spcBef>
            </a:pPr>
            <a:r>
              <a:rPr lang="en-US" altLang="en-US" sz="1600">
                <a:solidFill>
                  <a:srgbClr val="FF0000"/>
                </a:solidFill>
                <a:latin typeface="Arial" charset="0"/>
              </a:rPr>
              <a:t> B: Check algorithm for clear sky</a:t>
            </a:r>
          </a:p>
          <a:p>
            <a:pPr eaLnBrk="1" hangingPunct="1">
              <a:spcBef>
                <a:spcPct val="0"/>
              </a:spcBef>
            </a:pPr>
            <a:r>
              <a:rPr lang="en-US" altLang="en-US" sz="1600">
                <a:solidFill>
                  <a:srgbClr val="FF0000"/>
                </a:solidFill>
                <a:latin typeface="Arial" charset="0"/>
              </a:rPr>
              <a:t> C: Consider variations at hours 14,15 on clear cold day?</a:t>
            </a:r>
          </a:p>
        </p:txBody>
      </p:sp>
      <p:cxnSp>
        <p:nvCxnSpPr>
          <p:cNvPr id="7" name="Straight Arrow Connector 6"/>
          <p:cNvCxnSpPr/>
          <p:nvPr/>
        </p:nvCxnSpPr>
        <p:spPr>
          <a:xfrm flipH="1">
            <a:off x="6019800" y="3733800"/>
            <a:ext cx="22860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419600" y="5202238"/>
            <a:ext cx="538163" cy="2079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731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03"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600" b="1" smtClean="0"/>
              <a:t>B8-H2. Sky Temperatures: Clear/Cold, Clear/Hot Days</a:t>
            </a:r>
          </a:p>
        </p:txBody>
      </p:sp>
      <p:sp>
        <p:nvSpPr>
          <p:cNvPr id="153604" name="TextBox 6"/>
          <p:cNvSpPr txBox="1">
            <a:spLocks noChangeArrowheads="1"/>
          </p:cNvSpPr>
          <p:nvPr/>
        </p:nvSpPr>
        <p:spPr bwMode="auto">
          <a:xfrm>
            <a:off x="152400" y="990600"/>
            <a:ext cx="8534400" cy="1570038"/>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A,D,F: No output</a:t>
            </a:r>
          </a:p>
          <a:p>
            <a:pPr eaLnBrk="1" hangingPunct="1">
              <a:spcBef>
                <a:spcPct val="0"/>
              </a:spcBef>
            </a:pPr>
            <a:r>
              <a:rPr lang="en-US" altLang="en-US" sz="1600">
                <a:solidFill>
                  <a:srgbClr val="0000FF"/>
                </a:solidFill>
                <a:latin typeface="Arial" charset="0"/>
              </a:rPr>
              <a:t> TestedPrg: Values of “Tsky-Informative.xlsx” </a:t>
            </a:r>
            <a:r>
              <a:rPr lang="en-US" altLang="en-US" sz="1400">
                <a:solidFill>
                  <a:srgbClr val="0000FF"/>
                </a:solidFill>
                <a:latin typeface="Arial" charset="0"/>
              </a:rPr>
              <a:t>(Martin-Berdahl 1984, see informative Sec. A1.1.1.2)</a:t>
            </a:r>
          </a:p>
          <a:p>
            <a:pPr eaLnBrk="1" hangingPunct="1">
              <a:spcBef>
                <a:spcPct val="0"/>
              </a:spcBef>
            </a:pPr>
            <a:r>
              <a:rPr lang="en-US" altLang="en-US" sz="1600">
                <a:solidFill>
                  <a:srgbClr val="0000FF"/>
                </a:solidFill>
                <a:latin typeface="Arial" charset="0"/>
              </a:rPr>
              <a:t> G: Uses values of “Tsky-Informative.xlsx” </a:t>
            </a:r>
          </a:p>
          <a:p>
            <a:pPr eaLnBrk="1" hangingPunct="1">
              <a:spcBef>
                <a:spcPct val="0"/>
              </a:spcBef>
            </a:pPr>
            <a:r>
              <a:rPr lang="en-US" altLang="en-US" sz="1600">
                <a:solidFill>
                  <a:srgbClr val="FF0000"/>
                </a:solidFill>
                <a:latin typeface="Arial" charset="0"/>
              </a:rPr>
              <a:t> B,C: Same differences for Clear/Hot as Clear/Cold ….  </a:t>
            </a:r>
          </a:p>
          <a:p>
            <a:pPr eaLnBrk="1" hangingPunct="1">
              <a:spcBef>
                <a:spcPct val="0"/>
              </a:spcBef>
            </a:pPr>
            <a:r>
              <a:rPr lang="en-US" altLang="en-US" sz="1600">
                <a:solidFill>
                  <a:srgbClr val="FF0000"/>
                </a:solidFill>
                <a:latin typeface="Arial" charset="0"/>
              </a:rPr>
              <a:t> B: Check algorithm for clear sky</a:t>
            </a:r>
          </a:p>
          <a:p>
            <a:pPr eaLnBrk="1" hangingPunct="1">
              <a:spcBef>
                <a:spcPct val="0"/>
              </a:spcBef>
            </a:pPr>
            <a:r>
              <a:rPr lang="en-US" altLang="en-US" sz="1600">
                <a:solidFill>
                  <a:srgbClr val="FF0000"/>
                </a:solidFill>
                <a:latin typeface="Arial" charset="0"/>
              </a:rPr>
              <a:t> C: Consider variations at hours 14,15 on clear cold day?</a:t>
            </a:r>
          </a:p>
        </p:txBody>
      </p:sp>
      <p:cxnSp>
        <p:nvCxnSpPr>
          <p:cNvPr id="7" name="Straight Arrow Connector 6"/>
          <p:cNvCxnSpPr/>
          <p:nvPr/>
        </p:nvCxnSpPr>
        <p:spPr>
          <a:xfrm flipH="1">
            <a:off x="5829300" y="4114800"/>
            <a:ext cx="22860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570413" y="5562600"/>
            <a:ext cx="539750" cy="20796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105400" y="2590800"/>
            <a:ext cx="22860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886200" y="3886200"/>
            <a:ext cx="538163" cy="20796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0" y="293688"/>
            <a:ext cx="9144000" cy="1219200"/>
          </a:xfrm>
        </p:spPr>
        <p:txBody>
          <a:bodyPr/>
          <a:lstStyle/>
          <a:p>
            <a:r>
              <a:rPr lang="en-US" altLang="en-US" sz="3200" b="1" smtClean="0"/>
              <a:t>Thermal Fabric Update Results, Round 1</a:t>
            </a:r>
            <a:br>
              <a:rPr lang="en-US" altLang="en-US" sz="3200" b="1" smtClean="0"/>
            </a:br>
            <a:r>
              <a:rPr lang="en-US" altLang="en-US" sz="3200" b="1" smtClean="0"/>
              <a:t>Annual Incident Solar Radiation</a:t>
            </a:r>
          </a:p>
        </p:txBody>
      </p:sp>
      <p:pic>
        <p:nvPicPr>
          <p:cNvPr id="1638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27113" y="1706563"/>
            <a:ext cx="7089775" cy="4827587"/>
          </a:xfrm>
          <a:noFill/>
        </p:spPr>
      </p:pic>
      <p:sp>
        <p:nvSpPr>
          <p:cNvPr id="16388" name="TextBox 3"/>
          <p:cNvSpPr txBox="1">
            <a:spLocks noChangeArrowheads="1"/>
          </p:cNvSpPr>
          <p:nvPr/>
        </p:nvSpPr>
        <p:spPr bwMode="auto">
          <a:xfrm>
            <a:off x="1828800" y="2438400"/>
            <a:ext cx="3200400" cy="107791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A,F: No output</a:t>
            </a:r>
          </a:p>
          <a:p>
            <a:pPr eaLnBrk="1" hangingPunct="1">
              <a:spcBef>
                <a:spcPct val="0"/>
              </a:spcBef>
            </a:pPr>
            <a:r>
              <a:rPr lang="en-US" altLang="en-US" sz="1600">
                <a:solidFill>
                  <a:srgbClr val="0000FF"/>
                </a:solidFill>
                <a:latin typeface="Arial" charset="0"/>
              </a:rPr>
              <a:t> C: Greater East/West ratio?        ( time convention consistency?)</a:t>
            </a:r>
          </a:p>
          <a:p>
            <a:pPr eaLnBrk="1" hangingPunct="1">
              <a:spcBef>
                <a:spcPct val="0"/>
              </a:spcBef>
            </a:pPr>
            <a:r>
              <a:rPr lang="en-US" altLang="en-US" sz="1600">
                <a:solidFill>
                  <a:srgbClr val="0000FF"/>
                </a:solidFill>
                <a:latin typeface="Arial" charset="0"/>
              </a:rPr>
              <a:t> G: Low south? </a:t>
            </a:r>
          </a:p>
        </p:txBody>
      </p:sp>
      <p:cxnSp>
        <p:nvCxnSpPr>
          <p:cNvPr id="6" name="Straight Arrow Connector 5"/>
          <p:cNvCxnSpPr/>
          <p:nvPr/>
        </p:nvCxnSpPr>
        <p:spPr>
          <a:xfrm>
            <a:off x="3276600" y="3657600"/>
            <a:ext cx="0" cy="3048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45000" y="3886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019800" y="32258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219200"/>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627"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200" b="1" smtClean="0"/>
              <a:t>B8-56. Hourly Free-Float Temperatures, Clear Cold Day – Cases 600FF, 900FF</a:t>
            </a:r>
          </a:p>
        </p:txBody>
      </p:sp>
      <p:sp>
        <p:nvSpPr>
          <p:cNvPr id="154628" name="TextBox 6"/>
          <p:cNvSpPr txBox="1">
            <a:spLocks noChangeArrowheads="1"/>
          </p:cNvSpPr>
          <p:nvPr/>
        </p:nvSpPr>
        <p:spPr bwMode="auto">
          <a:xfrm>
            <a:off x="381000" y="2506663"/>
            <a:ext cx="3810000" cy="83185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 D: outside the pack for 900FF</a:t>
            </a:r>
            <a:endParaRPr lang="en-US" altLang="en-US" sz="1600" b="1">
              <a:solidFill>
                <a:srgbClr val="FF0000"/>
              </a:solidFill>
              <a:latin typeface="Arial" charset="0"/>
            </a:endParaRPr>
          </a:p>
          <a:p>
            <a:pPr eaLnBrk="1" hangingPunct="1">
              <a:spcBef>
                <a:spcPct val="0"/>
              </a:spcBef>
            </a:pPr>
            <a:r>
              <a:rPr lang="en-US" altLang="en-US" sz="1600">
                <a:solidFill>
                  <a:srgbClr val="FF0000"/>
                </a:solidFill>
                <a:latin typeface="Arial" charset="0"/>
              </a:rPr>
              <a:t> G: outside the pack for 600FF, 900FF</a:t>
            </a:r>
          </a:p>
          <a:p>
            <a:pPr eaLnBrk="1" hangingPunct="1">
              <a:spcBef>
                <a:spcPct val="0"/>
              </a:spcBef>
            </a:pPr>
            <a:r>
              <a:rPr lang="en-US" altLang="en-US" sz="1600">
                <a:solidFill>
                  <a:srgbClr val="FF0000"/>
                </a:solidFill>
                <a:latin typeface="Arial" charset="0"/>
              </a:rPr>
              <a:t> H: outside the pack for 600FF</a:t>
            </a:r>
            <a:endParaRPr lang="en-US" altLang="en-US" sz="1600" b="1">
              <a:solidFill>
                <a:srgbClr val="FF0000"/>
              </a:solidFill>
              <a:latin typeface="Arial" charset="0"/>
            </a:endParaRPr>
          </a:p>
        </p:txBody>
      </p:sp>
      <p:cxnSp>
        <p:nvCxnSpPr>
          <p:cNvPr id="9" name="Straight Arrow Connector 8"/>
          <p:cNvCxnSpPr/>
          <p:nvPr/>
        </p:nvCxnSpPr>
        <p:spPr>
          <a:xfrm flipH="1">
            <a:off x="6019800" y="2667000"/>
            <a:ext cx="457200" cy="6826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105400" y="3429000"/>
            <a:ext cx="22860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200400" y="4191000"/>
            <a:ext cx="22860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943600" y="35814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620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1"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2400" b="1" smtClean="0"/>
              <a:t>Hourly Free-Float Temperatures, Clear Cold Day – Cases 600FF, 900FF</a:t>
            </a:r>
          </a:p>
        </p:txBody>
      </p:sp>
      <p:sp>
        <p:nvSpPr>
          <p:cNvPr id="155652" name="TextBox 6"/>
          <p:cNvSpPr txBox="1">
            <a:spLocks noChangeArrowheads="1"/>
          </p:cNvSpPr>
          <p:nvPr/>
        </p:nvSpPr>
        <p:spPr bwMode="auto">
          <a:xfrm>
            <a:off x="4953000" y="4191000"/>
            <a:ext cx="3657600" cy="8302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b="1">
                <a:solidFill>
                  <a:srgbClr val="0000FF"/>
                </a:solidFill>
                <a:latin typeface="Arial" charset="0"/>
              </a:rPr>
              <a:t> Spec Issue: Update days for these hourly outputs.</a:t>
            </a:r>
          </a:p>
          <a:p>
            <a:pPr eaLnBrk="1" hangingPunct="1">
              <a:spcBef>
                <a:spcPct val="0"/>
              </a:spcBef>
            </a:pPr>
            <a:r>
              <a:rPr lang="en-US" altLang="en-US" sz="1600" b="1">
                <a:solidFill>
                  <a:srgbClr val="0000FF"/>
                </a:solidFill>
                <a:latin typeface="Arial" charset="0"/>
              </a:rPr>
              <a:t> </a:t>
            </a:r>
            <a:r>
              <a:rPr lang="en-US" altLang="en-US" sz="1600">
                <a:solidFill>
                  <a:srgbClr val="0000FF"/>
                </a:solidFill>
                <a:latin typeface="Arial" charset="0"/>
              </a:rPr>
              <a:t>D,G outside the pack for 600FF</a:t>
            </a:r>
            <a:endParaRPr lang="en-US" altLang="en-US" sz="1600" b="1">
              <a:solidFill>
                <a:srgbClr val="0000FF"/>
              </a:solidFill>
              <a:latin typeface="Arial" charset="0"/>
            </a:endParaRPr>
          </a:p>
        </p:txBody>
      </p:sp>
      <p:cxnSp>
        <p:nvCxnSpPr>
          <p:cNvPr id="9" name="Straight Arrow Connector 8"/>
          <p:cNvCxnSpPr/>
          <p:nvPr/>
        </p:nvCxnSpPr>
        <p:spPr>
          <a:xfrm flipH="1">
            <a:off x="5638800" y="2438400"/>
            <a:ext cx="22860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2971800" y="4191000"/>
            <a:ext cx="7620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731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6675"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200" b="1" smtClean="0"/>
              <a:t>B8-57. Hourly Free-Float Temperatures, Clear Hot Day – Cases 650FF, 950FF</a:t>
            </a:r>
          </a:p>
        </p:txBody>
      </p:sp>
      <p:sp>
        <p:nvSpPr>
          <p:cNvPr id="156676" name="TextBox 6"/>
          <p:cNvSpPr txBox="1">
            <a:spLocks noChangeArrowheads="1"/>
          </p:cNvSpPr>
          <p:nvPr/>
        </p:nvSpPr>
        <p:spPr bwMode="auto">
          <a:xfrm>
            <a:off x="152400" y="1524000"/>
            <a:ext cx="4495800" cy="1570038"/>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 D: 650FF hour 18; 950FF hours 6 to 8</a:t>
            </a:r>
            <a:endParaRPr lang="en-US" altLang="en-US" sz="1600" b="1">
              <a:solidFill>
                <a:srgbClr val="FF0000"/>
              </a:solidFill>
              <a:latin typeface="Arial" charset="0"/>
            </a:endParaRPr>
          </a:p>
          <a:p>
            <a:pPr eaLnBrk="1" hangingPunct="1">
              <a:spcBef>
                <a:spcPct val="0"/>
              </a:spcBef>
            </a:pPr>
            <a:r>
              <a:rPr lang="en-US" altLang="en-US" sz="1600">
                <a:solidFill>
                  <a:srgbClr val="808000"/>
                </a:solidFill>
                <a:latin typeface="Arial" charset="0"/>
              </a:rPr>
              <a:t> B,G: 650FF (B,G) 950FF (G) are at 27°C about hours 11 to 18 implies input error; spec intends cooling OFF for “FF”; </a:t>
            </a:r>
            <a:r>
              <a:rPr lang="en-US" altLang="en-US" sz="1600" b="1" i="1">
                <a:solidFill>
                  <a:srgbClr val="00B050"/>
                </a:solidFill>
                <a:latin typeface="Arial" charset="0"/>
              </a:rPr>
              <a:t>tkjn clarify spec</a:t>
            </a:r>
          </a:p>
          <a:p>
            <a:pPr eaLnBrk="1" hangingPunct="1">
              <a:spcBef>
                <a:spcPct val="0"/>
              </a:spcBef>
            </a:pPr>
            <a:r>
              <a:rPr lang="en-US" altLang="en-US" sz="1600">
                <a:solidFill>
                  <a:srgbClr val="FF0000"/>
                </a:solidFill>
                <a:latin typeface="Arial" charset="0"/>
              </a:rPr>
              <a:t> F: 650FF low hours 11 to 14 or 15</a:t>
            </a:r>
          </a:p>
          <a:p>
            <a:pPr eaLnBrk="1" hangingPunct="1">
              <a:spcBef>
                <a:spcPct val="0"/>
              </a:spcBef>
            </a:pPr>
            <a:r>
              <a:rPr lang="en-US" altLang="en-US" sz="1600">
                <a:solidFill>
                  <a:srgbClr val="FF0000"/>
                </a:solidFill>
                <a:latin typeface="Arial" charset="0"/>
              </a:rPr>
              <a:t> H: well outside the pack for 650FF and 950FF</a:t>
            </a:r>
          </a:p>
        </p:txBody>
      </p:sp>
      <p:cxnSp>
        <p:nvCxnSpPr>
          <p:cNvPr id="10" name="Straight Arrow Connector 9"/>
          <p:cNvCxnSpPr/>
          <p:nvPr/>
        </p:nvCxnSpPr>
        <p:spPr>
          <a:xfrm>
            <a:off x="5715000" y="3429000"/>
            <a:ext cx="457200" cy="158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953000" y="3429000"/>
            <a:ext cx="381000" cy="3429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895600" y="4211638"/>
            <a:ext cx="22860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943600" y="35814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5105400" y="4495800"/>
            <a:ext cx="0" cy="762000"/>
          </a:xfrm>
          <a:prstGeom prst="straightConnector1">
            <a:avLst/>
          </a:prstGeom>
          <a:ln w="38100">
            <a:solidFill>
              <a:srgbClr val="808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570413" y="4800600"/>
            <a:ext cx="77787" cy="609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9"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2400" b="1" smtClean="0"/>
              <a:t>Hourly Free-Float Temperatures, Clear Hot Day – Cases 650FF, 950FF</a:t>
            </a:r>
          </a:p>
        </p:txBody>
      </p:sp>
      <p:cxnSp>
        <p:nvCxnSpPr>
          <p:cNvPr id="6" name="Straight Arrow Connector 5"/>
          <p:cNvCxnSpPr/>
          <p:nvPr/>
        </p:nvCxnSpPr>
        <p:spPr>
          <a:xfrm>
            <a:off x="5791200" y="3657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867400" y="2209800"/>
            <a:ext cx="22860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57702" name="TextBox 6"/>
          <p:cNvSpPr txBox="1">
            <a:spLocks noChangeArrowheads="1"/>
          </p:cNvSpPr>
          <p:nvPr/>
        </p:nvSpPr>
        <p:spPr bwMode="auto">
          <a:xfrm>
            <a:off x="838200" y="2971800"/>
            <a:ext cx="3200400" cy="8302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b="1">
                <a:solidFill>
                  <a:srgbClr val="0000FF"/>
                </a:solidFill>
                <a:latin typeface="Arial" charset="0"/>
              </a:rPr>
              <a:t> Spec Issue: Update days for these hourly outputs.</a:t>
            </a:r>
          </a:p>
          <a:p>
            <a:pPr eaLnBrk="1" hangingPunct="1">
              <a:spcBef>
                <a:spcPct val="0"/>
              </a:spcBef>
            </a:pPr>
            <a:r>
              <a:rPr lang="en-US" altLang="en-US" sz="1600" b="1">
                <a:solidFill>
                  <a:srgbClr val="0000FF"/>
                </a:solidFill>
                <a:latin typeface="Arial" charset="0"/>
              </a:rPr>
              <a:t> </a:t>
            </a:r>
            <a:r>
              <a:rPr lang="en-US" altLang="en-US" sz="1600">
                <a:solidFill>
                  <a:srgbClr val="0000FF"/>
                </a:solidFill>
                <a:latin typeface="Arial" charset="0"/>
              </a:rPr>
              <a:t>D,G outside the pack for 650FF</a:t>
            </a:r>
            <a:endParaRPr lang="en-US" altLang="en-US" sz="1600" b="1">
              <a:solidFill>
                <a:srgbClr val="0000FF"/>
              </a:solidFill>
              <a:latin typeface="Arial" charset="0"/>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8723"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200" b="1" smtClean="0"/>
              <a:t>B8-A57. Hourly Free-Float Temperatures, Clear Cold Day – Cases 680FF, 980FF</a:t>
            </a:r>
          </a:p>
        </p:txBody>
      </p:sp>
      <p:sp>
        <p:nvSpPr>
          <p:cNvPr id="158724" name="TextBox 6"/>
          <p:cNvSpPr txBox="1">
            <a:spLocks noChangeArrowheads="1"/>
          </p:cNvSpPr>
          <p:nvPr/>
        </p:nvSpPr>
        <p:spPr bwMode="auto">
          <a:xfrm>
            <a:off x="152400" y="1524000"/>
            <a:ext cx="4495800" cy="107791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 D: 680FF low hours 13 to 21; 980FF high </a:t>
            </a:r>
            <a:endParaRPr lang="en-US" altLang="en-US" sz="1600" b="1">
              <a:solidFill>
                <a:srgbClr val="FF0000"/>
              </a:solidFill>
              <a:latin typeface="Arial" charset="0"/>
            </a:endParaRPr>
          </a:p>
          <a:p>
            <a:pPr eaLnBrk="1" hangingPunct="1">
              <a:spcBef>
                <a:spcPct val="0"/>
              </a:spcBef>
            </a:pPr>
            <a:r>
              <a:rPr lang="en-US" altLang="en-US" sz="1600">
                <a:solidFill>
                  <a:srgbClr val="FF0000"/>
                </a:solidFill>
                <a:latin typeface="Arial" charset="0"/>
              </a:rPr>
              <a:t> F: 680FF low hours 11 to 14 or 15?</a:t>
            </a:r>
          </a:p>
          <a:p>
            <a:pPr eaLnBrk="1" hangingPunct="1">
              <a:spcBef>
                <a:spcPct val="0"/>
              </a:spcBef>
            </a:pPr>
            <a:r>
              <a:rPr lang="en-US" altLang="en-US" sz="1600">
                <a:solidFill>
                  <a:srgbClr val="808000"/>
                </a:solidFill>
                <a:latin typeface="Arial" charset="0"/>
              </a:rPr>
              <a:t> G: 680FF/980FF outside the pack</a:t>
            </a:r>
            <a:endParaRPr lang="en-US" altLang="en-US" sz="1600" b="1" i="1">
              <a:solidFill>
                <a:srgbClr val="808000"/>
              </a:solidFill>
              <a:latin typeface="Arial" charset="0"/>
            </a:endParaRPr>
          </a:p>
          <a:p>
            <a:pPr eaLnBrk="1" hangingPunct="1">
              <a:spcBef>
                <a:spcPct val="0"/>
              </a:spcBef>
            </a:pPr>
            <a:r>
              <a:rPr lang="en-US" altLang="en-US" sz="1600">
                <a:solidFill>
                  <a:srgbClr val="FF0000"/>
                </a:solidFill>
                <a:latin typeface="Arial" charset="0"/>
              </a:rPr>
              <a:t> H: 680FF/980FF outside the pack</a:t>
            </a:r>
          </a:p>
        </p:txBody>
      </p:sp>
      <p:cxnSp>
        <p:nvCxnSpPr>
          <p:cNvPr id="10" name="Straight Arrow Connector 9"/>
          <p:cNvCxnSpPr/>
          <p:nvPr/>
        </p:nvCxnSpPr>
        <p:spPr>
          <a:xfrm>
            <a:off x="5715000" y="3429000"/>
            <a:ext cx="45720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5257800" y="3192463"/>
            <a:ext cx="381000" cy="3429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895600" y="4211638"/>
            <a:ext cx="22860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029200" y="3535363"/>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581400" y="3276600"/>
            <a:ext cx="685800" cy="176213"/>
          </a:xfrm>
          <a:prstGeom prst="straightConnector1">
            <a:avLst/>
          </a:prstGeom>
          <a:ln w="25400">
            <a:solidFill>
              <a:srgbClr val="808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610100" y="4232275"/>
            <a:ext cx="76200" cy="609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5194300" y="3192463"/>
            <a:ext cx="304800" cy="400050"/>
          </a:xfrm>
          <a:prstGeom prst="straightConnector1">
            <a:avLst/>
          </a:prstGeom>
          <a:ln w="25400">
            <a:solidFill>
              <a:srgbClr val="808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2493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9747" name="Title 1"/>
          <p:cNvSpPr>
            <a:spLocks noGrp="1"/>
          </p:cNvSpPr>
          <p:nvPr>
            <p:ph type="title"/>
          </p:nvPr>
        </p:nvSpPr>
        <p:spPr>
          <a:xfrm>
            <a:off x="0" y="0"/>
            <a:ext cx="9144000" cy="990600"/>
          </a:xfrm>
        </p:spPr>
        <p:txBody>
          <a:bodyPr/>
          <a:lstStyle/>
          <a:p>
            <a:r>
              <a:rPr lang="en-US" altLang="en-US" sz="3200" b="1" smtClean="0"/>
              <a:t>Thermal Fabric Update Results, Round 2</a:t>
            </a:r>
            <a:br>
              <a:rPr lang="en-US" altLang="en-US" sz="3200" b="1" smtClean="0"/>
            </a:br>
            <a:r>
              <a:rPr lang="en-US" altLang="en-US" sz="2200" b="1" smtClean="0"/>
              <a:t>B8-58. Clear Cold/Hot Day Hourly Loads, Case 600, Htg (+), Sens. Clg. (-)</a:t>
            </a:r>
          </a:p>
        </p:txBody>
      </p:sp>
      <p:sp>
        <p:nvSpPr>
          <p:cNvPr id="75781" name="TextBox 9"/>
          <p:cNvSpPr txBox="1">
            <a:spLocks noChangeArrowheads="1"/>
          </p:cNvSpPr>
          <p:nvPr/>
        </p:nvSpPr>
        <p:spPr bwMode="auto">
          <a:xfrm>
            <a:off x="120650" y="990600"/>
            <a:ext cx="8870950" cy="18161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 typeface="Arial" charset="0"/>
              <a:buNone/>
              <a:defRPr/>
            </a:pPr>
            <a:r>
              <a:rPr lang="en-US" altLang="en-US" sz="1600" b="1" dirty="0" smtClean="0">
                <a:solidFill>
                  <a:srgbClr val="0000FF"/>
                </a:solidFill>
                <a:latin typeface="Arial" charset="0"/>
              </a:rPr>
              <a:t>General Comments:</a:t>
            </a:r>
          </a:p>
          <a:p>
            <a:pPr marL="285750" indent="-285750" eaLnBrk="1" hangingPunct="1">
              <a:spcBef>
                <a:spcPct val="0"/>
              </a:spcBef>
              <a:defRPr/>
            </a:pPr>
            <a:r>
              <a:rPr lang="en-US" altLang="en-US" sz="1600" dirty="0" smtClean="0">
                <a:solidFill>
                  <a:srgbClr val="0000FF"/>
                </a:solidFill>
                <a:latin typeface="Arial" charset="0"/>
              </a:rPr>
              <a:t>Clear/cold day is the more interesting day (has heating and cooling because of more direct solar to zone [lower noon sun angle]); something we observed in the early 1990s that we forgot about at previous meeting). </a:t>
            </a:r>
            <a:r>
              <a:rPr lang="en-US" altLang="en-US" sz="1600" b="1" i="1" dirty="0" smtClean="0">
                <a:solidFill>
                  <a:srgbClr val="0000FF"/>
                </a:solidFill>
                <a:latin typeface="Arial" charset="0"/>
              </a:rPr>
              <a:t>? Delete hot day output for these from the spec?</a:t>
            </a:r>
            <a:endParaRPr lang="en-US" altLang="en-US" sz="1600" dirty="0" smtClean="0">
              <a:solidFill>
                <a:srgbClr val="0000FF"/>
              </a:solidFill>
              <a:latin typeface="Arial" charset="0"/>
            </a:endParaRPr>
          </a:p>
          <a:p>
            <a:pPr marL="285750" indent="-285750" eaLnBrk="1" hangingPunct="1">
              <a:spcBef>
                <a:spcPct val="0"/>
              </a:spcBef>
              <a:defRPr/>
            </a:pPr>
            <a:r>
              <a:rPr lang="en-US" altLang="en-US" sz="1600" dirty="0" smtClean="0">
                <a:solidFill>
                  <a:srgbClr val="0000FF"/>
                </a:solidFill>
                <a:latin typeface="Arial" charset="0"/>
              </a:rPr>
              <a:t>Separate plots for cold and hot days for now to avoid clutter for some hours.</a:t>
            </a:r>
          </a:p>
          <a:p>
            <a:pPr marL="285750" indent="-285750" eaLnBrk="1" hangingPunct="1">
              <a:spcBef>
                <a:spcPct val="0"/>
              </a:spcBef>
              <a:defRPr/>
            </a:pPr>
            <a:r>
              <a:rPr lang="en-US" altLang="en-US" sz="1600" b="1" i="1" dirty="0" smtClean="0">
                <a:solidFill>
                  <a:srgbClr val="0000FF"/>
                </a:solidFill>
                <a:latin typeface="Arial" charset="0"/>
              </a:rPr>
              <a:t>Delete this plot showing both hot and cold days for future?</a:t>
            </a:r>
          </a:p>
          <a:p>
            <a:pPr marL="285750" indent="-285750" eaLnBrk="1" hangingPunct="1">
              <a:spcBef>
                <a:spcPct val="0"/>
              </a:spcBef>
              <a:defRPr/>
            </a:pPr>
            <a:r>
              <a:rPr lang="en-US" altLang="en-US" sz="1600" dirty="0" smtClean="0">
                <a:solidFill>
                  <a:srgbClr val="0000FF"/>
                </a:solidFill>
                <a:latin typeface="Arial" charset="0"/>
              </a:rPr>
              <a:t>Detail comments with following slides ….</a:t>
            </a: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2493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0771"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400" b="1" smtClean="0"/>
              <a:t>B8-58A. Clear Cold Day Hourly Loads, Case 600, Htg (+), Sens. Clg. (-)</a:t>
            </a:r>
          </a:p>
        </p:txBody>
      </p:sp>
      <p:sp>
        <p:nvSpPr>
          <p:cNvPr id="160772" name="TextBox 9"/>
          <p:cNvSpPr txBox="1">
            <a:spLocks noChangeArrowheads="1"/>
          </p:cNvSpPr>
          <p:nvPr/>
        </p:nvSpPr>
        <p:spPr bwMode="auto">
          <a:xfrm>
            <a:off x="120650" y="2286000"/>
            <a:ext cx="2851150" cy="584200"/>
          </a:xfrm>
          <a:prstGeom prst="rect">
            <a:avLst/>
          </a:prstGeom>
          <a:solidFill>
            <a:schemeClr val="bg1"/>
          </a:solidFill>
          <a:ln w="9525">
            <a:solidFill>
              <a:schemeClr val="accent1"/>
            </a:solidFill>
            <a:miter lim="800000"/>
            <a:headEnd/>
            <a:tailEnd/>
          </a:ln>
        </p:spPr>
        <p:txBody>
          <a:bodyPr>
            <a:spAutoFit/>
          </a:bodyPr>
          <a:lstStyle>
            <a:lvl1pPr marL="285750" indent="-28575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D: Hours 11, 20, 21</a:t>
            </a:r>
          </a:p>
          <a:p>
            <a:pPr eaLnBrk="1" hangingPunct="1">
              <a:spcBef>
                <a:spcPct val="0"/>
              </a:spcBef>
            </a:pPr>
            <a:r>
              <a:rPr lang="en-US" altLang="en-US" sz="1600">
                <a:solidFill>
                  <a:srgbClr val="FF0000"/>
                </a:solidFill>
                <a:latin typeface="Arial" charset="0"/>
              </a:rPr>
              <a:t>H: Hours 11, 12, 20 to 22</a:t>
            </a:r>
          </a:p>
        </p:txBody>
      </p:sp>
      <p:cxnSp>
        <p:nvCxnSpPr>
          <p:cNvPr id="8" name="Straight Arrow Connector 7"/>
          <p:cNvCxnSpPr/>
          <p:nvPr/>
        </p:nvCxnSpPr>
        <p:spPr>
          <a:xfrm flipH="1">
            <a:off x="4114800" y="3505200"/>
            <a:ext cx="22860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7162800" y="3962400"/>
            <a:ext cx="114300" cy="42862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858000" y="3854450"/>
            <a:ext cx="76200" cy="64452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419600" y="3505200"/>
            <a:ext cx="22860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295400"/>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1795"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400" b="1" smtClean="0"/>
              <a:t>B8-58B. Clear Hot Day Hourly Loads, Case 600, Htg (+), Sens. Clg. (-)</a:t>
            </a:r>
          </a:p>
        </p:txBody>
      </p:sp>
      <p:sp>
        <p:nvSpPr>
          <p:cNvPr id="161796" name="TextBox 9"/>
          <p:cNvSpPr txBox="1">
            <a:spLocks noChangeArrowheads="1"/>
          </p:cNvSpPr>
          <p:nvPr/>
        </p:nvSpPr>
        <p:spPr bwMode="auto">
          <a:xfrm>
            <a:off x="96838" y="1219200"/>
            <a:ext cx="6303962" cy="1323975"/>
          </a:xfrm>
          <a:prstGeom prst="rect">
            <a:avLst/>
          </a:prstGeom>
          <a:solidFill>
            <a:schemeClr val="bg1"/>
          </a:solidFill>
          <a:ln w="9525">
            <a:solidFill>
              <a:schemeClr val="accent1"/>
            </a:solidFill>
            <a:miter lim="800000"/>
            <a:headEnd/>
            <a:tailEnd/>
          </a:ln>
        </p:spPr>
        <p:txBody>
          <a:bodyPr>
            <a:spAutoFit/>
          </a:bodyPr>
          <a:lstStyle>
            <a:lvl1pPr marL="285750" indent="-28575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G: Sign convention error</a:t>
            </a:r>
          </a:p>
          <a:p>
            <a:pPr eaLnBrk="1" hangingPunct="1">
              <a:spcBef>
                <a:spcPct val="0"/>
              </a:spcBef>
            </a:pPr>
            <a:r>
              <a:rPr lang="en-US" altLang="en-US" sz="1600">
                <a:solidFill>
                  <a:srgbClr val="FF0000"/>
                </a:solidFill>
                <a:latin typeface="Arial" charset="0"/>
              </a:rPr>
              <a:t>H: Hours 11</a:t>
            </a:r>
          </a:p>
          <a:p>
            <a:pPr eaLnBrk="1" hangingPunct="1">
              <a:spcBef>
                <a:spcPct val="0"/>
              </a:spcBef>
            </a:pPr>
            <a:r>
              <a:rPr lang="en-US" altLang="en-US" sz="1600" b="1" i="1">
                <a:solidFill>
                  <a:srgbClr val="0000FF"/>
                </a:solidFill>
                <a:latin typeface="Arial" charset="0"/>
              </a:rPr>
              <a:t>? Delete 600 hot day? </a:t>
            </a:r>
            <a:r>
              <a:rPr lang="en-US" altLang="en-US" sz="1600">
                <a:solidFill>
                  <a:srgbClr val="0000FF"/>
                </a:solidFill>
                <a:latin typeface="Arial" charset="0"/>
              </a:rPr>
              <a:t>More differences/diagnosis on cold day; unnecessary additional output creates additional opportunities for transcription errors.</a:t>
            </a:r>
          </a:p>
        </p:txBody>
      </p:sp>
      <p:cxnSp>
        <p:nvCxnSpPr>
          <p:cNvPr id="8" name="Straight Arrow Connector 7"/>
          <p:cNvCxnSpPr/>
          <p:nvPr/>
        </p:nvCxnSpPr>
        <p:spPr>
          <a:xfrm flipH="1">
            <a:off x="4114800" y="3505200"/>
            <a:ext cx="22860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486400" y="2578100"/>
            <a:ext cx="22860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620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9"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2800" b="1" smtClean="0"/>
              <a:t>Clear Cold Day Hourly Loads, Case 600, Htg (+), Sens. Clg. (-)</a:t>
            </a:r>
          </a:p>
        </p:txBody>
      </p:sp>
      <p:cxnSp>
        <p:nvCxnSpPr>
          <p:cNvPr id="9" name="Straight Arrow Connector 8"/>
          <p:cNvCxnSpPr/>
          <p:nvPr/>
        </p:nvCxnSpPr>
        <p:spPr>
          <a:xfrm>
            <a:off x="2209800" y="5486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62821" name="TextBox 9"/>
          <p:cNvSpPr txBox="1">
            <a:spLocks noChangeArrowheads="1"/>
          </p:cNvSpPr>
          <p:nvPr/>
        </p:nvSpPr>
        <p:spPr bwMode="auto">
          <a:xfrm>
            <a:off x="4114800" y="2979738"/>
            <a:ext cx="3200400" cy="830262"/>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b="1">
                <a:solidFill>
                  <a:srgbClr val="0000FF"/>
                </a:solidFill>
                <a:latin typeface="Arial" charset="0"/>
              </a:rPr>
              <a:t> Spec Issue: Update days for these hourly outputs.</a:t>
            </a:r>
          </a:p>
          <a:p>
            <a:pPr eaLnBrk="1" hangingPunct="1">
              <a:spcBef>
                <a:spcPct val="0"/>
              </a:spcBef>
            </a:pPr>
            <a:r>
              <a:rPr lang="en-US" altLang="en-US" sz="1600" b="1">
                <a:solidFill>
                  <a:srgbClr val="0000FF"/>
                </a:solidFill>
                <a:latin typeface="Arial" charset="0"/>
              </a:rPr>
              <a:t> </a:t>
            </a:r>
            <a:r>
              <a:rPr lang="en-US" altLang="en-US" sz="1600">
                <a:solidFill>
                  <a:srgbClr val="0000FF"/>
                </a:solidFill>
                <a:latin typeface="Arial" charset="0"/>
              </a:rPr>
              <a:t>G indicates 0 for all hours</a:t>
            </a:r>
            <a:endParaRPr lang="en-US" altLang="en-US" sz="1600" b="1">
              <a:solidFill>
                <a:srgbClr val="0000FF"/>
              </a:solidFill>
              <a:latin typeface="Arial" charset="0"/>
            </a:endParaRP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2493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43"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400" b="1" smtClean="0"/>
              <a:t>B8-A60A. Clear Cold Day Hourly Loads, Case 660, Htg (+), Sens. Clg. (-)</a:t>
            </a:r>
          </a:p>
        </p:txBody>
      </p:sp>
      <p:sp>
        <p:nvSpPr>
          <p:cNvPr id="163844" name="TextBox 9"/>
          <p:cNvSpPr txBox="1">
            <a:spLocks noChangeArrowheads="1"/>
          </p:cNvSpPr>
          <p:nvPr/>
        </p:nvSpPr>
        <p:spPr bwMode="auto">
          <a:xfrm>
            <a:off x="5775325" y="4979988"/>
            <a:ext cx="3155950" cy="1077912"/>
          </a:xfrm>
          <a:prstGeom prst="rect">
            <a:avLst/>
          </a:prstGeom>
          <a:solidFill>
            <a:schemeClr val="bg1"/>
          </a:solidFill>
          <a:ln w="9525">
            <a:solidFill>
              <a:schemeClr val="accent1"/>
            </a:solidFill>
            <a:miter lim="800000"/>
            <a:headEnd/>
            <a:tailEnd/>
          </a:ln>
        </p:spPr>
        <p:txBody>
          <a:bodyPr>
            <a:spAutoFit/>
          </a:bodyPr>
          <a:lstStyle>
            <a:lvl1pPr marL="285750" indent="-28575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D: Hours 12,13</a:t>
            </a:r>
          </a:p>
          <a:p>
            <a:pPr eaLnBrk="1" hangingPunct="1">
              <a:spcBef>
                <a:spcPct val="0"/>
              </a:spcBef>
            </a:pPr>
            <a:r>
              <a:rPr lang="en-US" altLang="en-US" sz="1600">
                <a:solidFill>
                  <a:srgbClr val="FF0000"/>
                </a:solidFill>
                <a:latin typeface="Arial" charset="0"/>
              </a:rPr>
              <a:t>F: Hours 13,14 (if ignore G)</a:t>
            </a:r>
          </a:p>
          <a:p>
            <a:pPr eaLnBrk="1" hangingPunct="1">
              <a:spcBef>
                <a:spcPct val="0"/>
              </a:spcBef>
            </a:pPr>
            <a:r>
              <a:rPr lang="en-US" altLang="en-US" sz="1600">
                <a:solidFill>
                  <a:srgbClr val="FF0000"/>
                </a:solidFill>
                <a:latin typeface="Arial" charset="0"/>
              </a:rPr>
              <a:t>G: Hours 11,12,13,14,19,20</a:t>
            </a:r>
          </a:p>
          <a:p>
            <a:pPr eaLnBrk="1" hangingPunct="1">
              <a:spcBef>
                <a:spcPct val="0"/>
              </a:spcBef>
            </a:pPr>
            <a:r>
              <a:rPr lang="en-US" altLang="en-US" sz="1600">
                <a:solidFill>
                  <a:srgbClr val="FF0000"/>
                </a:solidFill>
                <a:latin typeface="Arial" charset="0"/>
              </a:rPr>
              <a:t>H: Hours 12,13,14,20,21,22</a:t>
            </a:r>
          </a:p>
        </p:txBody>
      </p:sp>
      <p:cxnSp>
        <p:nvCxnSpPr>
          <p:cNvPr id="8" name="Straight Arrow Connector 7"/>
          <p:cNvCxnSpPr/>
          <p:nvPr/>
        </p:nvCxnSpPr>
        <p:spPr>
          <a:xfrm flipH="1">
            <a:off x="4456113" y="4041775"/>
            <a:ext cx="22860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7353300" y="4233863"/>
            <a:ext cx="342900" cy="33813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329363" y="3119438"/>
            <a:ext cx="304800" cy="55562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953000" y="3933825"/>
            <a:ext cx="22860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733800" y="5638800"/>
            <a:ext cx="30480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267200" y="5943600"/>
            <a:ext cx="609600" cy="228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017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1" name="Title 1"/>
          <p:cNvSpPr>
            <a:spLocks noGrp="1"/>
          </p:cNvSpPr>
          <p:nvPr>
            <p:ph type="title"/>
          </p:nvPr>
        </p:nvSpPr>
        <p:spPr>
          <a:xfrm>
            <a:off x="0" y="293688"/>
            <a:ext cx="9144000" cy="1219200"/>
          </a:xfrm>
        </p:spPr>
        <p:txBody>
          <a:bodyPr/>
          <a:lstStyle/>
          <a:p>
            <a:r>
              <a:rPr lang="en-US" altLang="en-US" sz="3200" b="1" smtClean="0"/>
              <a:t>Thermal Fabric Update Results, Round 2</a:t>
            </a:r>
            <a:br>
              <a:rPr lang="en-US" altLang="en-US" sz="3200" b="1" smtClean="0"/>
            </a:br>
            <a:r>
              <a:rPr lang="en-US" altLang="en-US" sz="2800" b="1" smtClean="0"/>
              <a:t>B8-2. Annual Transmitted Solar Radiation -- Unshaded</a:t>
            </a:r>
          </a:p>
        </p:txBody>
      </p:sp>
      <p:sp>
        <p:nvSpPr>
          <p:cNvPr id="17412" name="TextBox 5"/>
          <p:cNvSpPr txBox="1">
            <a:spLocks noChangeArrowheads="1"/>
          </p:cNvSpPr>
          <p:nvPr/>
        </p:nvSpPr>
        <p:spPr bwMode="auto">
          <a:xfrm>
            <a:off x="533400" y="1327150"/>
            <a:ext cx="5181600" cy="141605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t>
            </a:r>
            <a:r>
              <a:rPr lang="en-US" altLang="en-US" sz="1400">
                <a:solidFill>
                  <a:srgbClr val="0000FF"/>
                </a:solidFill>
                <a:latin typeface="Arial" charset="0"/>
              </a:rPr>
              <a:t>A,F: No output; </a:t>
            </a:r>
          </a:p>
          <a:p>
            <a:pPr eaLnBrk="1" hangingPunct="1">
              <a:spcBef>
                <a:spcPct val="0"/>
              </a:spcBef>
            </a:pPr>
            <a:r>
              <a:rPr lang="en-US" altLang="en-US" sz="1400">
                <a:solidFill>
                  <a:srgbClr val="0000FF"/>
                </a:solidFill>
                <a:latin typeface="Arial" charset="0"/>
              </a:rPr>
              <a:t> B: Fixed output data entry error (600, 620), was incident solar</a:t>
            </a:r>
          </a:p>
          <a:p>
            <a:pPr eaLnBrk="1" hangingPunct="1">
              <a:spcBef>
                <a:spcPct val="0"/>
              </a:spcBef>
            </a:pPr>
            <a:r>
              <a:rPr lang="en-US" altLang="en-US" sz="1400">
                <a:solidFill>
                  <a:srgbClr val="0000FF"/>
                </a:solidFill>
                <a:latin typeface="Arial" charset="0"/>
              </a:rPr>
              <a:t> H: No separate West output (only gives total transmitted solar)</a:t>
            </a:r>
          </a:p>
          <a:p>
            <a:pPr eaLnBrk="1" hangingPunct="1">
              <a:spcBef>
                <a:spcPct val="0"/>
              </a:spcBef>
            </a:pPr>
            <a:r>
              <a:rPr lang="en-US" altLang="en-US" sz="1400">
                <a:solidFill>
                  <a:srgbClr val="0000FF"/>
                </a:solidFill>
                <a:latin typeface="Arial" charset="0"/>
              </a:rPr>
              <a:t> </a:t>
            </a:r>
            <a:r>
              <a:rPr lang="en-US" altLang="en-US" sz="1400">
                <a:solidFill>
                  <a:srgbClr val="FF0000"/>
                </a:solidFill>
                <a:latin typeface="Arial" charset="0"/>
              </a:rPr>
              <a:t>D: High south transmitted? (if ignore G)</a:t>
            </a:r>
          </a:p>
          <a:p>
            <a:pPr eaLnBrk="1" hangingPunct="1">
              <a:spcBef>
                <a:spcPct val="0"/>
              </a:spcBef>
            </a:pPr>
            <a:r>
              <a:rPr lang="en-US" altLang="en-US" sz="1400">
                <a:solidFill>
                  <a:srgbClr val="FF0000"/>
                </a:solidFill>
                <a:latin typeface="Arial" charset="0"/>
              </a:rPr>
              <a:t> G: Output entry errors? 600,660,670 = south incident solar</a:t>
            </a:r>
          </a:p>
          <a:p>
            <a:pPr eaLnBrk="1" hangingPunct="1">
              <a:spcBef>
                <a:spcPct val="0"/>
              </a:spcBef>
            </a:pPr>
            <a:r>
              <a:rPr lang="en-US" altLang="en-US" sz="1400">
                <a:solidFill>
                  <a:srgbClr val="FF0000"/>
                </a:solidFill>
                <a:latin typeface="Arial" charset="0"/>
              </a:rPr>
              <a:t> H: Low 670? (if ignore G)</a:t>
            </a:r>
          </a:p>
        </p:txBody>
      </p:sp>
      <p:cxnSp>
        <p:nvCxnSpPr>
          <p:cNvPr id="7" name="Straight Arrow Connector 6"/>
          <p:cNvCxnSpPr/>
          <p:nvPr/>
        </p:nvCxnSpPr>
        <p:spPr>
          <a:xfrm>
            <a:off x="1828800" y="3581400"/>
            <a:ext cx="0" cy="228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867400" y="22272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627938" y="22621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848600" y="3124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514600" y="2895600"/>
            <a:ext cx="685800"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017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867"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400" b="1" smtClean="0"/>
              <a:t>B8-A60B. Clear Hot Day Hourly Loads, Case 660, Htg (+), Sens. Clg. (-)</a:t>
            </a:r>
          </a:p>
        </p:txBody>
      </p:sp>
      <p:sp>
        <p:nvSpPr>
          <p:cNvPr id="164868" name="TextBox 9"/>
          <p:cNvSpPr txBox="1">
            <a:spLocks noChangeArrowheads="1"/>
          </p:cNvSpPr>
          <p:nvPr/>
        </p:nvSpPr>
        <p:spPr bwMode="auto">
          <a:xfrm>
            <a:off x="554038" y="4876800"/>
            <a:ext cx="3614737" cy="1323975"/>
          </a:xfrm>
          <a:prstGeom prst="rect">
            <a:avLst/>
          </a:prstGeom>
          <a:solidFill>
            <a:schemeClr val="bg1"/>
          </a:solidFill>
          <a:ln w="9525">
            <a:solidFill>
              <a:schemeClr val="accent1"/>
            </a:solidFill>
            <a:miter lim="800000"/>
            <a:headEnd/>
            <a:tailEnd/>
          </a:ln>
        </p:spPr>
        <p:txBody>
          <a:bodyPr>
            <a:spAutoFit/>
          </a:bodyPr>
          <a:lstStyle>
            <a:lvl1pPr marL="285750" indent="-28575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G: Hours 5,6</a:t>
            </a:r>
          </a:p>
          <a:p>
            <a:pPr eaLnBrk="1" hangingPunct="1">
              <a:spcBef>
                <a:spcPct val="0"/>
              </a:spcBef>
            </a:pPr>
            <a:r>
              <a:rPr lang="en-US" altLang="en-US" sz="1600">
                <a:solidFill>
                  <a:srgbClr val="FF0000"/>
                </a:solidFill>
                <a:latin typeface="Arial" charset="0"/>
              </a:rPr>
              <a:t>H: Hour 11</a:t>
            </a:r>
          </a:p>
          <a:p>
            <a:pPr eaLnBrk="1" hangingPunct="1">
              <a:spcBef>
                <a:spcPct val="0"/>
              </a:spcBef>
            </a:pPr>
            <a:r>
              <a:rPr lang="en-US" altLang="en-US" sz="1600" b="1" i="1">
                <a:solidFill>
                  <a:srgbClr val="0000FF"/>
                </a:solidFill>
                <a:latin typeface="Arial" charset="0"/>
              </a:rPr>
              <a:t>? Delete 660 hot day? </a:t>
            </a:r>
            <a:r>
              <a:rPr lang="en-US" altLang="en-US" sz="1600">
                <a:solidFill>
                  <a:srgbClr val="0000FF"/>
                </a:solidFill>
                <a:latin typeface="Arial" charset="0"/>
              </a:rPr>
              <a:t>Low mass has more differences/diagnosis on cold day.</a:t>
            </a:r>
            <a:endParaRPr lang="en-US" altLang="en-US" sz="1600">
              <a:solidFill>
                <a:srgbClr val="FF0000"/>
              </a:solidFill>
              <a:latin typeface="Arial" charset="0"/>
            </a:endParaRPr>
          </a:p>
        </p:txBody>
      </p:sp>
      <p:cxnSp>
        <p:nvCxnSpPr>
          <p:cNvPr id="8" name="Straight Arrow Connector 7"/>
          <p:cNvCxnSpPr/>
          <p:nvPr/>
        </p:nvCxnSpPr>
        <p:spPr>
          <a:xfrm flipH="1">
            <a:off x="4054475" y="2601913"/>
            <a:ext cx="22860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05000" y="3014663"/>
            <a:ext cx="30480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295400"/>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5891"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400" b="1" smtClean="0"/>
              <a:t>B8-A61A. Clear Cold Day Hourly Loads, Case 670, Htg (+), Sens. Clg. (-)</a:t>
            </a:r>
          </a:p>
        </p:txBody>
      </p:sp>
      <p:sp>
        <p:nvSpPr>
          <p:cNvPr id="165892" name="TextBox 9"/>
          <p:cNvSpPr txBox="1">
            <a:spLocks noChangeArrowheads="1"/>
          </p:cNvSpPr>
          <p:nvPr/>
        </p:nvSpPr>
        <p:spPr bwMode="auto">
          <a:xfrm>
            <a:off x="5775325" y="4979988"/>
            <a:ext cx="3155950" cy="1077912"/>
          </a:xfrm>
          <a:prstGeom prst="rect">
            <a:avLst/>
          </a:prstGeom>
          <a:solidFill>
            <a:schemeClr val="bg1"/>
          </a:solidFill>
          <a:ln w="9525">
            <a:solidFill>
              <a:schemeClr val="accent1"/>
            </a:solidFill>
            <a:miter lim="800000"/>
            <a:headEnd/>
            <a:tailEnd/>
          </a:ln>
        </p:spPr>
        <p:txBody>
          <a:bodyPr>
            <a:spAutoFit/>
          </a:bodyPr>
          <a:lstStyle>
            <a:lvl1pPr marL="285750" indent="-28575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A: Hours 1,2,3,21-24?</a:t>
            </a:r>
          </a:p>
          <a:p>
            <a:pPr eaLnBrk="1" hangingPunct="1">
              <a:spcBef>
                <a:spcPct val="0"/>
              </a:spcBef>
            </a:pPr>
            <a:r>
              <a:rPr lang="en-US" altLang="en-US" sz="1600">
                <a:solidFill>
                  <a:srgbClr val="FF0000"/>
                </a:solidFill>
                <a:latin typeface="Arial" charset="0"/>
              </a:rPr>
              <a:t>D: Hour 20</a:t>
            </a:r>
          </a:p>
          <a:p>
            <a:pPr eaLnBrk="1" hangingPunct="1">
              <a:spcBef>
                <a:spcPct val="0"/>
              </a:spcBef>
            </a:pPr>
            <a:r>
              <a:rPr lang="en-US" altLang="en-US" sz="1600">
                <a:solidFill>
                  <a:srgbClr val="FF0000"/>
                </a:solidFill>
                <a:latin typeface="Arial" charset="0"/>
              </a:rPr>
              <a:t>F: Hours 13,14? (if ignore H)</a:t>
            </a:r>
          </a:p>
          <a:p>
            <a:pPr eaLnBrk="1" hangingPunct="1">
              <a:spcBef>
                <a:spcPct val="0"/>
              </a:spcBef>
            </a:pPr>
            <a:r>
              <a:rPr lang="en-US" altLang="en-US" sz="1600">
                <a:solidFill>
                  <a:srgbClr val="FF0000"/>
                </a:solidFill>
                <a:latin typeface="Arial" charset="0"/>
              </a:rPr>
              <a:t>H: Hours 12,20,21</a:t>
            </a:r>
          </a:p>
        </p:txBody>
      </p:sp>
      <p:cxnSp>
        <p:nvCxnSpPr>
          <p:cNvPr id="8" name="Straight Arrow Connector 7"/>
          <p:cNvCxnSpPr/>
          <p:nvPr/>
        </p:nvCxnSpPr>
        <p:spPr>
          <a:xfrm flipH="1">
            <a:off x="4456113" y="4041775"/>
            <a:ext cx="22860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7353300" y="4233863"/>
            <a:ext cx="342900" cy="33813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786563" y="4233863"/>
            <a:ext cx="0" cy="49053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295400" y="2743200"/>
            <a:ext cx="22860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620000" y="2667000"/>
            <a:ext cx="22860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733800" y="5614988"/>
            <a:ext cx="836613"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017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6915"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400" b="1" smtClean="0"/>
              <a:t>B8-A61B. Clear Hot Day Hourly Loads, Case 670, Htg (+), Sens. Clg. (-)</a:t>
            </a:r>
          </a:p>
        </p:txBody>
      </p:sp>
      <p:sp>
        <p:nvSpPr>
          <p:cNvPr id="166916" name="TextBox 9"/>
          <p:cNvSpPr txBox="1">
            <a:spLocks noChangeArrowheads="1"/>
          </p:cNvSpPr>
          <p:nvPr/>
        </p:nvSpPr>
        <p:spPr bwMode="auto">
          <a:xfrm>
            <a:off x="5248275" y="1600200"/>
            <a:ext cx="3613150" cy="1570038"/>
          </a:xfrm>
          <a:prstGeom prst="rect">
            <a:avLst/>
          </a:prstGeom>
          <a:solidFill>
            <a:schemeClr val="bg1"/>
          </a:solidFill>
          <a:ln w="9525">
            <a:solidFill>
              <a:schemeClr val="accent1"/>
            </a:solidFill>
            <a:miter lim="800000"/>
            <a:headEnd/>
            <a:tailEnd/>
          </a:ln>
        </p:spPr>
        <p:txBody>
          <a:bodyPr>
            <a:spAutoFit/>
          </a:bodyPr>
          <a:lstStyle>
            <a:lvl1pPr marL="285750" indent="-28575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D: Hours 17 to 22</a:t>
            </a:r>
          </a:p>
          <a:p>
            <a:pPr eaLnBrk="1" hangingPunct="1">
              <a:spcBef>
                <a:spcPct val="0"/>
              </a:spcBef>
            </a:pPr>
            <a:r>
              <a:rPr lang="en-US" altLang="en-US" sz="1600">
                <a:solidFill>
                  <a:srgbClr val="FF0000"/>
                </a:solidFill>
                <a:latin typeface="Arial" charset="0"/>
              </a:rPr>
              <a:t>H: Hour 11</a:t>
            </a:r>
          </a:p>
          <a:p>
            <a:pPr eaLnBrk="1" hangingPunct="1">
              <a:spcBef>
                <a:spcPct val="0"/>
              </a:spcBef>
            </a:pPr>
            <a:r>
              <a:rPr lang="en-US" altLang="en-US" sz="1600" b="1" i="1">
                <a:solidFill>
                  <a:srgbClr val="0000FF"/>
                </a:solidFill>
                <a:latin typeface="Arial" charset="0"/>
              </a:rPr>
              <a:t>? Delete 670 hot day? </a:t>
            </a:r>
            <a:r>
              <a:rPr lang="en-US" altLang="en-US" sz="1600">
                <a:solidFill>
                  <a:srgbClr val="0000FF"/>
                </a:solidFill>
                <a:latin typeface="Arial" charset="0"/>
              </a:rPr>
              <a:t>Low mass has more obvious differences/ diagnosis on cold day; and cold day covers greater range of loads.</a:t>
            </a:r>
            <a:endParaRPr lang="en-US" altLang="en-US" sz="1600">
              <a:solidFill>
                <a:srgbClr val="FF0000"/>
              </a:solidFill>
              <a:latin typeface="Arial" charset="0"/>
            </a:endParaRPr>
          </a:p>
        </p:txBody>
      </p:sp>
      <p:cxnSp>
        <p:nvCxnSpPr>
          <p:cNvPr id="8" name="Straight Arrow Connector 7"/>
          <p:cNvCxnSpPr/>
          <p:nvPr/>
        </p:nvCxnSpPr>
        <p:spPr>
          <a:xfrm flipH="1">
            <a:off x="4067175" y="2830513"/>
            <a:ext cx="22860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6400800" y="4648200"/>
            <a:ext cx="533400" cy="228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43000"/>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7939"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400" b="1" smtClean="0"/>
              <a:t>B8-A62A. Clear Cold Day Hourly Loads, Case 680, Htg (+), Sens. Clg. (-)</a:t>
            </a:r>
          </a:p>
        </p:txBody>
      </p:sp>
      <p:sp>
        <p:nvSpPr>
          <p:cNvPr id="167940" name="TextBox 9"/>
          <p:cNvSpPr txBox="1">
            <a:spLocks noChangeArrowheads="1"/>
          </p:cNvSpPr>
          <p:nvPr/>
        </p:nvSpPr>
        <p:spPr bwMode="auto">
          <a:xfrm>
            <a:off x="5791200" y="4876800"/>
            <a:ext cx="3352800" cy="1077913"/>
          </a:xfrm>
          <a:prstGeom prst="rect">
            <a:avLst/>
          </a:prstGeom>
          <a:solidFill>
            <a:schemeClr val="bg1"/>
          </a:solidFill>
          <a:ln w="9525">
            <a:solidFill>
              <a:schemeClr val="accent1"/>
            </a:solidFill>
            <a:miter lim="800000"/>
            <a:headEnd/>
            <a:tailEnd/>
          </a:ln>
        </p:spPr>
        <p:txBody>
          <a:bodyPr>
            <a:spAutoFit/>
          </a:bodyPr>
          <a:lstStyle>
            <a:lvl1pPr marL="285750" indent="-28575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D: Hours 1 to 6,11 to 16, 22 to 24 (obscured by H for 22 to 24)</a:t>
            </a:r>
          </a:p>
          <a:p>
            <a:pPr eaLnBrk="1" hangingPunct="1">
              <a:spcBef>
                <a:spcPct val="0"/>
              </a:spcBef>
            </a:pPr>
            <a:r>
              <a:rPr lang="en-US" altLang="en-US" sz="1600">
                <a:solidFill>
                  <a:srgbClr val="FF0000"/>
                </a:solidFill>
                <a:latin typeface="Arial" charset="0"/>
              </a:rPr>
              <a:t>F: Hours 13,14? (if ignore H)</a:t>
            </a:r>
          </a:p>
          <a:p>
            <a:pPr eaLnBrk="1" hangingPunct="1">
              <a:spcBef>
                <a:spcPct val="0"/>
              </a:spcBef>
            </a:pPr>
            <a:r>
              <a:rPr lang="en-US" altLang="en-US" sz="1600">
                <a:solidFill>
                  <a:srgbClr val="FF0000"/>
                </a:solidFill>
                <a:latin typeface="Arial" charset="0"/>
              </a:rPr>
              <a:t>H: Hours 1,11,12, 22 to 24</a:t>
            </a:r>
          </a:p>
        </p:txBody>
      </p:sp>
      <p:cxnSp>
        <p:nvCxnSpPr>
          <p:cNvPr id="8" name="Straight Arrow Connector 7"/>
          <p:cNvCxnSpPr/>
          <p:nvPr/>
        </p:nvCxnSpPr>
        <p:spPr>
          <a:xfrm flipH="1">
            <a:off x="4127500" y="3048000"/>
            <a:ext cx="22860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398963" y="3944938"/>
            <a:ext cx="477837" cy="4318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029200" y="4300538"/>
            <a:ext cx="152400" cy="4238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995363" y="3538538"/>
            <a:ext cx="76200" cy="5762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7650163" y="3581400"/>
            <a:ext cx="228600" cy="56515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600200" y="3352800"/>
            <a:ext cx="22860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5029200" y="5867400"/>
            <a:ext cx="38100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2493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963"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400" b="1" smtClean="0"/>
              <a:t>B8-A62B. Clear Hot Day Hourly Loads, Case 680, Htg (+), Sens. Clg. (-)</a:t>
            </a:r>
          </a:p>
        </p:txBody>
      </p:sp>
      <p:sp>
        <p:nvSpPr>
          <p:cNvPr id="168964" name="TextBox 9"/>
          <p:cNvSpPr txBox="1">
            <a:spLocks noChangeArrowheads="1"/>
          </p:cNvSpPr>
          <p:nvPr/>
        </p:nvSpPr>
        <p:spPr bwMode="auto">
          <a:xfrm>
            <a:off x="4648201" y="1066800"/>
            <a:ext cx="4495800" cy="1815882"/>
          </a:xfrm>
          <a:prstGeom prst="rect">
            <a:avLst/>
          </a:prstGeom>
          <a:solidFill>
            <a:schemeClr val="bg1"/>
          </a:solidFill>
          <a:ln w="9525">
            <a:solidFill>
              <a:schemeClr val="accent1"/>
            </a:solidFill>
            <a:miter lim="800000"/>
            <a:headEnd/>
            <a:tailEnd/>
          </a:ln>
        </p:spPr>
        <p:txBody>
          <a:bodyPr wrap="square">
            <a:spAutoFit/>
          </a:bodyPr>
          <a:lstStyle>
            <a:lvl1pPr marL="285750" indent="-28575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dirty="0">
                <a:solidFill>
                  <a:srgbClr val="FF0000"/>
                </a:solidFill>
                <a:latin typeface="Arial" charset="0"/>
              </a:rPr>
              <a:t>A: Hours 13,14?</a:t>
            </a:r>
          </a:p>
          <a:p>
            <a:pPr eaLnBrk="1" hangingPunct="1">
              <a:spcBef>
                <a:spcPct val="0"/>
              </a:spcBef>
            </a:pPr>
            <a:r>
              <a:rPr lang="en-US" altLang="en-US" sz="1600" dirty="0">
                <a:solidFill>
                  <a:srgbClr val="FF0000"/>
                </a:solidFill>
                <a:latin typeface="Arial" charset="0"/>
              </a:rPr>
              <a:t>D: Hour 9?</a:t>
            </a:r>
          </a:p>
          <a:p>
            <a:pPr eaLnBrk="1" hangingPunct="1">
              <a:spcBef>
                <a:spcPct val="0"/>
              </a:spcBef>
            </a:pPr>
            <a:r>
              <a:rPr lang="en-US" altLang="en-US" sz="1600" dirty="0">
                <a:solidFill>
                  <a:srgbClr val="FF0000"/>
                </a:solidFill>
                <a:latin typeface="Arial" charset="0"/>
              </a:rPr>
              <a:t>H: Hours 16,17; maybe 10,11,18,19?</a:t>
            </a:r>
          </a:p>
          <a:p>
            <a:pPr eaLnBrk="1" hangingPunct="1">
              <a:spcBef>
                <a:spcPct val="0"/>
              </a:spcBef>
            </a:pPr>
            <a:r>
              <a:rPr lang="en-US" altLang="en-US" sz="1600" b="1" i="1" dirty="0">
                <a:solidFill>
                  <a:srgbClr val="0000FF"/>
                </a:solidFill>
                <a:latin typeface="Arial" charset="0"/>
              </a:rPr>
              <a:t>? Delete 680 hot day? </a:t>
            </a:r>
            <a:r>
              <a:rPr lang="en-US" altLang="en-US" sz="1600" dirty="0">
                <a:solidFill>
                  <a:srgbClr val="0000FF"/>
                </a:solidFill>
                <a:latin typeface="Arial" charset="0"/>
              </a:rPr>
              <a:t>Low mass has more obvious differences/ diagnosis on cold day; and cold day covers greater range of loads</a:t>
            </a:r>
            <a:r>
              <a:rPr lang="en-US" altLang="en-US" sz="1600" dirty="0" smtClean="0">
                <a:solidFill>
                  <a:srgbClr val="0000FF"/>
                </a:solidFill>
                <a:latin typeface="Arial" charset="0"/>
              </a:rPr>
              <a:t>. </a:t>
            </a:r>
            <a:r>
              <a:rPr lang="en-US" altLang="en-US" sz="1600" b="1" i="1" dirty="0" smtClean="0">
                <a:solidFill>
                  <a:srgbClr val="0000FF"/>
                </a:solidFill>
                <a:latin typeface="Arial" charset="0"/>
              </a:rPr>
              <a:t>But clear/hot shows </a:t>
            </a:r>
            <a:r>
              <a:rPr lang="en-US" altLang="en-US" sz="1600" b="1" i="1" dirty="0" err="1" smtClean="0">
                <a:solidFill>
                  <a:srgbClr val="0000FF"/>
                </a:solidFill>
                <a:latin typeface="Arial" charset="0"/>
              </a:rPr>
              <a:t>Prog</a:t>
            </a:r>
            <a:r>
              <a:rPr lang="en-US" altLang="en-US" sz="1600" b="1" i="1" dirty="0" smtClean="0">
                <a:solidFill>
                  <a:srgbClr val="0000FF"/>
                </a:solidFill>
                <a:latin typeface="Arial" charset="0"/>
              </a:rPr>
              <a:t> A difference.</a:t>
            </a:r>
            <a:endParaRPr lang="en-US" altLang="en-US" sz="1600" dirty="0">
              <a:solidFill>
                <a:srgbClr val="FF0000"/>
              </a:solidFill>
              <a:latin typeface="Arial" charset="0"/>
            </a:endParaRPr>
          </a:p>
        </p:txBody>
      </p:sp>
      <p:cxnSp>
        <p:nvCxnSpPr>
          <p:cNvPr id="8" name="Straight Arrow Connector 7"/>
          <p:cNvCxnSpPr/>
          <p:nvPr/>
        </p:nvCxnSpPr>
        <p:spPr>
          <a:xfrm flipH="1">
            <a:off x="3962400" y="2830513"/>
            <a:ext cx="22860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105400" y="5562600"/>
            <a:ext cx="533400" cy="228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819400" y="3287713"/>
            <a:ext cx="533400" cy="29368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486400" y="3433763"/>
            <a:ext cx="457200" cy="45243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731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9987"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200" b="1" smtClean="0"/>
              <a:t>B8-A63. Clear Cold/Hot Days Hourly Loads, Case 685, Htg (+), Sens. Clg. (-)</a:t>
            </a:r>
          </a:p>
        </p:txBody>
      </p:sp>
      <p:sp>
        <p:nvSpPr>
          <p:cNvPr id="169988" name="TextBox 9"/>
          <p:cNvSpPr txBox="1">
            <a:spLocks noChangeArrowheads="1"/>
          </p:cNvSpPr>
          <p:nvPr/>
        </p:nvSpPr>
        <p:spPr bwMode="auto">
          <a:xfrm>
            <a:off x="5867400" y="4572000"/>
            <a:ext cx="3276600" cy="1570038"/>
          </a:xfrm>
          <a:prstGeom prst="rect">
            <a:avLst/>
          </a:prstGeom>
          <a:solidFill>
            <a:schemeClr val="bg1"/>
          </a:solidFill>
          <a:ln w="9525">
            <a:solidFill>
              <a:schemeClr val="accent1"/>
            </a:solidFill>
            <a:miter lim="800000"/>
            <a:headEnd/>
            <a:tailEnd/>
          </a:ln>
        </p:spPr>
        <p:txBody>
          <a:bodyPr>
            <a:spAutoFit/>
          </a:bodyPr>
          <a:lstStyle>
            <a:lvl1pPr marL="285750" indent="-28575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D: Cold-day Hours 12,13,14?</a:t>
            </a:r>
          </a:p>
          <a:p>
            <a:pPr eaLnBrk="1" hangingPunct="1">
              <a:spcBef>
                <a:spcPct val="0"/>
              </a:spcBef>
            </a:pPr>
            <a:r>
              <a:rPr lang="en-US" altLang="en-US" sz="1600">
                <a:solidFill>
                  <a:srgbClr val="FF0000"/>
                </a:solidFill>
                <a:latin typeface="Arial" charset="0"/>
              </a:rPr>
              <a:t>F: Cold-day Hour 14?</a:t>
            </a:r>
          </a:p>
          <a:p>
            <a:pPr eaLnBrk="1" hangingPunct="1">
              <a:spcBef>
                <a:spcPct val="0"/>
              </a:spcBef>
            </a:pPr>
            <a:r>
              <a:rPr lang="en-US" altLang="en-US" sz="1600">
                <a:solidFill>
                  <a:srgbClr val="FF0000"/>
                </a:solidFill>
                <a:latin typeface="Arial" charset="0"/>
              </a:rPr>
              <a:t>H: D Cold-day Hour 18?</a:t>
            </a:r>
          </a:p>
          <a:p>
            <a:pPr eaLnBrk="1" hangingPunct="1">
              <a:spcBef>
                <a:spcPct val="0"/>
              </a:spcBef>
            </a:pPr>
            <a:r>
              <a:rPr lang="en-US" altLang="en-US" sz="1600">
                <a:solidFill>
                  <a:srgbClr val="0000FF"/>
                </a:solidFill>
                <a:latin typeface="Arial" charset="0"/>
              </a:rPr>
              <a:t>20/20 Tstat cleaner diagnostic basis v. 20/27? (see next slide)</a:t>
            </a:r>
          </a:p>
          <a:p>
            <a:pPr eaLnBrk="1" hangingPunct="1">
              <a:spcBef>
                <a:spcPct val="0"/>
              </a:spcBef>
            </a:pPr>
            <a:r>
              <a:rPr lang="en-US" altLang="en-US" sz="1600" b="1" i="1">
                <a:solidFill>
                  <a:srgbClr val="0000FF"/>
                </a:solidFill>
                <a:latin typeface="Arial" charset="0"/>
              </a:rPr>
              <a:t>Delete hot day? </a:t>
            </a:r>
          </a:p>
        </p:txBody>
      </p:sp>
      <p:cxnSp>
        <p:nvCxnSpPr>
          <p:cNvPr id="8" name="Straight Arrow Connector 7"/>
          <p:cNvCxnSpPr/>
          <p:nvPr/>
        </p:nvCxnSpPr>
        <p:spPr>
          <a:xfrm>
            <a:off x="6096000" y="2971800"/>
            <a:ext cx="76200" cy="3048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89500" y="4859338"/>
            <a:ext cx="263525" cy="21272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962525" y="5638800"/>
            <a:ext cx="38100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2493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1011"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400" b="1" smtClean="0"/>
              <a:t>Clear Cold/Hot Day Hourly Loads, Case 600, Htg (+), Sens. Clg. (-)</a:t>
            </a: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2035"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200" b="1" smtClean="0"/>
              <a:t>B8A64. Clear Cold/Hot Days Hourly Loads, Case 695, Htg (+), Sens. Clg. (-)</a:t>
            </a:r>
          </a:p>
        </p:txBody>
      </p:sp>
      <p:sp>
        <p:nvSpPr>
          <p:cNvPr id="172036" name="TextBox 9"/>
          <p:cNvSpPr txBox="1">
            <a:spLocks noChangeArrowheads="1"/>
          </p:cNvSpPr>
          <p:nvPr/>
        </p:nvSpPr>
        <p:spPr bwMode="auto">
          <a:xfrm>
            <a:off x="6019800" y="4865688"/>
            <a:ext cx="3124200" cy="1077912"/>
          </a:xfrm>
          <a:prstGeom prst="rect">
            <a:avLst/>
          </a:prstGeom>
          <a:solidFill>
            <a:schemeClr val="bg1"/>
          </a:solidFill>
          <a:ln w="9525">
            <a:solidFill>
              <a:schemeClr val="accent1"/>
            </a:solidFill>
            <a:miter lim="800000"/>
            <a:headEnd/>
            <a:tailEnd/>
          </a:ln>
        </p:spPr>
        <p:txBody>
          <a:bodyPr>
            <a:spAutoFit/>
          </a:bodyPr>
          <a:lstStyle>
            <a:lvl1pPr marL="285750" indent="-28575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D: Cold-day Hours 12,13,14?</a:t>
            </a:r>
          </a:p>
          <a:p>
            <a:pPr eaLnBrk="1" hangingPunct="1">
              <a:spcBef>
                <a:spcPct val="0"/>
              </a:spcBef>
            </a:pPr>
            <a:r>
              <a:rPr lang="en-US" altLang="en-US" sz="1600">
                <a:solidFill>
                  <a:srgbClr val="FF0000"/>
                </a:solidFill>
                <a:latin typeface="Arial" charset="0"/>
              </a:rPr>
              <a:t>F: Cold-day Hour 14?</a:t>
            </a:r>
          </a:p>
          <a:p>
            <a:pPr eaLnBrk="1" hangingPunct="1">
              <a:spcBef>
                <a:spcPct val="0"/>
              </a:spcBef>
            </a:pPr>
            <a:r>
              <a:rPr lang="en-US" altLang="en-US" sz="1600">
                <a:solidFill>
                  <a:srgbClr val="FF0000"/>
                </a:solidFill>
                <a:latin typeface="Arial" charset="0"/>
              </a:rPr>
              <a:t>H: Cold-day Hours 17,18?</a:t>
            </a:r>
          </a:p>
          <a:p>
            <a:pPr eaLnBrk="1" hangingPunct="1">
              <a:spcBef>
                <a:spcPct val="0"/>
              </a:spcBef>
            </a:pPr>
            <a:r>
              <a:rPr lang="en-US" altLang="en-US" sz="1600" b="1" i="1">
                <a:solidFill>
                  <a:srgbClr val="0000FF"/>
                </a:solidFill>
                <a:latin typeface="Arial" charset="0"/>
              </a:rPr>
              <a:t>Delete hot day? </a:t>
            </a:r>
          </a:p>
        </p:txBody>
      </p:sp>
      <p:cxnSp>
        <p:nvCxnSpPr>
          <p:cNvPr id="8" name="Straight Arrow Connector 7"/>
          <p:cNvCxnSpPr/>
          <p:nvPr/>
        </p:nvCxnSpPr>
        <p:spPr>
          <a:xfrm>
            <a:off x="6096000" y="3200400"/>
            <a:ext cx="76200" cy="3048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89500" y="5046663"/>
            <a:ext cx="263525" cy="21113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962525" y="5867400"/>
            <a:ext cx="295275"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3059"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400" b="1" smtClean="0"/>
              <a:t>Clear Cold/Hot Day Hourly Loads, Case 900, Htg (+), Sens. Clg. (-)</a:t>
            </a:r>
          </a:p>
        </p:txBody>
      </p:sp>
      <p:sp>
        <p:nvSpPr>
          <p:cNvPr id="75781" name="TextBox 9"/>
          <p:cNvSpPr txBox="1">
            <a:spLocks noChangeArrowheads="1"/>
          </p:cNvSpPr>
          <p:nvPr/>
        </p:nvSpPr>
        <p:spPr bwMode="auto">
          <a:xfrm>
            <a:off x="120650" y="1143000"/>
            <a:ext cx="8870950" cy="1323975"/>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 typeface="Arial" charset="0"/>
              <a:buNone/>
              <a:defRPr/>
            </a:pPr>
            <a:r>
              <a:rPr lang="en-US" altLang="en-US" sz="1600" b="1" dirty="0" smtClean="0">
                <a:solidFill>
                  <a:srgbClr val="0000FF"/>
                </a:solidFill>
                <a:latin typeface="Arial" charset="0"/>
              </a:rPr>
              <a:t>General Comments:</a:t>
            </a:r>
          </a:p>
          <a:p>
            <a:pPr marL="285750" indent="-285750" eaLnBrk="1" hangingPunct="1">
              <a:spcBef>
                <a:spcPct val="0"/>
              </a:spcBef>
              <a:defRPr/>
            </a:pPr>
            <a:r>
              <a:rPr lang="en-US" altLang="en-US" sz="1600" dirty="0" smtClean="0">
                <a:solidFill>
                  <a:srgbClr val="0000FF"/>
                </a:solidFill>
                <a:latin typeface="Arial" charset="0"/>
              </a:rPr>
              <a:t>For 900 hot day has cooling and cold day not so much, so keep both?</a:t>
            </a:r>
          </a:p>
          <a:p>
            <a:pPr marL="285750" indent="-285750" eaLnBrk="1" hangingPunct="1">
              <a:spcBef>
                <a:spcPct val="0"/>
              </a:spcBef>
              <a:defRPr/>
            </a:pPr>
            <a:r>
              <a:rPr lang="en-US" altLang="en-US" sz="1600" dirty="0" smtClean="0">
                <a:solidFill>
                  <a:srgbClr val="0000FF"/>
                </a:solidFill>
                <a:latin typeface="Arial" charset="0"/>
              </a:rPr>
              <a:t>Separate plots for cold and hot days for now to avoid clutter for some hours.</a:t>
            </a:r>
          </a:p>
          <a:p>
            <a:pPr marL="285750" indent="-285750" eaLnBrk="1" hangingPunct="1">
              <a:spcBef>
                <a:spcPct val="0"/>
              </a:spcBef>
              <a:defRPr/>
            </a:pPr>
            <a:r>
              <a:rPr lang="en-US" altLang="en-US" sz="1600" b="1" i="1" dirty="0" smtClean="0">
                <a:solidFill>
                  <a:srgbClr val="0000FF"/>
                </a:solidFill>
                <a:latin typeface="Arial" charset="0"/>
              </a:rPr>
              <a:t>Delete this plot showing both hot and cold days for future?</a:t>
            </a:r>
          </a:p>
          <a:p>
            <a:pPr marL="285750" indent="-285750" eaLnBrk="1" hangingPunct="1">
              <a:spcBef>
                <a:spcPct val="0"/>
              </a:spcBef>
              <a:defRPr/>
            </a:pPr>
            <a:r>
              <a:rPr lang="en-US" altLang="en-US" sz="1600" dirty="0" smtClean="0">
                <a:solidFill>
                  <a:srgbClr val="0000FF"/>
                </a:solidFill>
                <a:latin typeface="Arial" charset="0"/>
              </a:rPr>
              <a:t>Detail comments with following slides ….</a:t>
            </a: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219200"/>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083"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400" b="1" smtClean="0"/>
              <a:t>B8-59A. Clear Cold Day Hourly Loads, Case 900, Htg (+), Sens. Clg. (-)</a:t>
            </a:r>
          </a:p>
        </p:txBody>
      </p:sp>
      <p:sp>
        <p:nvSpPr>
          <p:cNvPr id="174084" name="TextBox 9"/>
          <p:cNvSpPr txBox="1">
            <a:spLocks noChangeArrowheads="1"/>
          </p:cNvSpPr>
          <p:nvPr/>
        </p:nvSpPr>
        <p:spPr bwMode="auto">
          <a:xfrm>
            <a:off x="5699125" y="5070475"/>
            <a:ext cx="3308350" cy="831850"/>
          </a:xfrm>
          <a:prstGeom prst="rect">
            <a:avLst/>
          </a:prstGeom>
          <a:solidFill>
            <a:schemeClr val="bg1"/>
          </a:solidFill>
          <a:ln w="9525">
            <a:solidFill>
              <a:schemeClr val="accent1"/>
            </a:solidFill>
            <a:miter lim="800000"/>
            <a:headEnd/>
            <a:tailEnd/>
          </a:ln>
        </p:spPr>
        <p:txBody>
          <a:bodyPr>
            <a:spAutoFit/>
          </a:bodyPr>
          <a:lstStyle>
            <a:lvl1pPr marL="285750" indent="-28575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D: Hours 1 to 9</a:t>
            </a:r>
          </a:p>
          <a:p>
            <a:pPr eaLnBrk="1" hangingPunct="1">
              <a:spcBef>
                <a:spcPct val="0"/>
              </a:spcBef>
            </a:pPr>
            <a:r>
              <a:rPr lang="en-US" altLang="en-US" sz="1600">
                <a:solidFill>
                  <a:srgbClr val="FF0000"/>
                </a:solidFill>
                <a:latin typeface="Arial" charset="0"/>
              </a:rPr>
              <a:t>F: Hours 13 to 16 (if ignore G)</a:t>
            </a:r>
          </a:p>
          <a:p>
            <a:pPr eaLnBrk="1" hangingPunct="1">
              <a:spcBef>
                <a:spcPct val="0"/>
              </a:spcBef>
            </a:pPr>
            <a:r>
              <a:rPr lang="en-US" altLang="en-US" sz="1600">
                <a:solidFill>
                  <a:srgbClr val="FF0000"/>
                </a:solidFill>
                <a:latin typeface="Arial" charset="0"/>
              </a:rPr>
              <a:t>G: Hours 11 to 16, 21 to 24</a:t>
            </a:r>
          </a:p>
        </p:txBody>
      </p:sp>
      <p:cxnSp>
        <p:nvCxnSpPr>
          <p:cNvPr id="8" name="Straight Arrow Connector 7"/>
          <p:cNvCxnSpPr/>
          <p:nvPr/>
        </p:nvCxnSpPr>
        <p:spPr>
          <a:xfrm flipH="1" flipV="1">
            <a:off x="2362200" y="3854450"/>
            <a:ext cx="114300" cy="79375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2800" y="2971800"/>
            <a:ext cx="381000" cy="46355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114800" y="5105400"/>
            <a:ext cx="76200" cy="64293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876800" y="5043488"/>
            <a:ext cx="173038" cy="3841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27113" y="1706563"/>
            <a:ext cx="7089775" cy="4827587"/>
          </a:xfrm>
          <a:noFill/>
        </p:spPr>
      </p:pic>
      <p:sp>
        <p:nvSpPr>
          <p:cNvPr id="18435" name="Title 1"/>
          <p:cNvSpPr>
            <a:spLocks noGrp="1"/>
          </p:cNvSpPr>
          <p:nvPr>
            <p:ph type="title"/>
          </p:nvPr>
        </p:nvSpPr>
        <p:spPr>
          <a:xfrm>
            <a:off x="0" y="293688"/>
            <a:ext cx="9144000" cy="1219200"/>
          </a:xfrm>
        </p:spPr>
        <p:txBody>
          <a:bodyPr/>
          <a:lstStyle/>
          <a:p>
            <a:r>
              <a:rPr lang="en-US" altLang="en-US" sz="3200" b="1" smtClean="0"/>
              <a:t>Thermal Fabric Update Results, Round 1</a:t>
            </a:r>
            <a:br>
              <a:rPr lang="en-US" altLang="en-US" sz="3200" b="1" smtClean="0"/>
            </a:br>
            <a:r>
              <a:rPr lang="en-US" altLang="en-US" sz="3200" b="1" smtClean="0"/>
              <a:t>Annual Transmitted Solar Radiation -- Unshaded</a:t>
            </a:r>
          </a:p>
        </p:txBody>
      </p:sp>
      <p:sp>
        <p:nvSpPr>
          <p:cNvPr id="18436" name="TextBox 5"/>
          <p:cNvSpPr txBox="1">
            <a:spLocks noChangeArrowheads="1"/>
          </p:cNvSpPr>
          <p:nvPr/>
        </p:nvSpPr>
        <p:spPr bwMode="auto">
          <a:xfrm>
            <a:off x="2057400" y="2455863"/>
            <a:ext cx="2590800" cy="830262"/>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A,C,F: No output</a:t>
            </a:r>
          </a:p>
          <a:p>
            <a:pPr eaLnBrk="1" hangingPunct="1">
              <a:spcBef>
                <a:spcPct val="0"/>
              </a:spcBef>
            </a:pPr>
            <a:r>
              <a:rPr lang="en-US" altLang="en-US" sz="1600">
                <a:solidFill>
                  <a:srgbClr val="0000FF"/>
                </a:solidFill>
                <a:latin typeface="Arial" charset="0"/>
              </a:rPr>
              <a:t> B: High (= incident solar; output data entry error?) </a:t>
            </a:r>
          </a:p>
        </p:txBody>
      </p:sp>
      <p:cxnSp>
        <p:nvCxnSpPr>
          <p:cNvPr id="7" name="Straight Arrow Connector 6"/>
          <p:cNvCxnSpPr/>
          <p:nvPr/>
        </p:nvCxnSpPr>
        <p:spPr>
          <a:xfrm>
            <a:off x="2286000" y="33528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257800" y="2514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295400"/>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5107"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400" b="1" smtClean="0"/>
              <a:t>B8-59B. Clear Hot Day Hourly Loads, Case 900, Htg (+), Sens. Clg. (-)</a:t>
            </a:r>
          </a:p>
        </p:txBody>
      </p:sp>
      <p:sp>
        <p:nvSpPr>
          <p:cNvPr id="175108" name="TextBox 9"/>
          <p:cNvSpPr txBox="1">
            <a:spLocks noChangeArrowheads="1"/>
          </p:cNvSpPr>
          <p:nvPr/>
        </p:nvSpPr>
        <p:spPr bwMode="auto">
          <a:xfrm>
            <a:off x="4800600" y="2667000"/>
            <a:ext cx="2438400" cy="830263"/>
          </a:xfrm>
          <a:prstGeom prst="rect">
            <a:avLst/>
          </a:prstGeom>
          <a:solidFill>
            <a:schemeClr val="bg1"/>
          </a:solidFill>
          <a:ln w="9525">
            <a:solidFill>
              <a:schemeClr val="accent1"/>
            </a:solidFill>
            <a:miter lim="800000"/>
            <a:headEnd/>
            <a:tailEnd/>
          </a:ln>
        </p:spPr>
        <p:txBody>
          <a:bodyPr>
            <a:spAutoFit/>
          </a:bodyPr>
          <a:lstStyle>
            <a:lvl1pPr marL="285750" indent="-28575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D: Hours 7 to 10?</a:t>
            </a:r>
          </a:p>
          <a:p>
            <a:pPr eaLnBrk="1" hangingPunct="1">
              <a:spcBef>
                <a:spcPct val="0"/>
              </a:spcBef>
            </a:pPr>
            <a:r>
              <a:rPr lang="en-US" altLang="en-US" sz="1600">
                <a:solidFill>
                  <a:srgbClr val="FF0000"/>
                </a:solidFill>
                <a:latin typeface="Arial" charset="0"/>
              </a:rPr>
              <a:t>F: Hours 14 to 17?</a:t>
            </a:r>
          </a:p>
          <a:p>
            <a:pPr eaLnBrk="1" hangingPunct="1">
              <a:spcBef>
                <a:spcPct val="0"/>
              </a:spcBef>
            </a:pPr>
            <a:r>
              <a:rPr lang="en-US" altLang="en-US" sz="1600">
                <a:solidFill>
                  <a:srgbClr val="FF0000"/>
                </a:solidFill>
                <a:latin typeface="Arial" charset="0"/>
              </a:rPr>
              <a:t>H: Hour 10</a:t>
            </a:r>
          </a:p>
        </p:txBody>
      </p:sp>
      <p:cxnSp>
        <p:nvCxnSpPr>
          <p:cNvPr id="9" name="Straight Arrow Connector 8"/>
          <p:cNvCxnSpPr/>
          <p:nvPr/>
        </p:nvCxnSpPr>
        <p:spPr>
          <a:xfrm flipH="1" flipV="1">
            <a:off x="5715000" y="5638800"/>
            <a:ext cx="457200" cy="3968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819400" y="3886200"/>
            <a:ext cx="457200" cy="3968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733800" y="2689225"/>
            <a:ext cx="0" cy="4349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620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1"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2800" b="1" smtClean="0"/>
              <a:t>Clear Cold Day Hourly Loads, Case 900, Htg (+), Sens. Clg. (-)</a:t>
            </a:r>
          </a:p>
        </p:txBody>
      </p:sp>
      <p:cxnSp>
        <p:nvCxnSpPr>
          <p:cNvPr id="8" name="Straight Arrow Connector 7"/>
          <p:cNvCxnSpPr/>
          <p:nvPr/>
        </p:nvCxnSpPr>
        <p:spPr>
          <a:xfrm>
            <a:off x="2209800" y="5486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76133" name="TextBox 6"/>
          <p:cNvSpPr txBox="1">
            <a:spLocks noChangeArrowheads="1"/>
          </p:cNvSpPr>
          <p:nvPr/>
        </p:nvSpPr>
        <p:spPr bwMode="auto">
          <a:xfrm>
            <a:off x="4114800" y="2751138"/>
            <a:ext cx="3200400" cy="830262"/>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b="1">
                <a:solidFill>
                  <a:srgbClr val="0000FF"/>
                </a:solidFill>
                <a:latin typeface="Arial" charset="0"/>
              </a:rPr>
              <a:t> Spec Issue: Update days for these hourly outputs.</a:t>
            </a:r>
          </a:p>
          <a:p>
            <a:pPr eaLnBrk="1" hangingPunct="1">
              <a:spcBef>
                <a:spcPct val="0"/>
              </a:spcBef>
            </a:pPr>
            <a:r>
              <a:rPr lang="en-US" altLang="en-US" sz="1600" b="1">
                <a:solidFill>
                  <a:srgbClr val="0000FF"/>
                </a:solidFill>
                <a:latin typeface="Arial" charset="0"/>
              </a:rPr>
              <a:t> </a:t>
            </a:r>
            <a:r>
              <a:rPr lang="en-US" altLang="en-US" sz="1600">
                <a:solidFill>
                  <a:srgbClr val="0000FF"/>
                </a:solidFill>
                <a:latin typeface="Arial" charset="0"/>
              </a:rPr>
              <a:t>G indicates 0 for all hours</a:t>
            </a:r>
            <a:endParaRPr lang="en-US" altLang="en-US" sz="1600" b="1">
              <a:solidFill>
                <a:srgbClr val="0000FF"/>
              </a:solidFill>
              <a:latin typeface="Arial" charset="0"/>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731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7155"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400" b="1" smtClean="0"/>
              <a:t>B8-A65A. Clear Cold Day Hourly Loads, Case 980, Htg (+), Sens. Clg. (-)</a:t>
            </a:r>
          </a:p>
        </p:txBody>
      </p:sp>
      <p:sp>
        <p:nvSpPr>
          <p:cNvPr id="177156" name="TextBox 9"/>
          <p:cNvSpPr txBox="1">
            <a:spLocks noChangeArrowheads="1"/>
          </p:cNvSpPr>
          <p:nvPr/>
        </p:nvSpPr>
        <p:spPr bwMode="auto">
          <a:xfrm>
            <a:off x="5410200" y="1173163"/>
            <a:ext cx="3657600" cy="2062162"/>
          </a:xfrm>
          <a:prstGeom prst="rect">
            <a:avLst/>
          </a:prstGeom>
          <a:solidFill>
            <a:schemeClr val="bg1"/>
          </a:solidFill>
          <a:ln w="9525">
            <a:solidFill>
              <a:schemeClr val="accent1"/>
            </a:solidFill>
            <a:miter lim="800000"/>
            <a:headEnd/>
            <a:tailEnd/>
          </a:ln>
        </p:spPr>
        <p:txBody>
          <a:bodyPr>
            <a:spAutoFit/>
          </a:bodyPr>
          <a:lstStyle>
            <a:lvl1pPr marL="285750" indent="-28575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Voila scatter! (Somewhat by differences among smaller values)</a:t>
            </a:r>
          </a:p>
          <a:p>
            <a:pPr eaLnBrk="1" hangingPunct="1">
              <a:spcBef>
                <a:spcPct val="0"/>
              </a:spcBef>
            </a:pPr>
            <a:r>
              <a:rPr lang="en-US" altLang="en-US" sz="1600">
                <a:solidFill>
                  <a:srgbClr val="FF0000"/>
                </a:solidFill>
                <a:latin typeface="Arial" charset="0"/>
              </a:rPr>
              <a:t>A: Hours 3 to 5</a:t>
            </a:r>
          </a:p>
          <a:p>
            <a:pPr eaLnBrk="1" hangingPunct="1">
              <a:spcBef>
                <a:spcPct val="0"/>
              </a:spcBef>
            </a:pPr>
            <a:r>
              <a:rPr lang="en-US" altLang="en-US" sz="1600">
                <a:solidFill>
                  <a:srgbClr val="FF0000"/>
                </a:solidFill>
                <a:latin typeface="Arial" charset="0"/>
              </a:rPr>
              <a:t>C: Hour 18?</a:t>
            </a:r>
          </a:p>
          <a:p>
            <a:pPr eaLnBrk="1" hangingPunct="1">
              <a:spcBef>
                <a:spcPct val="0"/>
              </a:spcBef>
            </a:pPr>
            <a:r>
              <a:rPr lang="en-US" altLang="en-US" sz="1600">
                <a:solidFill>
                  <a:srgbClr val="FF0000"/>
                </a:solidFill>
                <a:latin typeface="Arial" charset="0"/>
              </a:rPr>
              <a:t>D: Hours 11,12,13</a:t>
            </a:r>
          </a:p>
          <a:p>
            <a:pPr eaLnBrk="1" hangingPunct="1">
              <a:spcBef>
                <a:spcPct val="0"/>
              </a:spcBef>
            </a:pPr>
            <a:r>
              <a:rPr lang="en-US" altLang="en-US" sz="1600">
                <a:solidFill>
                  <a:srgbClr val="FF0000"/>
                </a:solidFill>
                <a:latin typeface="Arial" charset="0"/>
              </a:rPr>
              <a:t>F: Hours 13 to 16 (if ignore G,H)</a:t>
            </a:r>
          </a:p>
          <a:p>
            <a:pPr eaLnBrk="1" hangingPunct="1">
              <a:spcBef>
                <a:spcPct val="0"/>
              </a:spcBef>
            </a:pPr>
            <a:r>
              <a:rPr lang="en-US" altLang="en-US" sz="1600">
                <a:solidFill>
                  <a:srgbClr val="FF0000"/>
                </a:solidFill>
                <a:latin typeface="Arial" charset="0"/>
              </a:rPr>
              <a:t>G: Hours 1 to 5, 11 to 16</a:t>
            </a:r>
          </a:p>
          <a:p>
            <a:pPr eaLnBrk="1" hangingPunct="1">
              <a:spcBef>
                <a:spcPct val="0"/>
              </a:spcBef>
            </a:pPr>
            <a:r>
              <a:rPr lang="en-US" altLang="en-US" sz="1600">
                <a:solidFill>
                  <a:srgbClr val="FF0000"/>
                </a:solidFill>
                <a:latin typeface="Arial" charset="0"/>
              </a:rPr>
              <a:t>H: Hours 13 to 16 (if ignore G)</a:t>
            </a:r>
          </a:p>
        </p:txBody>
      </p:sp>
      <p:cxnSp>
        <p:nvCxnSpPr>
          <p:cNvPr id="8" name="Straight Arrow Connector 7"/>
          <p:cNvCxnSpPr/>
          <p:nvPr/>
        </p:nvCxnSpPr>
        <p:spPr>
          <a:xfrm>
            <a:off x="1562100" y="2546350"/>
            <a:ext cx="571500" cy="50165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718050" y="3124200"/>
            <a:ext cx="615950" cy="34925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152900" y="5503863"/>
            <a:ext cx="342900" cy="1444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724400" y="5207000"/>
            <a:ext cx="173038" cy="3841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267200" y="4267200"/>
            <a:ext cx="0" cy="28733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6286500" y="4124325"/>
            <a:ext cx="342900" cy="28575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2493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8179"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400" b="1" smtClean="0"/>
              <a:t>B8-A65B. Clear Hot Day Hourly Loads, Case 980, Htg (+), Sens. Clg. (-)</a:t>
            </a:r>
          </a:p>
        </p:txBody>
      </p:sp>
      <p:sp>
        <p:nvSpPr>
          <p:cNvPr id="178180" name="TextBox 9"/>
          <p:cNvSpPr txBox="1">
            <a:spLocks noChangeArrowheads="1"/>
          </p:cNvSpPr>
          <p:nvPr/>
        </p:nvSpPr>
        <p:spPr bwMode="auto">
          <a:xfrm>
            <a:off x="6400800" y="4572000"/>
            <a:ext cx="2590800" cy="1570038"/>
          </a:xfrm>
          <a:prstGeom prst="rect">
            <a:avLst/>
          </a:prstGeom>
          <a:solidFill>
            <a:schemeClr val="bg1"/>
          </a:solidFill>
          <a:ln w="9525">
            <a:solidFill>
              <a:schemeClr val="accent1"/>
            </a:solidFill>
            <a:miter lim="800000"/>
            <a:headEnd/>
            <a:tailEnd/>
          </a:ln>
        </p:spPr>
        <p:txBody>
          <a:bodyPr>
            <a:spAutoFit/>
          </a:bodyPr>
          <a:lstStyle>
            <a:lvl1pPr marL="285750" indent="-28575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D: Hours 7 to 9?</a:t>
            </a:r>
          </a:p>
          <a:p>
            <a:pPr eaLnBrk="1" hangingPunct="1">
              <a:spcBef>
                <a:spcPct val="0"/>
              </a:spcBef>
            </a:pPr>
            <a:r>
              <a:rPr lang="en-US" altLang="en-US" sz="1600">
                <a:solidFill>
                  <a:srgbClr val="FF0000"/>
                </a:solidFill>
                <a:latin typeface="Arial" charset="0"/>
              </a:rPr>
              <a:t>F: Hours 15,16</a:t>
            </a:r>
          </a:p>
          <a:p>
            <a:pPr eaLnBrk="1" hangingPunct="1">
              <a:spcBef>
                <a:spcPct val="0"/>
              </a:spcBef>
            </a:pPr>
            <a:r>
              <a:rPr lang="en-US" altLang="en-US" sz="1600">
                <a:solidFill>
                  <a:srgbClr val="FF0000"/>
                </a:solidFill>
                <a:latin typeface="Arial" charset="0"/>
              </a:rPr>
              <a:t>H: Hours 9, 10</a:t>
            </a:r>
          </a:p>
          <a:p>
            <a:pPr eaLnBrk="1" hangingPunct="1">
              <a:spcBef>
                <a:spcPct val="0"/>
              </a:spcBef>
            </a:pPr>
            <a:r>
              <a:rPr lang="en-US" altLang="en-US" sz="1600">
                <a:solidFill>
                  <a:srgbClr val="0000FF"/>
                </a:solidFill>
                <a:latin typeface="Arial" charset="0"/>
              </a:rPr>
              <a:t>B,C,E: Track closely, even with small values</a:t>
            </a:r>
          </a:p>
          <a:p>
            <a:pPr eaLnBrk="1" hangingPunct="1">
              <a:spcBef>
                <a:spcPct val="0"/>
              </a:spcBef>
            </a:pPr>
            <a:r>
              <a:rPr lang="en-US" altLang="en-US" sz="1600" b="1" i="1">
                <a:solidFill>
                  <a:srgbClr val="0000FF"/>
                </a:solidFill>
                <a:latin typeface="Arial" charset="0"/>
              </a:rPr>
              <a:t>Delete hot day?</a:t>
            </a:r>
          </a:p>
        </p:txBody>
      </p:sp>
      <p:cxnSp>
        <p:nvCxnSpPr>
          <p:cNvPr id="9" name="Straight Arrow Connector 8"/>
          <p:cNvCxnSpPr/>
          <p:nvPr/>
        </p:nvCxnSpPr>
        <p:spPr>
          <a:xfrm flipH="1" flipV="1">
            <a:off x="5473700" y="5440363"/>
            <a:ext cx="457200" cy="3968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819400" y="3886200"/>
            <a:ext cx="457200" cy="3968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733800" y="2689225"/>
            <a:ext cx="0" cy="4349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2493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9203"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400" b="1" smtClean="0"/>
              <a:t>B8-A66A. Clear Cold Day Hourly Loads, Case 985, Htg (+), Sens. Clg. (-)</a:t>
            </a:r>
          </a:p>
        </p:txBody>
      </p:sp>
      <p:sp>
        <p:nvSpPr>
          <p:cNvPr id="179204" name="TextBox 9"/>
          <p:cNvSpPr txBox="1">
            <a:spLocks noChangeArrowheads="1"/>
          </p:cNvSpPr>
          <p:nvPr/>
        </p:nvSpPr>
        <p:spPr bwMode="auto">
          <a:xfrm>
            <a:off x="5562600" y="2514600"/>
            <a:ext cx="2590800" cy="584200"/>
          </a:xfrm>
          <a:prstGeom prst="rect">
            <a:avLst/>
          </a:prstGeom>
          <a:solidFill>
            <a:schemeClr val="bg1"/>
          </a:solidFill>
          <a:ln w="9525">
            <a:solidFill>
              <a:schemeClr val="accent1"/>
            </a:solidFill>
            <a:miter lim="800000"/>
            <a:headEnd/>
            <a:tailEnd/>
          </a:ln>
        </p:spPr>
        <p:txBody>
          <a:bodyPr>
            <a:spAutoFit/>
          </a:bodyPr>
          <a:lstStyle>
            <a:lvl1pPr marL="285750" indent="-28575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B,C,E: Track closely, even with small values</a:t>
            </a:r>
          </a:p>
        </p:txBody>
      </p:sp>
      <p:cxnSp>
        <p:nvCxnSpPr>
          <p:cNvPr id="14" name="Straight Arrow Connector 13"/>
          <p:cNvCxnSpPr/>
          <p:nvPr/>
        </p:nvCxnSpPr>
        <p:spPr>
          <a:xfrm flipH="1">
            <a:off x="4953000" y="4267200"/>
            <a:ext cx="152400" cy="434975"/>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861300" y="3581400"/>
            <a:ext cx="0" cy="5334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47800" y="2806700"/>
            <a:ext cx="0" cy="434975"/>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731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0227"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400" b="1" smtClean="0"/>
              <a:t>B8-A66B. Clear Hot Day Hourly Loads, Case 985, Htg (+), Sens. Clg. (-)</a:t>
            </a:r>
          </a:p>
        </p:txBody>
      </p:sp>
      <p:cxnSp>
        <p:nvCxnSpPr>
          <p:cNvPr id="9" name="Straight Arrow Connector 8"/>
          <p:cNvCxnSpPr/>
          <p:nvPr/>
        </p:nvCxnSpPr>
        <p:spPr>
          <a:xfrm flipH="1" flipV="1">
            <a:off x="5486400" y="5562600"/>
            <a:ext cx="457200" cy="3968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286000" y="3729038"/>
            <a:ext cx="457200" cy="3968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705600" y="3295650"/>
            <a:ext cx="0" cy="4333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0231" name="TextBox 9"/>
          <p:cNvSpPr txBox="1">
            <a:spLocks noChangeArrowheads="1"/>
          </p:cNvSpPr>
          <p:nvPr/>
        </p:nvSpPr>
        <p:spPr bwMode="auto">
          <a:xfrm>
            <a:off x="4191000" y="1800225"/>
            <a:ext cx="4495800" cy="1323975"/>
          </a:xfrm>
          <a:prstGeom prst="rect">
            <a:avLst/>
          </a:prstGeom>
          <a:solidFill>
            <a:schemeClr val="bg1"/>
          </a:solidFill>
          <a:ln w="9525">
            <a:solidFill>
              <a:schemeClr val="accent1"/>
            </a:solidFill>
            <a:miter lim="800000"/>
            <a:headEnd/>
            <a:tailEnd/>
          </a:ln>
        </p:spPr>
        <p:txBody>
          <a:bodyPr>
            <a:spAutoFit/>
          </a:bodyPr>
          <a:lstStyle>
            <a:lvl1pPr marL="285750" indent="-28575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D: Hours 6 to 8</a:t>
            </a:r>
          </a:p>
          <a:p>
            <a:pPr eaLnBrk="1" hangingPunct="1">
              <a:spcBef>
                <a:spcPct val="0"/>
              </a:spcBef>
            </a:pPr>
            <a:r>
              <a:rPr lang="en-US" altLang="en-US" sz="1600">
                <a:solidFill>
                  <a:srgbClr val="FF0000"/>
                </a:solidFill>
                <a:latin typeface="Arial" charset="0"/>
              </a:rPr>
              <a:t>F: Hours 15,16,17</a:t>
            </a:r>
          </a:p>
          <a:p>
            <a:pPr eaLnBrk="1" hangingPunct="1">
              <a:spcBef>
                <a:spcPct val="0"/>
              </a:spcBef>
            </a:pPr>
            <a:r>
              <a:rPr lang="en-US" altLang="en-US" sz="1600">
                <a:solidFill>
                  <a:srgbClr val="FF0000"/>
                </a:solidFill>
                <a:latin typeface="Arial" charset="0"/>
              </a:rPr>
              <a:t>G: Hours 17 to 23</a:t>
            </a:r>
          </a:p>
          <a:p>
            <a:pPr eaLnBrk="1" hangingPunct="1">
              <a:spcBef>
                <a:spcPct val="0"/>
              </a:spcBef>
            </a:pPr>
            <a:r>
              <a:rPr lang="en-US" altLang="en-US" sz="1600">
                <a:solidFill>
                  <a:srgbClr val="0000FF"/>
                </a:solidFill>
                <a:latin typeface="Arial" charset="0"/>
              </a:rPr>
              <a:t>B,C,E: Track closely, even with small values</a:t>
            </a:r>
          </a:p>
          <a:p>
            <a:pPr eaLnBrk="1" hangingPunct="1">
              <a:spcBef>
                <a:spcPct val="0"/>
              </a:spcBef>
            </a:pPr>
            <a:r>
              <a:rPr lang="en-US" altLang="en-US" sz="1600" b="1" i="1">
                <a:solidFill>
                  <a:srgbClr val="0000FF"/>
                </a:solidFill>
                <a:latin typeface="Arial" charset="0"/>
              </a:rPr>
              <a:t>Keep 985 hot day?</a:t>
            </a:r>
          </a:p>
        </p:txBody>
      </p:sp>
      <p:cxnSp>
        <p:nvCxnSpPr>
          <p:cNvPr id="12" name="Straight Arrow Connector 11"/>
          <p:cNvCxnSpPr/>
          <p:nvPr/>
        </p:nvCxnSpPr>
        <p:spPr>
          <a:xfrm flipH="1">
            <a:off x="4876800" y="4419600"/>
            <a:ext cx="152400" cy="434975"/>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861300" y="3832225"/>
            <a:ext cx="0" cy="5334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1447800" y="3429000"/>
            <a:ext cx="152400" cy="5461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017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1251"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400" b="1" smtClean="0"/>
              <a:t>B8-A67A. Clear Cold Day Hourly Loads, Case 995, Htg (+), Sens. Clg. (-)</a:t>
            </a:r>
          </a:p>
        </p:txBody>
      </p:sp>
      <p:sp>
        <p:nvSpPr>
          <p:cNvPr id="181252" name="TextBox 9"/>
          <p:cNvSpPr txBox="1">
            <a:spLocks noChangeArrowheads="1"/>
          </p:cNvSpPr>
          <p:nvPr/>
        </p:nvSpPr>
        <p:spPr bwMode="auto">
          <a:xfrm>
            <a:off x="5562600" y="2514600"/>
            <a:ext cx="2590800" cy="584200"/>
          </a:xfrm>
          <a:prstGeom prst="rect">
            <a:avLst/>
          </a:prstGeom>
          <a:solidFill>
            <a:schemeClr val="bg1"/>
          </a:solidFill>
          <a:ln w="9525">
            <a:solidFill>
              <a:schemeClr val="accent1"/>
            </a:solidFill>
            <a:miter lim="800000"/>
            <a:headEnd/>
            <a:tailEnd/>
          </a:ln>
        </p:spPr>
        <p:txBody>
          <a:bodyPr>
            <a:spAutoFit/>
          </a:bodyPr>
          <a:lstStyle>
            <a:lvl1pPr marL="285750" indent="-28575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B,C,E: Track closely, even with small values</a:t>
            </a:r>
          </a:p>
        </p:txBody>
      </p:sp>
      <p:cxnSp>
        <p:nvCxnSpPr>
          <p:cNvPr id="14" name="Straight Arrow Connector 13"/>
          <p:cNvCxnSpPr/>
          <p:nvPr/>
        </p:nvCxnSpPr>
        <p:spPr>
          <a:xfrm flipH="1">
            <a:off x="4953000" y="4267200"/>
            <a:ext cx="152400" cy="434975"/>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861300" y="3581400"/>
            <a:ext cx="0" cy="5334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47800" y="2806700"/>
            <a:ext cx="0" cy="434975"/>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77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2275"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400" b="1" smtClean="0"/>
              <a:t>B8-A67B. Clear Hot Day Hourly Loads, Case 995, Htg (+), Sens. Clg. (-)</a:t>
            </a:r>
          </a:p>
        </p:txBody>
      </p:sp>
      <p:cxnSp>
        <p:nvCxnSpPr>
          <p:cNvPr id="10" name="Straight Arrow Connector 9"/>
          <p:cNvCxnSpPr/>
          <p:nvPr/>
        </p:nvCxnSpPr>
        <p:spPr>
          <a:xfrm flipV="1">
            <a:off x="2286000" y="3729038"/>
            <a:ext cx="457200" cy="3968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2277" name="TextBox 9"/>
          <p:cNvSpPr txBox="1">
            <a:spLocks noChangeArrowheads="1"/>
          </p:cNvSpPr>
          <p:nvPr/>
        </p:nvSpPr>
        <p:spPr bwMode="auto">
          <a:xfrm>
            <a:off x="4203700" y="2370138"/>
            <a:ext cx="4495800" cy="830262"/>
          </a:xfrm>
          <a:prstGeom prst="rect">
            <a:avLst/>
          </a:prstGeom>
          <a:solidFill>
            <a:schemeClr val="bg1"/>
          </a:solidFill>
          <a:ln w="9525">
            <a:solidFill>
              <a:schemeClr val="accent1"/>
            </a:solidFill>
            <a:miter lim="800000"/>
            <a:headEnd/>
            <a:tailEnd/>
          </a:ln>
        </p:spPr>
        <p:txBody>
          <a:bodyPr>
            <a:spAutoFit/>
          </a:bodyPr>
          <a:lstStyle>
            <a:lvl1pPr marL="285750" indent="-28575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D: Hours 6 to 8</a:t>
            </a:r>
          </a:p>
          <a:p>
            <a:pPr eaLnBrk="1" hangingPunct="1">
              <a:spcBef>
                <a:spcPct val="0"/>
              </a:spcBef>
            </a:pPr>
            <a:r>
              <a:rPr lang="en-US" altLang="en-US" sz="1600">
                <a:solidFill>
                  <a:srgbClr val="0000FF"/>
                </a:solidFill>
                <a:latin typeface="Arial" charset="0"/>
              </a:rPr>
              <a:t>B,C,E: Track closely, even with small values</a:t>
            </a:r>
          </a:p>
          <a:p>
            <a:pPr eaLnBrk="1" hangingPunct="1">
              <a:spcBef>
                <a:spcPct val="0"/>
              </a:spcBef>
            </a:pPr>
            <a:r>
              <a:rPr lang="en-US" altLang="en-US" sz="1600" b="1" i="1">
                <a:solidFill>
                  <a:srgbClr val="0000FF"/>
                </a:solidFill>
                <a:latin typeface="Arial" charset="0"/>
              </a:rPr>
              <a:t>Keep 995 hot day?</a:t>
            </a:r>
          </a:p>
        </p:txBody>
      </p:sp>
      <p:cxnSp>
        <p:nvCxnSpPr>
          <p:cNvPr id="12" name="Straight Arrow Connector 11"/>
          <p:cNvCxnSpPr/>
          <p:nvPr/>
        </p:nvCxnSpPr>
        <p:spPr>
          <a:xfrm flipH="1">
            <a:off x="4876800" y="4518025"/>
            <a:ext cx="152400" cy="434975"/>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861300" y="3832225"/>
            <a:ext cx="0" cy="5334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1447800" y="3429000"/>
            <a:ext cx="152400" cy="5461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017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3299" name="Title 1"/>
          <p:cNvSpPr>
            <a:spLocks noGrp="1"/>
          </p:cNvSpPr>
          <p:nvPr>
            <p:ph type="title"/>
          </p:nvPr>
        </p:nvSpPr>
        <p:spPr>
          <a:xfrm>
            <a:off x="0" y="106363"/>
            <a:ext cx="9144000" cy="808037"/>
          </a:xfrm>
        </p:spPr>
        <p:txBody>
          <a:bodyPr/>
          <a:lstStyle/>
          <a:p>
            <a:r>
              <a:rPr lang="en-US" altLang="en-US" sz="2800" b="1" smtClean="0"/>
              <a:t>Thermal Fabric Update Results, Round 2</a:t>
            </a:r>
            <a:br>
              <a:rPr lang="en-US" altLang="en-US" sz="2800" b="1" smtClean="0"/>
            </a:br>
            <a:r>
              <a:rPr lang="en-US" altLang="en-US" sz="2000" b="1" smtClean="0"/>
              <a:t>B8-hc1. Annual Load-Weighted Average Ext. Surf. Convection Coeffs., Cases 600/200</a:t>
            </a:r>
          </a:p>
        </p:txBody>
      </p:sp>
      <p:cxnSp>
        <p:nvCxnSpPr>
          <p:cNvPr id="8" name="Straight Arrow Connector 7"/>
          <p:cNvCxnSpPr/>
          <p:nvPr/>
        </p:nvCxnSpPr>
        <p:spPr>
          <a:xfrm>
            <a:off x="1135063" y="5867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3301" name="TextBox 6"/>
          <p:cNvSpPr txBox="1">
            <a:spLocks noChangeArrowheads="1"/>
          </p:cNvSpPr>
          <p:nvPr/>
        </p:nvSpPr>
        <p:spPr bwMode="auto">
          <a:xfrm>
            <a:off x="76200" y="1003300"/>
            <a:ext cx="9067800" cy="20320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400" i="1">
                <a:solidFill>
                  <a:srgbClr val="0000FF"/>
                </a:solidFill>
                <a:latin typeface="Arial" charset="0"/>
              </a:rPr>
              <a:t> Case 200 has: exterior solar absorptance = 0.1, exterior infrared emittance = 0.1</a:t>
            </a:r>
          </a:p>
          <a:p>
            <a:pPr eaLnBrk="1" hangingPunct="1">
              <a:spcBef>
                <a:spcPct val="0"/>
              </a:spcBef>
            </a:pPr>
            <a:r>
              <a:rPr lang="en-US" altLang="en-US" sz="1400" b="1">
                <a:solidFill>
                  <a:srgbClr val="0000FF"/>
                </a:solidFill>
                <a:latin typeface="Arial" charset="0"/>
              </a:rPr>
              <a:t> A: </a:t>
            </a:r>
            <a:r>
              <a:rPr lang="en-US" altLang="en-US" sz="1400">
                <a:solidFill>
                  <a:srgbClr val="0000FF"/>
                </a:solidFill>
                <a:latin typeface="Arial" charset="0"/>
              </a:rPr>
              <a:t>No output; applies hardcoded coefficients, code author is not the simulationist.</a:t>
            </a:r>
          </a:p>
          <a:p>
            <a:pPr eaLnBrk="1" hangingPunct="1">
              <a:spcBef>
                <a:spcPct val="0"/>
              </a:spcBef>
            </a:pPr>
            <a:r>
              <a:rPr lang="en-US" altLang="en-US" sz="1400">
                <a:solidFill>
                  <a:srgbClr val="0000FF"/>
                </a:solidFill>
                <a:latin typeface="Arial" charset="0"/>
              </a:rPr>
              <a:t> </a:t>
            </a:r>
            <a:r>
              <a:rPr lang="en-US" altLang="en-US" sz="1400" b="1">
                <a:solidFill>
                  <a:srgbClr val="0000FF"/>
                </a:solidFill>
                <a:latin typeface="Arial" charset="0"/>
              </a:rPr>
              <a:t>B,C:</a:t>
            </a:r>
            <a:r>
              <a:rPr lang="en-US" altLang="en-US" sz="1400">
                <a:solidFill>
                  <a:srgbClr val="0000FF"/>
                </a:solidFill>
                <a:latin typeface="Arial" charset="0"/>
              </a:rPr>
              <a:t> Changed more than E for load-weighted average, </a:t>
            </a:r>
            <a:r>
              <a:rPr lang="en-US" altLang="en-US" sz="1400" b="1">
                <a:solidFill>
                  <a:srgbClr val="0000FF"/>
                </a:solidFill>
                <a:latin typeface="Arial" charset="0"/>
              </a:rPr>
              <a:t>B and/or C algorithm change? </a:t>
            </a:r>
          </a:p>
          <a:p>
            <a:pPr eaLnBrk="1" hangingPunct="1">
              <a:spcBef>
                <a:spcPct val="0"/>
              </a:spcBef>
            </a:pPr>
            <a:r>
              <a:rPr lang="en-US" altLang="en-US" sz="1400">
                <a:solidFill>
                  <a:srgbClr val="0000FF"/>
                </a:solidFill>
                <a:latin typeface="Arial" charset="0"/>
              </a:rPr>
              <a:t> </a:t>
            </a:r>
            <a:r>
              <a:rPr lang="en-US" altLang="en-US" sz="1400" b="1">
                <a:solidFill>
                  <a:srgbClr val="0000FF"/>
                </a:solidFill>
                <a:latin typeface="Arial" charset="0"/>
              </a:rPr>
              <a:t>B: </a:t>
            </a:r>
            <a:r>
              <a:rPr lang="en-US" altLang="en-US" sz="1400">
                <a:solidFill>
                  <a:srgbClr val="0000FF"/>
                </a:solidFill>
                <a:latin typeface="Arial" charset="0"/>
              </a:rPr>
              <a:t>Trends high because h,ext = 1000 W/m2K when weather data indicates rain occurs</a:t>
            </a:r>
          </a:p>
          <a:p>
            <a:pPr eaLnBrk="1" hangingPunct="1">
              <a:spcBef>
                <a:spcPct val="0"/>
              </a:spcBef>
            </a:pPr>
            <a:r>
              <a:rPr lang="en-US" altLang="en-US" sz="1400" b="1">
                <a:solidFill>
                  <a:srgbClr val="FF0000"/>
                </a:solidFill>
                <a:latin typeface="Arial" charset="0"/>
              </a:rPr>
              <a:t> C:</a:t>
            </a:r>
            <a:r>
              <a:rPr lang="en-US" altLang="en-US" sz="1400">
                <a:solidFill>
                  <a:srgbClr val="FF0000"/>
                </a:solidFill>
                <a:latin typeface="Arial" charset="0"/>
              </a:rPr>
              <a:t> High floor (though h,ext shouldn’t have much effect on highly insulated floor)</a:t>
            </a:r>
          </a:p>
          <a:p>
            <a:pPr eaLnBrk="1" hangingPunct="1">
              <a:spcBef>
                <a:spcPct val="0"/>
              </a:spcBef>
            </a:pPr>
            <a:r>
              <a:rPr lang="en-US" altLang="en-US" sz="1400" b="1">
                <a:solidFill>
                  <a:srgbClr val="0000FF"/>
                </a:solidFill>
                <a:latin typeface="Arial" charset="0"/>
              </a:rPr>
              <a:t> </a:t>
            </a:r>
            <a:r>
              <a:rPr lang="en-US" altLang="en-US" sz="1400" b="1">
                <a:solidFill>
                  <a:srgbClr val="FF0000"/>
                </a:solidFill>
                <a:latin typeface="Arial" charset="0"/>
              </a:rPr>
              <a:t>D:</a:t>
            </a:r>
            <a:r>
              <a:rPr lang="en-US" altLang="en-US" sz="1400">
                <a:solidFill>
                  <a:srgbClr val="FF0000"/>
                </a:solidFill>
                <a:latin typeface="Arial" charset="0"/>
              </a:rPr>
              <a:t> Low throughout; changed by almost x10</a:t>
            </a:r>
            <a:r>
              <a:rPr lang="en-US" altLang="en-US" sz="1400" baseline="30000">
                <a:solidFill>
                  <a:srgbClr val="FF0000"/>
                </a:solidFill>
                <a:latin typeface="Arial" charset="0"/>
              </a:rPr>
              <a:t>-1</a:t>
            </a:r>
            <a:r>
              <a:rPr lang="en-US" altLang="en-US" sz="1400">
                <a:solidFill>
                  <a:srgbClr val="FF0000"/>
                </a:solidFill>
                <a:latin typeface="Arial" charset="0"/>
              </a:rPr>
              <a:t> v. Rd#1; change intended?      </a:t>
            </a:r>
          </a:p>
          <a:p>
            <a:pPr eaLnBrk="1" hangingPunct="1">
              <a:spcBef>
                <a:spcPct val="0"/>
              </a:spcBef>
            </a:pPr>
            <a:r>
              <a:rPr lang="en-US" altLang="en-US" sz="1400">
                <a:solidFill>
                  <a:srgbClr val="0000FF"/>
                </a:solidFill>
                <a:latin typeface="Arial" charset="0"/>
              </a:rPr>
              <a:t> </a:t>
            </a:r>
            <a:r>
              <a:rPr lang="en-US" altLang="en-US" sz="1400" b="1">
                <a:solidFill>
                  <a:srgbClr val="0000FF"/>
                </a:solidFill>
                <a:latin typeface="Arial" charset="0"/>
              </a:rPr>
              <a:t>F: </a:t>
            </a:r>
            <a:r>
              <a:rPr lang="en-US" altLang="en-US" sz="1400">
                <a:solidFill>
                  <a:srgbClr val="0000FF"/>
                </a:solidFill>
                <a:latin typeface="Arial" charset="0"/>
              </a:rPr>
              <a:t>Applies constant values within the code that can be varied by the code authors </a:t>
            </a:r>
          </a:p>
          <a:p>
            <a:pPr eaLnBrk="1" hangingPunct="1">
              <a:spcBef>
                <a:spcPct val="0"/>
              </a:spcBef>
            </a:pPr>
            <a:r>
              <a:rPr lang="en-US" altLang="en-US" sz="1400">
                <a:solidFill>
                  <a:srgbClr val="0000FF"/>
                </a:solidFill>
                <a:latin typeface="Arial" charset="0"/>
              </a:rPr>
              <a:t> </a:t>
            </a:r>
            <a:r>
              <a:rPr lang="en-US" altLang="en-US" sz="1400" b="1">
                <a:solidFill>
                  <a:srgbClr val="0000FF"/>
                </a:solidFill>
                <a:latin typeface="Arial" charset="0"/>
              </a:rPr>
              <a:t>G: </a:t>
            </a:r>
            <a:r>
              <a:rPr lang="en-US" altLang="en-US" sz="1400">
                <a:solidFill>
                  <a:srgbClr val="0000FF"/>
                </a:solidFill>
                <a:latin typeface="Arial" charset="0"/>
              </a:rPr>
              <a:t>Applies user-input constant values </a:t>
            </a:r>
          </a:p>
          <a:p>
            <a:pPr eaLnBrk="1" hangingPunct="1">
              <a:spcBef>
                <a:spcPct val="0"/>
              </a:spcBef>
            </a:pPr>
            <a:r>
              <a:rPr lang="en-US" altLang="en-US" sz="1400" b="1">
                <a:solidFill>
                  <a:srgbClr val="FF0000"/>
                </a:solidFill>
                <a:latin typeface="Arial" charset="0"/>
              </a:rPr>
              <a:t> H: </a:t>
            </a:r>
            <a:r>
              <a:rPr lang="en-US" altLang="en-US" sz="1400">
                <a:solidFill>
                  <a:srgbClr val="FF0000"/>
                </a:solidFill>
                <a:latin typeface="Arial" charset="0"/>
              </a:rPr>
              <a:t>Low throughout</a:t>
            </a:r>
            <a:r>
              <a:rPr lang="en-US" altLang="en-US" sz="1400" b="1">
                <a:solidFill>
                  <a:srgbClr val="FF0000"/>
                </a:solidFill>
                <a:latin typeface="Arial" charset="0"/>
              </a:rPr>
              <a:t> </a:t>
            </a:r>
          </a:p>
        </p:txBody>
      </p:sp>
      <p:cxnSp>
        <p:nvCxnSpPr>
          <p:cNvPr id="11" name="Straight Arrow Connector 10"/>
          <p:cNvCxnSpPr/>
          <p:nvPr/>
        </p:nvCxnSpPr>
        <p:spPr>
          <a:xfrm>
            <a:off x="1660525" y="5791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133600" y="365442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363663" y="592772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95600" y="5867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690813" y="579913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860550" y="579913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752975" y="587057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278438" y="5715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751513" y="505301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981575" y="59309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513513" y="587057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308725" y="5715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478463" y="580231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718050" y="3124200"/>
            <a:ext cx="387350" cy="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590800" y="3584575"/>
            <a:ext cx="0" cy="377825"/>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a:xfrm>
            <a:off x="0" y="0"/>
            <a:ext cx="9144000" cy="990600"/>
          </a:xfrm>
        </p:spPr>
        <p:txBody>
          <a:bodyPr/>
          <a:lstStyle/>
          <a:p>
            <a:r>
              <a:rPr lang="en-US" altLang="en-US" sz="3200" b="1" smtClean="0"/>
              <a:t>Thermal Fabric Update Results, Round 1</a:t>
            </a:r>
            <a:br>
              <a:rPr lang="en-US" altLang="en-US" sz="3200" b="1" smtClean="0"/>
            </a:br>
            <a:r>
              <a:rPr lang="en-US" altLang="en-US" sz="3200" b="1" smtClean="0"/>
              <a:t>h,conv (Exterior, Average)</a:t>
            </a:r>
          </a:p>
        </p:txBody>
      </p:sp>
      <p:pic>
        <p:nvPicPr>
          <p:cNvPr id="184323" name="Picture 4"/>
          <p:cNvPicPr>
            <a:picLocks noChangeAspect="1" noChangeArrowheads="1"/>
          </p:cNvPicPr>
          <p:nvPr/>
        </p:nvPicPr>
        <p:blipFill>
          <a:blip r:embed="rId2">
            <a:extLst>
              <a:ext uri="{28A0092B-C50C-407E-A947-70E740481C1C}">
                <a14:useLocalDpi xmlns:a14="http://schemas.microsoft.com/office/drawing/2010/main" val="0"/>
              </a:ext>
            </a:extLst>
          </a:blip>
          <a:srcRect r="7542"/>
          <a:stretch>
            <a:fillRect/>
          </a:stretch>
        </p:blipFill>
        <p:spPr bwMode="auto">
          <a:xfrm>
            <a:off x="152400" y="1008063"/>
            <a:ext cx="8915400" cy="50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4"/>
          <p:cNvSpPr txBox="1">
            <a:spLocks/>
          </p:cNvSpPr>
          <p:nvPr/>
        </p:nvSpPr>
        <p:spPr bwMode="auto">
          <a:xfrm>
            <a:off x="457200" y="6096000"/>
            <a:ext cx="8686800" cy="685800"/>
          </a:xfrm>
          <a:prstGeom prst="rect">
            <a:avLst/>
          </a:prstGeom>
          <a:noFill/>
          <a:ln w="9525">
            <a:noFill/>
            <a:miter lim="800000"/>
            <a:headEnd/>
            <a:tailEnd/>
          </a:ln>
        </p:spPr>
        <p:txBody>
          <a:bodyPr/>
          <a:lstStyle/>
          <a:p>
            <a:pPr marL="342900" indent="-342900" eaLnBrk="0" hangingPunct="0">
              <a:spcBef>
                <a:spcPct val="20000"/>
              </a:spcBef>
              <a:buFont typeface="Arial" charset="0"/>
              <a:buChar char="•"/>
              <a:defRPr/>
            </a:pPr>
            <a:r>
              <a:rPr lang="en-US" sz="1600" b="1" i="1" dirty="0">
                <a:solidFill>
                  <a:srgbClr val="FF0000"/>
                </a:solidFill>
                <a:latin typeface="+mn-lt"/>
                <a:cs typeface="+mn-cs"/>
              </a:rPr>
              <a:t>[Note Jun 2017] Round 1 tables are annual averages NOT load weighted</a:t>
            </a:r>
          </a:p>
          <a:p>
            <a:pPr marL="342900" indent="-342900" eaLnBrk="0" hangingPunct="0">
              <a:spcBef>
                <a:spcPct val="20000"/>
              </a:spcBef>
              <a:buFont typeface="Arial" charset="0"/>
              <a:buChar char="•"/>
              <a:defRPr/>
            </a:pPr>
            <a:r>
              <a:rPr lang="en-US" sz="1600" b="1" dirty="0">
                <a:solidFill>
                  <a:srgbClr val="0000FF"/>
                </a:solidFill>
                <a:latin typeface="+mn-lt"/>
                <a:cs typeface="+mn-cs"/>
              </a:rPr>
              <a:t>Case 600: Windows: Old spec 30% &gt; mean; New spec 40% &lt; mean</a:t>
            </a:r>
          </a:p>
          <a:p>
            <a:pPr marL="742950" lvl="1" indent="-285750" eaLnBrk="0" hangingPunct="0">
              <a:spcBef>
                <a:spcPct val="20000"/>
              </a:spcBef>
              <a:buFont typeface="Arial" charset="0"/>
              <a:buChar char="–"/>
              <a:defRPr/>
            </a:pPr>
            <a:r>
              <a:rPr lang="en-US" sz="1600" b="1" dirty="0">
                <a:solidFill>
                  <a:srgbClr val="00B050"/>
                </a:solidFill>
                <a:latin typeface="+mn-lt"/>
                <a:cs typeface="+mn-cs"/>
              </a:rPr>
              <a:t>Walls/roof: Old 50-75% &gt; mean; New 10-20% &lt; mean.  Floor: ?, maybe ok v. detailed </a:t>
            </a:r>
            <a:r>
              <a:rPr lang="en-US" sz="1600" b="1" dirty="0" err="1">
                <a:solidFill>
                  <a:srgbClr val="00B050"/>
                </a:solidFill>
                <a:latin typeface="+mn-lt"/>
                <a:cs typeface="+mn-cs"/>
              </a:rPr>
              <a:t>progs</a:t>
            </a:r>
            <a:r>
              <a:rPr lang="en-US" sz="1600" b="1" dirty="0">
                <a:solidFill>
                  <a:srgbClr val="00B050"/>
                </a:solidFill>
                <a:latin typeface="+mn-lt"/>
                <a:cs typeface="+mn-cs"/>
              </a:rPr>
              <a:t>.</a:t>
            </a:r>
          </a:p>
          <a:p>
            <a:pPr marL="342900" indent="-342900" eaLnBrk="0" hangingPunct="0">
              <a:spcBef>
                <a:spcPct val="20000"/>
              </a:spcBef>
              <a:buFont typeface="Arial" charset="0"/>
              <a:buChar char="•"/>
              <a:defRPr/>
            </a:pPr>
            <a:r>
              <a:rPr lang="en-US" sz="1600" b="1" dirty="0">
                <a:solidFill>
                  <a:schemeClr val="tx1">
                    <a:lumMod val="75000"/>
                    <a:lumOff val="25000"/>
                  </a:schemeClr>
                </a:solidFill>
                <a:latin typeface="+mn-lt"/>
                <a:cs typeface="+mn-cs"/>
              </a:rPr>
              <a:t>Cases 220, 200 similar to Case 600.</a:t>
            </a:r>
          </a:p>
        </p:txBody>
      </p:sp>
      <p:sp>
        <p:nvSpPr>
          <p:cNvPr id="10" name="Rectangle 9"/>
          <p:cNvSpPr/>
          <p:nvPr/>
        </p:nvSpPr>
        <p:spPr>
          <a:xfrm>
            <a:off x="6400800" y="1905000"/>
            <a:ext cx="2667000" cy="2286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6113463" y="2159000"/>
            <a:ext cx="3030537" cy="10668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77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9" name="Title 1"/>
          <p:cNvSpPr>
            <a:spLocks noGrp="1"/>
          </p:cNvSpPr>
          <p:nvPr>
            <p:ph type="title"/>
          </p:nvPr>
        </p:nvSpPr>
        <p:spPr>
          <a:xfrm>
            <a:off x="0" y="293688"/>
            <a:ext cx="9144000" cy="1219200"/>
          </a:xfrm>
        </p:spPr>
        <p:txBody>
          <a:bodyPr/>
          <a:lstStyle/>
          <a:p>
            <a:r>
              <a:rPr lang="en-US" altLang="en-US" sz="3200" b="1" smtClean="0"/>
              <a:t>Thermal Fabric Update Results, Round 2</a:t>
            </a:r>
            <a:br>
              <a:rPr lang="en-US" altLang="en-US" sz="3200" b="1" smtClean="0"/>
            </a:br>
            <a:r>
              <a:rPr lang="en-US" altLang="en-US" sz="3200" b="1" smtClean="0"/>
              <a:t>B8-3. Annual Transmitted Solar Radiation – Shaded </a:t>
            </a:r>
          </a:p>
        </p:txBody>
      </p:sp>
      <p:sp>
        <p:nvSpPr>
          <p:cNvPr id="19460" name="TextBox 5"/>
          <p:cNvSpPr txBox="1">
            <a:spLocks noChangeArrowheads="1"/>
          </p:cNvSpPr>
          <p:nvPr/>
        </p:nvSpPr>
        <p:spPr bwMode="auto">
          <a:xfrm>
            <a:off x="2743200" y="1905000"/>
            <a:ext cx="6400800" cy="1062038"/>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A,F: No output</a:t>
            </a:r>
          </a:p>
          <a:p>
            <a:pPr eaLnBrk="1" hangingPunct="1">
              <a:spcBef>
                <a:spcPct val="0"/>
              </a:spcBef>
            </a:pPr>
            <a:r>
              <a:rPr lang="en-US" altLang="en-US" sz="1600">
                <a:solidFill>
                  <a:srgbClr val="0000FF"/>
                </a:solidFill>
                <a:latin typeface="Arial" charset="0"/>
              </a:rPr>
              <a:t> B: Values lower v. Rd#1 (Are these fixed Rd#1 entries? Or other?)</a:t>
            </a:r>
          </a:p>
          <a:p>
            <a:pPr eaLnBrk="1" hangingPunct="1">
              <a:spcBef>
                <a:spcPct val="0"/>
              </a:spcBef>
            </a:pPr>
            <a:r>
              <a:rPr lang="en-US" altLang="en-US" sz="1600">
                <a:solidFill>
                  <a:srgbClr val="0000FF"/>
                </a:solidFill>
                <a:latin typeface="Arial" charset="0"/>
              </a:rPr>
              <a:t> </a:t>
            </a:r>
            <a:r>
              <a:rPr lang="en-US" altLang="en-US" sz="1500">
                <a:solidFill>
                  <a:srgbClr val="FF0000"/>
                </a:solidFill>
                <a:latin typeface="Arial" charset="0"/>
              </a:rPr>
              <a:t>D: High south and west? Also reduced v. Rd#1; what changed? </a:t>
            </a:r>
            <a:r>
              <a:rPr lang="en-US" altLang="en-US" sz="1500" i="1">
                <a:solidFill>
                  <a:srgbClr val="0000FF"/>
                </a:solidFill>
                <a:latin typeface="Arial" charset="0"/>
              </a:rPr>
              <a:t>[C,D,E differences for 610, 630 are consistent with the MZ350 differences.]</a:t>
            </a:r>
            <a:endParaRPr lang="en-US" altLang="en-US" sz="1500">
              <a:solidFill>
                <a:srgbClr val="0000FF"/>
              </a:solidFill>
              <a:latin typeface="Arial" charset="0"/>
            </a:endParaRPr>
          </a:p>
        </p:txBody>
      </p:sp>
      <p:cxnSp>
        <p:nvCxnSpPr>
          <p:cNvPr id="9" name="Straight Arrow Connector 8"/>
          <p:cNvCxnSpPr/>
          <p:nvPr/>
        </p:nvCxnSpPr>
        <p:spPr>
          <a:xfrm>
            <a:off x="5334000" y="3938588"/>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219200" y="3336925"/>
            <a:ext cx="304800" cy="1524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486025" y="2209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096000" y="333692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017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5347" name="Title 1"/>
          <p:cNvSpPr>
            <a:spLocks noGrp="1"/>
          </p:cNvSpPr>
          <p:nvPr>
            <p:ph type="title"/>
          </p:nvPr>
        </p:nvSpPr>
        <p:spPr>
          <a:xfrm>
            <a:off x="0" y="106363"/>
            <a:ext cx="9144000" cy="808037"/>
          </a:xfrm>
        </p:spPr>
        <p:txBody>
          <a:bodyPr/>
          <a:lstStyle/>
          <a:p>
            <a:r>
              <a:rPr lang="en-US" altLang="en-US" sz="2800" b="1" smtClean="0"/>
              <a:t>Thermal Fabric Update Results, Round 2</a:t>
            </a:r>
            <a:br>
              <a:rPr lang="en-US" altLang="en-US" sz="2800" b="1" smtClean="0"/>
            </a:br>
            <a:r>
              <a:rPr lang="en-US" altLang="en-US" sz="2000" b="1" smtClean="0"/>
              <a:t>B8-hc2. Annual Maximum Exterior Surface Convection Coefficients, Case 600 Only</a:t>
            </a:r>
          </a:p>
        </p:txBody>
      </p:sp>
      <p:sp>
        <p:nvSpPr>
          <p:cNvPr id="185348" name="TextBox 6"/>
          <p:cNvSpPr txBox="1">
            <a:spLocks noChangeArrowheads="1"/>
          </p:cNvSpPr>
          <p:nvPr/>
        </p:nvSpPr>
        <p:spPr bwMode="auto">
          <a:xfrm>
            <a:off x="76200" y="901700"/>
            <a:ext cx="6705600" cy="13843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400" b="1">
                <a:solidFill>
                  <a:srgbClr val="0000FF"/>
                </a:solidFill>
                <a:latin typeface="Arial" charset="0"/>
              </a:rPr>
              <a:t> A: </a:t>
            </a:r>
            <a:r>
              <a:rPr lang="en-US" altLang="en-US" sz="1400">
                <a:solidFill>
                  <a:srgbClr val="0000FF"/>
                </a:solidFill>
                <a:latin typeface="Arial" charset="0"/>
              </a:rPr>
              <a:t>No output; applies hardcoded coefficients, code author is not the simulationist </a:t>
            </a:r>
            <a:r>
              <a:rPr lang="en-US" altLang="en-US" sz="1400" b="1">
                <a:solidFill>
                  <a:srgbClr val="FF0000"/>
                </a:solidFill>
                <a:latin typeface="Arial" charset="0"/>
              </a:rPr>
              <a:t> </a:t>
            </a:r>
          </a:p>
          <a:p>
            <a:pPr eaLnBrk="1" hangingPunct="1">
              <a:spcBef>
                <a:spcPct val="0"/>
              </a:spcBef>
            </a:pPr>
            <a:r>
              <a:rPr lang="en-US" altLang="en-US" sz="1400" b="1">
                <a:solidFill>
                  <a:srgbClr val="0000FF"/>
                </a:solidFill>
                <a:latin typeface="Arial" charset="0"/>
              </a:rPr>
              <a:t> B: </a:t>
            </a:r>
            <a:r>
              <a:rPr lang="en-US" altLang="en-US" sz="1400">
                <a:solidFill>
                  <a:srgbClr val="0000FF"/>
                </a:solidFill>
                <a:latin typeface="Arial" charset="0"/>
              </a:rPr>
              <a:t>h,ext = 1000 W/m2K when weather data indicates rain occurs</a:t>
            </a:r>
          </a:p>
          <a:p>
            <a:pPr eaLnBrk="1" hangingPunct="1">
              <a:spcBef>
                <a:spcPct val="0"/>
              </a:spcBef>
            </a:pPr>
            <a:r>
              <a:rPr lang="en-US" altLang="en-US" sz="1400" b="1">
                <a:solidFill>
                  <a:srgbClr val="FF0000"/>
                </a:solidFill>
                <a:latin typeface="Arial" charset="0"/>
              </a:rPr>
              <a:t> C:</a:t>
            </a:r>
            <a:r>
              <a:rPr lang="en-US" altLang="en-US" sz="1400">
                <a:solidFill>
                  <a:srgbClr val="FF0000"/>
                </a:solidFill>
                <a:latin typeface="Arial" charset="0"/>
              </a:rPr>
              <a:t> High floor (though h,ext shouldn’t have much effect on highly insulated floor)</a:t>
            </a:r>
          </a:p>
          <a:p>
            <a:pPr eaLnBrk="1" hangingPunct="1">
              <a:spcBef>
                <a:spcPct val="0"/>
              </a:spcBef>
            </a:pPr>
            <a:r>
              <a:rPr lang="en-US" altLang="en-US" sz="1400" b="1">
                <a:solidFill>
                  <a:srgbClr val="0000FF"/>
                </a:solidFill>
                <a:latin typeface="Arial" charset="0"/>
              </a:rPr>
              <a:t> F: </a:t>
            </a:r>
            <a:r>
              <a:rPr lang="en-US" altLang="en-US" sz="1400">
                <a:solidFill>
                  <a:srgbClr val="0000FF"/>
                </a:solidFill>
                <a:latin typeface="Arial" charset="0"/>
              </a:rPr>
              <a:t>Applies constant values within code that can be varied by the code authors. </a:t>
            </a:r>
          </a:p>
          <a:p>
            <a:pPr eaLnBrk="1" hangingPunct="1">
              <a:spcBef>
                <a:spcPct val="0"/>
              </a:spcBef>
            </a:pPr>
            <a:r>
              <a:rPr lang="en-US" altLang="en-US" sz="1400">
                <a:solidFill>
                  <a:srgbClr val="0000FF"/>
                </a:solidFill>
                <a:latin typeface="Arial" charset="0"/>
              </a:rPr>
              <a:t> </a:t>
            </a:r>
            <a:r>
              <a:rPr lang="en-US" altLang="en-US" sz="1400" b="1">
                <a:solidFill>
                  <a:srgbClr val="0000FF"/>
                </a:solidFill>
                <a:latin typeface="Arial" charset="0"/>
              </a:rPr>
              <a:t>G: </a:t>
            </a:r>
            <a:r>
              <a:rPr lang="en-US" altLang="en-US" sz="1400">
                <a:solidFill>
                  <a:srgbClr val="0000FF"/>
                </a:solidFill>
                <a:latin typeface="Arial" charset="0"/>
              </a:rPr>
              <a:t>Applies user-input constant values </a:t>
            </a:r>
          </a:p>
          <a:p>
            <a:pPr eaLnBrk="1" hangingPunct="1">
              <a:spcBef>
                <a:spcPct val="0"/>
              </a:spcBef>
            </a:pPr>
            <a:r>
              <a:rPr lang="en-US" altLang="en-US" sz="1400" b="1">
                <a:solidFill>
                  <a:srgbClr val="FF0000"/>
                </a:solidFill>
                <a:latin typeface="Arial" charset="0"/>
              </a:rPr>
              <a:t> H: </a:t>
            </a:r>
            <a:r>
              <a:rPr lang="en-US" altLang="en-US" sz="1400">
                <a:solidFill>
                  <a:srgbClr val="FF0000"/>
                </a:solidFill>
                <a:latin typeface="Arial" charset="0"/>
              </a:rPr>
              <a:t>Low throughout</a:t>
            </a:r>
            <a:r>
              <a:rPr lang="en-US" altLang="en-US" sz="1400" b="1">
                <a:solidFill>
                  <a:srgbClr val="FF0000"/>
                </a:solidFill>
                <a:latin typeface="Arial" charset="0"/>
              </a:rPr>
              <a:t> </a:t>
            </a:r>
          </a:p>
        </p:txBody>
      </p:sp>
      <p:cxnSp>
        <p:nvCxnSpPr>
          <p:cNvPr id="17" name="Straight Arrow Connector 16"/>
          <p:cNvCxnSpPr/>
          <p:nvPr/>
        </p:nvCxnSpPr>
        <p:spPr>
          <a:xfrm flipH="1">
            <a:off x="1295400" y="2895600"/>
            <a:ext cx="762000" cy="0"/>
          </a:xfrm>
          <a:prstGeom prst="straightConnector1">
            <a:avLst/>
          </a:prstGeom>
          <a:ln w="25400">
            <a:solidFill>
              <a:srgbClr val="0000FF"/>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19400" y="56769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752600" y="5867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560513" y="5173663"/>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876800" y="58086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4419600" y="2895600"/>
            <a:ext cx="762000" cy="0"/>
          </a:xfrm>
          <a:prstGeom prst="straightConnector1">
            <a:avLst/>
          </a:prstGeom>
          <a:ln w="25400">
            <a:solidFill>
              <a:srgbClr val="0000FF"/>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6477000" y="2895600"/>
            <a:ext cx="762000" cy="0"/>
          </a:xfrm>
          <a:prstGeom prst="straightConnector1">
            <a:avLst/>
          </a:prstGeom>
          <a:ln w="25400">
            <a:solidFill>
              <a:srgbClr val="0000FF"/>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336925" y="3276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676400" y="5486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590800" y="48768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706688" y="5189538"/>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656138" y="5181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764088" y="5341938"/>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1"/>
          <p:cNvSpPr>
            <a:spLocks noGrp="1"/>
          </p:cNvSpPr>
          <p:nvPr>
            <p:ph type="title"/>
          </p:nvPr>
        </p:nvSpPr>
        <p:spPr>
          <a:xfrm>
            <a:off x="0" y="0"/>
            <a:ext cx="9144000" cy="990600"/>
          </a:xfrm>
        </p:spPr>
        <p:txBody>
          <a:bodyPr/>
          <a:lstStyle/>
          <a:p>
            <a:r>
              <a:rPr lang="en-US" altLang="en-US" sz="3200" b="1" smtClean="0"/>
              <a:t>Thermal Fabric Update Results, Round 1</a:t>
            </a:r>
            <a:br>
              <a:rPr lang="en-US" altLang="en-US" sz="3200" b="1" smtClean="0"/>
            </a:br>
            <a:r>
              <a:rPr lang="en-US" altLang="en-US" sz="3200" b="1" smtClean="0"/>
              <a:t>h,conv (Exterior, Maximum)</a:t>
            </a:r>
          </a:p>
        </p:txBody>
      </p:sp>
      <p:pic>
        <p:nvPicPr>
          <p:cNvPr id="186371" name="Picture 3"/>
          <p:cNvPicPr>
            <a:picLocks noChangeAspect="1" noChangeArrowheads="1"/>
          </p:cNvPicPr>
          <p:nvPr/>
        </p:nvPicPr>
        <p:blipFill>
          <a:blip r:embed="rId2">
            <a:extLst>
              <a:ext uri="{28A0092B-C50C-407E-A947-70E740481C1C}">
                <a14:useLocalDpi xmlns:a14="http://schemas.microsoft.com/office/drawing/2010/main" val="0"/>
              </a:ext>
            </a:extLst>
          </a:blip>
          <a:srcRect r="7542" b="3432"/>
          <a:stretch>
            <a:fillRect/>
          </a:stretch>
        </p:blipFill>
        <p:spPr bwMode="auto">
          <a:xfrm>
            <a:off x="76200" y="990600"/>
            <a:ext cx="89916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372" name="Content Placeholder 4"/>
          <p:cNvSpPr>
            <a:spLocks noGrp="1"/>
          </p:cNvSpPr>
          <p:nvPr>
            <p:ph idx="1"/>
          </p:nvPr>
        </p:nvSpPr>
        <p:spPr>
          <a:xfrm>
            <a:off x="457200" y="6477000"/>
            <a:ext cx="8610600" cy="685800"/>
          </a:xfrm>
        </p:spPr>
        <p:txBody>
          <a:bodyPr/>
          <a:lstStyle/>
          <a:p>
            <a:r>
              <a:rPr lang="en-US" altLang="en-US" sz="1600" b="1" smtClean="0">
                <a:solidFill>
                  <a:srgbClr val="0000FF"/>
                </a:solidFill>
              </a:rPr>
              <a:t>Case 600: Detailed programs max 3x to 6x &gt; their average value; Prog B1 = 1000 for rain</a:t>
            </a:r>
          </a:p>
          <a:p>
            <a:r>
              <a:rPr lang="en-US" altLang="en-US" sz="1600" b="1" smtClean="0">
                <a:solidFill>
                  <a:srgbClr val="0000FF"/>
                </a:solidFill>
              </a:rPr>
              <a:t>Cases 220, 200 similar to Case 600</a:t>
            </a:r>
          </a:p>
        </p:txBody>
      </p:sp>
      <p:sp>
        <p:nvSpPr>
          <p:cNvPr id="9" name="Rectangle 8"/>
          <p:cNvSpPr/>
          <p:nvPr/>
        </p:nvSpPr>
        <p:spPr>
          <a:xfrm>
            <a:off x="6248400" y="1905000"/>
            <a:ext cx="2819400" cy="2286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6113463" y="2159000"/>
            <a:ext cx="3030537" cy="10668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295400"/>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7395" name="Title 1"/>
          <p:cNvSpPr>
            <a:spLocks noGrp="1"/>
          </p:cNvSpPr>
          <p:nvPr>
            <p:ph type="title"/>
          </p:nvPr>
        </p:nvSpPr>
        <p:spPr>
          <a:xfrm>
            <a:off x="0" y="106363"/>
            <a:ext cx="9144000" cy="808037"/>
          </a:xfrm>
        </p:spPr>
        <p:txBody>
          <a:bodyPr/>
          <a:lstStyle/>
          <a:p>
            <a:r>
              <a:rPr lang="en-US" altLang="en-US" sz="2800" b="1" smtClean="0"/>
              <a:t>Thermal Fabric Update Results, Round 2</a:t>
            </a:r>
            <a:br>
              <a:rPr lang="en-US" altLang="en-US" sz="2800" b="1" smtClean="0"/>
            </a:br>
            <a:r>
              <a:rPr lang="en-US" altLang="en-US" sz="2000" b="1" smtClean="0"/>
              <a:t>B8-hc3. Annual Minimum Exterior Surface Convection Coefficients, Case 600 Only</a:t>
            </a:r>
          </a:p>
        </p:txBody>
      </p:sp>
      <p:sp>
        <p:nvSpPr>
          <p:cNvPr id="187396" name="TextBox 6"/>
          <p:cNvSpPr txBox="1">
            <a:spLocks noChangeArrowheads="1"/>
          </p:cNvSpPr>
          <p:nvPr/>
        </p:nvSpPr>
        <p:spPr bwMode="auto">
          <a:xfrm>
            <a:off x="2057400" y="2514600"/>
            <a:ext cx="6781800" cy="738188"/>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400" b="1">
                <a:solidFill>
                  <a:srgbClr val="0000FF"/>
                </a:solidFill>
                <a:latin typeface="Arial" charset="0"/>
              </a:rPr>
              <a:t> A: </a:t>
            </a:r>
            <a:r>
              <a:rPr lang="en-US" altLang="en-US" sz="1400">
                <a:solidFill>
                  <a:srgbClr val="0000FF"/>
                </a:solidFill>
                <a:latin typeface="Arial" charset="0"/>
              </a:rPr>
              <a:t>No output; applies hardcoded coefficients, code author is not the simulationist. </a:t>
            </a:r>
            <a:r>
              <a:rPr lang="en-US" altLang="en-US" sz="1400">
                <a:solidFill>
                  <a:srgbClr val="FF0000"/>
                </a:solidFill>
                <a:latin typeface="Arial" charset="0"/>
              </a:rPr>
              <a:t> </a:t>
            </a:r>
            <a:r>
              <a:rPr lang="en-US" altLang="en-US" sz="1400" b="1">
                <a:solidFill>
                  <a:srgbClr val="FF0000"/>
                </a:solidFill>
                <a:latin typeface="Arial" charset="0"/>
              </a:rPr>
              <a:t>     </a:t>
            </a:r>
          </a:p>
          <a:p>
            <a:pPr eaLnBrk="1" hangingPunct="1">
              <a:spcBef>
                <a:spcPct val="0"/>
              </a:spcBef>
            </a:pPr>
            <a:r>
              <a:rPr lang="en-US" altLang="en-US" sz="1400" b="1">
                <a:solidFill>
                  <a:srgbClr val="0000FF"/>
                </a:solidFill>
                <a:latin typeface="Arial" charset="0"/>
              </a:rPr>
              <a:t> F: </a:t>
            </a:r>
            <a:r>
              <a:rPr lang="en-US" altLang="en-US" sz="1400">
                <a:solidFill>
                  <a:srgbClr val="0000FF"/>
                </a:solidFill>
                <a:latin typeface="Arial" charset="0"/>
              </a:rPr>
              <a:t>Applies constant values within code that can be varied by the code authors. </a:t>
            </a:r>
          </a:p>
          <a:p>
            <a:pPr eaLnBrk="1" hangingPunct="1">
              <a:spcBef>
                <a:spcPct val="0"/>
              </a:spcBef>
            </a:pPr>
            <a:r>
              <a:rPr lang="en-US" altLang="en-US" sz="1400">
                <a:solidFill>
                  <a:srgbClr val="0000FF"/>
                </a:solidFill>
                <a:latin typeface="Arial" charset="0"/>
              </a:rPr>
              <a:t> </a:t>
            </a:r>
            <a:r>
              <a:rPr lang="en-US" altLang="en-US" sz="1400" b="1">
                <a:solidFill>
                  <a:srgbClr val="0000FF"/>
                </a:solidFill>
                <a:latin typeface="Arial" charset="0"/>
              </a:rPr>
              <a:t>G: </a:t>
            </a:r>
            <a:r>
              <a:rPr lang="en-US" altLang="en-US" sz="1400">
                <a:solidFill>
                  <a:srgbClr val="0000FF"/>
                </a:solidFill>
                <a:latin typeface="Arial" charset="0"/>
              </a:rPr>
              <a:t>Applies user-input constant values </a:t>
            </a:r>
          </a:p>
        </p:txBody>
      </p:sp>
      <p:cxnSp>
        <p:nvCxnSpPr>
          <p:cNvPr id="26" name="Straight Arrow Connector 25"/>
          <p:cNvCxnSpPr/>
          <p:nvPr/>
        </p:nvCxnSpPr>
        <p:spPr>
          <a:xfrm>
            <a:off x="1560513" y="3954463"/>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676400" y="4800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590800" y="3505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706688" y="3970338"/>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656138" y="3962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764088" y="4343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1"/>
          <p:cNvSpPr>
            <a:spLocks noGrp="1"/>
          </p:cNvSpPr>
          <p:nvPr>
            <p:ph type="title"/>
          </p:nvPr>
        </p:nvSpPr>
        <p:spPr>
          <a:xfrm>
            <a:off x="457200" y="141288"/>
            <a:ext cx="8229600" cy="773112"/>
          </a:xfrm>
        </p:spPr>
        <p:txBody>
          <a:bodyPr/>
          <a:lstStyle/>
          <a:p>
            <a:r>
              <a:rPr lang="en-US" altLang="en-US" sz="3200" b="1" smtClean="0"/>
              <a:t>Thermal Fabric Update Results, Round 1</a:t>
            </a:r>
            <a:br>
              <a:rPr lang="en-US" altLang="en-US" sz="3200" b="1" smtClean="0"/>
            </a:br>
            <a:r>
              <a:rPr lang="en-US" altLang="en-US" sz="3200" b="1" smtClean="0"/>
              <a:t>h,conv (Interior, Maximum)</a:t>
            </a:r>
          </a:p>
        </p:txBody>
      </p:sp>
      <p:sp>
        <p:nvSpPr>
          <p:cNvPr id="5" name="Content Placeholder 4"/>
          <p:cNvSpPr>
            <a:spLocks noGrp="1"/>
          </p:cNvSpPr>
          <p:nvPr>
            <p:ph idx="1"/>
          </p:nvPr>
        </p:nvSpPr>
        <p:spPr>
          <a:xfrm>
            <a:off x="457200" y="6553200"/>
            <a:ext cx="8229600" cy="685800"/>
          </a:xfrm>
        </p:spPr>
        <p:txBody>
          <a:bodyPr/>
          <a:lstStyle/>
          <a:p>
            <a:pPr>
              <a:defRPr/>
            </a:pPr>
            <a:r>
              <a:rPr lang="en-US" sz="1600" b="1" dirty="0" smtClean="0">
                <a:solidFill>
                  <a:srgbClr val="0000FF"/>
                </a:solidFill>
              </a:rPr>
              <a:t>Case 600 (mean of max) v. (mean of </a:t>
            </a:r>
            <a:r>
              <a:rPr lang="en-US" sz="1600" b="1" dirty="0" err="1" smtClean="0">
                <a:solidFill>
                  <a:srgbClr val="0000FF"/>
                </a:solidFill>
              </a:rPr>
              <a:t>avg</a:t>
            </a:r>
            <a:r>
              <a:rPr lang="en-US" sz="1600" b="1" dirty="0" smtClean="0">
                <a:solidFill>
                  <a:srgbClr val="0000FF"/>
                </a:solidFill>
              </a:rPr>
              <a:t>): windows ↑ 20%, </a:t>
            </a:r>
            <a:r>
              <a:rPr lang="en-US" sz="1600" b="1" dirty="0" smtClean="0">
                <a:solidFill>
                  <a:srgbClr val="00B050"/>
                </a:solidFill>
              </a:rPr>
              <a:t>walls/roof ↑ 40%, floor ↑ 80%</a:t>
            </a:r>
          </a:p>
          <a:p>
            <a:pPr>
              <a:defRPr/>
            </a:pPr>
            <a:r>
              <a:rPr lang="en-US" sz="1600" b="1" dirty="0" smtClean="0">
                <a:solidFill>
                  <a:schemeClr val="tx1">
                    <a:lumMod val="75000"/>
                    <a:lumOff val="25000"/>
                  </a:schemeClr>
                </a:solidFill>
              </a:rPr>
              <a:t>Cases 220, 200 (mean of max) v. (mean of </a:t>
            </a:r>
            <a:r>
              <a:rPr lang="en-US" sz="1600" b="1" dirty="0" err="1" smtClean="0">
                <a:solidFill>
                  <a:schemeClr val="tx1">
                    <a:lumMod val="75000"/>
                    <a:lumOff val="25000"/>
                  </a:schemeClr>
                </a:solidFill>
              </a:rPr>
              <a:t>avg</a:t>
            </a:r>
            <a:r>
              <a:rPr lang="en-US" sz="1600" b="1" dirty="0" smtClean="0">
                <a:solidFill>
                  <a:schemeClr val="tx1">
                    <a:lumMod val="75000"/>
                    <a:lumOff val="25000"/>
                  </a:schemeClr>
                </a:solidFill>
              </a:rPr>
              <a:t> ): 20-30% rise, except floor ↑ 50%</a:t>
            </a:r>
            <a:endParaRPr lang="en-US" sz="1600" b="1" dirty="0">
              <a:solidFill>
                <a:schemeClr val="tx1">
                  <a:lumMod val="75000"/>
                  <a:lumOff val="25000"/>
                </a:schemeClr>
              </a:solidFill>
            </a:endParaRPr>
          </a:p>
        </p:txBody>
      </p:sp>
      <p:pic>
        <p:nvPicPr>
          <p:cNvPr id="188420" name="Picture 2"/>
          <p:cNvPicPr>
            <a:picLocks noChangeAspect="1" noChangeArrowheads="1"/>
          </p:cNvPicPr>
          <p:nvPr/>
        </p:nvPicPr>
        <p:blipFill>
          <a:blip r:embed="rId2">
            <a:extLst>
              <a:ext uri="{28A0092B-C50C-407E-A947-70E740481C1C}">
                <a14:useLocalDpi xmlns:a14="http://schemas.microsoft.com/office/drawing/2010/main" val="0"/>
              </a:ext>
            </a:extLst>
          </a:blip>
          <a:srcRect r="7542"/>
          <a:stretch>
            <a:fillRect/>
          </a:stretch>
        </p:blipFill>
        <p:spPr bwMode="auto">
          <a:xfrm>
            <a:off x="136525" y="990600"/>
            <a:ext cx="89312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400800" y="1905000"/>
            <a:ext cx="2743200" cy="2286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6113463" y="2159000"/>
            <a:ext cx="3030537" cy="10668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77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9443" name="Title 1"/>
          <p:cNvSpPr>
            <a:spLocks noGrp="1"/>
          </p:cNvSpPr>
          <p:nvPr>
            <p:ph type="title"/>
          </p:nvPr>
        </p:nvSpPr>
        <p:spPr>
          <a:xfrm>
            <a:off x="0" y="106363"/>
            <a:ext cx="9144000" cy="808037"/>
          </a:xfrm>
        </p:spPr>
        <p:txBody>
          <a:bodyPr/>
          <a:lstStyle/>
          <a:p>
            <a:r>
              <a:rPr lang="en-US" altLang="en-US" sz="2800" b="1" smtClean="0"/>
              <a:t>Thermal Fabric Update Results, Round 2</a:t>
            </a:r>
            <a:br>
              <a:rPr lang="en-US" altLang="en-US" sz="2800" b="1" smtClean="0"/>
            </a:br>
            <a:r>
              <a:rPr lang="en-US" altLang="en-US" sz="2000" b="1" smtClean="0"/>
              <a:t>B8-hc4. Annual Load-Weighted Average Int. Surf. Convection Coeffs., Cases 600/200</a:t>
            </a:r>
          </a:p>
        </p:txBody>
      </p:sp>
      <p:cxnSp>
        <p:nvCxnSpPr>
          <p:cNvPr id="8" name="Straight Arrow Connector 7"/>
          <p:cNvCxnSpPr/>
          <p:nvPr/>
        </p:nvCxnSpPr>
        <p:spPr>
          <a:xfrm>
            <a:off x="1166813" y="57832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684338" y="5867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379538" y="5638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919413" y="5638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897063" y="567055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768850" y="5791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278438" y="5715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981575" y="5638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529388" y="56784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502275" y="566261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9454" name="TextBox 6"/>
          <p:cNvSpPr txBox="1">
            <a:spLocks noChangeArrowheads="1"/>
          </p:cNvSpPr>
          <p:nvPr/>
        </p:nvSpPr>
        <p:spPr bwMode="auto">
          <a:xfrm>
            <a:off x="76200" y="1066800"/>
            <a:ext cx="9067800" cy="18161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400" i="1">
                <a:solidFill>
                  <a:srgbClr val="0000FF"/>
                </a:solidFill>
                <a:latin typeface="Arial" charset="0"/>
              </a:rPr>
              <a:t> Case 200 has: exterior solar absorptance = 0.1, exterior infrared emittance = 0.1</a:t>
            </a:r>
          </a:p>
          <a:p>
            <a:pPr eaLnBrk="1" hangingPunct="1">
              <a:spcBef>
                <a:spcPct val="0"/>
              </a:spcBef>
            </a:pPr>
            <a:r>
              <a:rPr lang="en-US" altLang="en-US" sz="1400" b="1">
                <a:solidFill>
                  <a:srgbClr val="0000FF"/>
                </a:solidFill>
                <a:latin typeface="Arial" charset="0"/>
              </a:rPr>
              <a:t> A: </a:t>
            </a:r>
            <a:r>
              <a:rPr lang="en-US" altLang="en-US" sz="1400">
                <a:solidFill>
                  <a:srgbClr val="0000FF"/>
                </a:solidFill>
                <a:latin typeface="Arial" charset="0"/>
              </a:rPr>
              <a:t>No output; applies hardcoded coefficients, code author is not the simulationist.</a:t>
            </a:r>
          </a:p>
          <a:p>
            <a:pPr eaLnBrk="1" hangingPunct="1">
              <a:spcBef>
                <a:spcPct val="0"/>
              </a:spcBef>
            </a:pPr>
            <a:r>
              <a:rPr lang="en-US" altLang="en-US" sz="1400" b="1">
                <a:solidFill>
                  <a:srgbClr val="0000FF"/>
                </a:solidFill>
                <a:latin typeface="Arial" charset="0"/>
              </a:rPr>
              <a:t> C,D:</a:t>
            </a:r>
            <a:r>
              <a:rPr lang="en-US" altLang="en-US" sz="1400">
                <a:solidFill>
                  <a:srgbClr val="0000FF"/>
                </a:solidFill>
                <a:latin typeface="Arial" charset="0"/>
              </a:rPr>
              <a:t> Changed more than B,E for load-weighted average; </a:t>
            </a:r>
            <a:r>
              <a:rPr lang="en-US" altLang="en-US" sz="1400" b="1">
                <a:solidFill>
                  <a:srgbClr val="0000FF"/>
                </a:solidFill>
                <a:latin typeface="Arial" charset="0"/>
              </a:rPr>
              <a:t>C and/or D algorithm change? </a:t>
            </a:r>
          </a:p>
          <a:p>
            <a:pPr eaLnBrk="1" hangingPunct="1">
              <a:spcBef>
                <a:spcPct val="0"/>
              </a:spcBef>
            </a:pPr>
            <a:r>
              <a:rPr lang="en-US" altLang="en-US" sz="1400" b="1">
                <a:solidFill>
                  <a:srgbClr val="FF0000"/>
                </a:solidFill>
                <a:latin typeface="Arial" charset="0"/>
              </a:rPr>
              <a:t> D:</a:t>
            </a:r>
            <a:r>
              <a:rPr lang="en-US" altLang="en-US" sz="1400">
                <a:solidFill>
                  <a:srgbClr val="FF0000"/>
                </a:solidFill>
                <a:latin typeface="Arial" charset="0"/>
              </a:rPr>
              <a:t> Low window and roof ; high 200 walls     </a:t>
            </a:r>
          </a:p>
          <a:p>
            <a:pPr eaLnBrk="1" hangingPunct="1">
              <a:spcBef>
                <a:spcPct val="0"/>
              </a:spcBef>
            </a:pPr>
            <a:r>
              <a:rPr lang="en-US" altLang="en-US" sz="1400">
                <a:solidFill>
                  <a:srgbClr val="0000FF"/>
                </a:solidFill>
                <a:latin typeface="Arial" charset="0"/>
              </a:rPr>
              <a:t> </a:t>
            </a:r>
            <a:r>
              <a:rPr lang="en-US" altLang="en-US" sz="1400" b="1">
                <a:solidFill>
                  <a:srgbClr val="0000FF"/>
                </a:solidFill>
                <a:latin typeface="Arial" charset="0"/>
              </a:rPr>
              <a:t>F: </a:t>
            </a:r>
            <a:r>
              <a:rPr lang="en-US" altLang="en-US" sz="1400">
                <a:solidFill>
                  <a:srgbClr val="0000FF"/>
                </a:solidFill>
                <a:latin typeface="Arial" charset="0"/>
              </a:rPr>
              <a:t>Applies constant values within the code that can be varied by the code authors</a:t>
            </a:r>
          </a:p>
          <a:p>
            <a:pPr eaLnBrk="1" hangingPunct="1">
              <a:spcBef>
                <a:spcPct val="0"/>
              </a:spcBef>
            </a:pPr>
            <a:r>
              <a:rPr lang="en-US" altLang="en-US" sz="1400" b="1">
                <a:solidFill>
                  <a:srgbClr val="FF0000"/>
                </a:solidFill>
                <a:latin typeface="Arial" charset="0"/>
              </a:rPr>
              <a:t> F: </a:t>
            </a:r>
            <a:r>
              <a:rPr lang="en-US" altLang="en-US" sz="1400">
                <a:solidFill>
                  <a:srgbClr val="FF0000"/>
                </a:solidFill>
                <a:latin typeface="Arial" charset="0"/>
              </a:rPr>
              <a:t>High roof? </a:t>
            </a:r>
          </a:p>
          <a:p>
            <a:pPr eaLnBrk="1" hangingPunct="1">
              <a:spcBef>
                <a:spcPct val="0"/>
              </a:spcBef>
            </a:pPr>
            <a:r>
              <a:rPr lang="en-US" altLang="en-US" sz="1400">
                <a:solidFill>
                  <a:srgbClr val="0000FF"/>
                </a:solidFill>
                <a:latin typeface="Arial" charset="0"/>
              </a:rPr>
              <a:t> </a:t>
            </a:r>
            <a:r>
              <a:rPr lang="en-US" altLang="en-US" sz="1400" b="1">
                <a:solidFill>
                  <a:srgbClr val="0000FF"/>
                </a:solidFill>
                <a:latin typeface="Arial" charset="0"/>
              </a:rPr>
              <a:t>G: </a:t>
            </a:r>
            <a:r>
              <a:rPr lang="en-US" altLang="en-US" sz="1400">
                <a:solidFill>
                  <a:srgbClr val="0000FF"/>
                </a:solidFill>
                <a:latin typeface="Arial" charset="0"/>
              </a:rPr>
              <a:t>Applies user-input constant values </a:t>
            </a:r>
          </a:p>
          <a:p>
            <a:pPr eaLnBrk="1" hangingPunct="1">
              <a:spcBef>
                <a:spcPct val="0"/>
              </a:spcBef>
            </a:pPr>
            <a:r>
              <a:rPr lang="en-US" altLang="en-US" sz="1400" b="1">
                <a:solidFill>
                  <a:srgbClr val="FF0000"/>
                </a:solidFill>
                <a:latin typeface="Arial" charset="0"/>
              </a:rPr>
              <a:t> H: </a:t>
            </a:r>
            <a:r>
              <a:rPr lang="en-US" altLang="en-US" sz="1400">
                <a:solidFill>
                  <a:srgbClr val="FF0000"/>
                </a:solidFill>
                <a:latin typeface="Arial" charset="0"/>
              </a:rPr>
              <a:t>Low throughout</a:t>
            </a:r>
            <a:r>
              <a:rPr lang="en-US" altLang="en-US" sz="1400" b="1">
                <a:solidFill>
                  <a:srgbClr val="FF0000"/>
                </a:solidFill>
                <a:latin typeface="Arial" charset="0"/>
              </a:rPr>
              <a:t> </a:t>
            </a:r>
          </a:p>
        </p:txBody>
      </p:sp>
      <p:cxnSp>
        <p:nvCxnSpPr>
          <p:cNvPr id="31" name="Straight Arrow Connector 30"/>
          <p:cNvCxnSpPr/>
          <p:nvPr/>
        </p:nvCxnSpPr>
        <p:spPr>
          <a:xfrm>
            <a:off x="2409825" y="5638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1905000" y="3124200"/>
            <a:ext cx="504825" cy="152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5486400" y="3124200"/>
            <a:ext cx="504825" cy="152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400800" y="3200400"/>
            <a:ext cx="381000" cy="228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1"/>
          <p:cNvSpPr>
            <a:spLocks noGrp="1"/>
          </p:cNvSpPr>
          <p:nvPr>
            <p:ph type="title"/>
          </p:nvPr>
        </p:nvSpPr>
        <p:spPr>
          <a:xfrm>
            <a:off x="0" y="0"/>
            <a:ext cx="9144000" cy="1066800"/>
          </a:xfrm>
        </p:spPr>
        <p:txBody>
          <a:bodyPr/>
          <a:lstStyle/>
          <a:p>
            <a:r>
              <a:rPr lang="en-US" altLang="en-US" sz="3200" b="1" smtClean="0"/>
              <a:t>Thermal Fabric Update Results, Round 1</a:t>
            </a:r>
            <a:br>
              <a:rPr lang="en-US" altLang="en-US" sz="3200" b="1" smtClean="0"/>
            </a:br>
            <a:r>
              <a:rPr lang="en-US" altLang="en-US" sz="3200" b="1" smtClean="0"/>
              <a:t>h,conv (Interior, Average)</a:t>
            </a:r>
          </a:p>
        </p:txBody>
      </p:sp>
      <p:pic>
        <p:nvPicPr>
          <p:cNvPr id="190467" name="Picture 2"/>
          <p:cNvPicPr>
            <a:picLocks noChangeAspect="1" noChangeArrowheads="1"/>
          </p:cNvPicPr>
          <p:nvPr/>
        </p:nvPicPr>
        <p:blipFill>
          <a:blip r:embed="rId2">
            <a:extLst>
              <a:ext uri="{28A0092B-C50C-407E-A947-70E740481C1C}">
                <a14:useLocalDpi xmlns:a14="http://schemas.microsoft.com/office/drawing/2010/main" val="0"/>
              </a:ext>
            </a:extLst>
          </a:blip>
          <a:srcRect r="7542"/>
          <a:stretch>
            <a:fillRect/>
          </a:stretch>
        </p:blipFill>
        <p:spPr bwMode="auto">
          <a:xfrm>
            <a:off x="47625" y="990600"/>
            <a:ext cx="9020175"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6400800" y="1905000"/>
            <a:ext cx="2743200" cy="2286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6113463" y="2159000"/>
            <a:ext cx="3030537" cy="10668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Content Placeholder 4"/>
          <p:cNvSpPr txBox="1">
            <a:spLocks/>
          </p:cNvSpPr>
          <p:nvPr/>
        </p:nvSpPr>
        <p:spPr bwMode="auto">
          <a:xfrm>
            <a:off x="457200" y="6248400"/>
            <a:ext cx="8686800" cy="685800"/>
          </a:xfrm>
          <a:prstGeom prst="rect">
            <a:avLst/>
          </a:prstGeom>
          <a:noFill/>
          <a:ln w="9525">
            <a:noFill/>
            <a:miter lim="800000"/>
            <a:headEnd/>
            <a:tailEnd/>
          </a:ln>
        </p:spPr>
        <p:txBody>
          <a:bodyPr/>
          <a:lstStyle/>
          <a:p>
            <a:pPr marL="342900" indent="-342900" eaLnBrk="0" hangingPunct="0">
              <a:spcBef>
                <a:spcPct val="20000"/>
              </a:spcBef>
              <a:buFont typeface="Arial" charset="0"/>
              <a:buChar char="•"/>
              <a:defRPr/>
            </a:pPr>
            <a:r>
              <a:rPr lang="en-US" sz="1600" b="1" dirty="0">
                <a:solidFill>
                  <a:srgbClr val="0000FF"/>
                </a:solidFill>
                <a:latin typeface="+mn-lt"/>
                <a:cs typeface="+mn-cs"/>
              </a:rPr>
              <a:t>Case 600: Windows: Old spec 25% &gt; mean; New spec 25% &lt; mean</a:t>
            </a:r>
          </a:p>
          <a:p>
            <a:pPr marL="742950" lvl="1" indent="-285750" eaLnBrk="0" hangingPunct="0">
              <a:spcBef>
                <a:spcPct val="20000"/>
              </a:spcBef>
              <a:buFont typeface="Arial" charset="0"/>
              <a:buChar char="–"/>
              <a:defRPr/>
            </a:pPr>
            <a:r>
              <a:rPr lang="en-US" sz="1600" b="1" dirty="0">
                <a:solidFill>
                  <a:srgbClr val="00B050"/>
                </a:solidFill>
                <a:latin typeface="+mn-lt"/>
                <a:cs typeface="+mn-cs"/>
              </a:rPr>
              <a:t>Walls/roof: Old 50% &gt; mean; New 40% &lt; mean.  Floor: Old 44% &lt; mean; New 70% &lt; mean</a:t>
            </a:r>
          </a:p>
          <a:p>
            <a:pPr marL="342900" indent="-342900" eaLnBrk="0" hangingPunct="0">
              <a:spcBef>
                <a:spcPct val="20000"/>
              </a:spcBef>
              <a:buFont typeface="Arial" charset="0"/>
              <a:buChar char="•"/>
              <a:defRPr/>
            </a:pPr>
            <a:r>
              <a:rPr lang="en-US" sz="1600" b="1" dirty="0">
                <a:solidFill>
                  <a:schemeClr val="tx1">
                    <a:lumMod val="75000"/>
                    <a:lumOff val="25000"/>
                  </a:schemeClr>
                </a:solidFill>
                <a:latin typeface="+mn-lt"/>
                <a:cs typeface="+mn-cs"/>
              </a:rPr>
              <a:t>Cases 220 similar to Case 600; Case 200 new spec, windows 20% &lt; mean, walls 25% &lt; mean</a:t>
            </a: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77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491" name="Title 1"/>
          <p:cNvSpPr>
            <a:spLocks noGrp="1"/>
          </p:cNvSpPr>
          <p:nvPr>
            <p:ph type="title"/>
          </p:nvPr>
        </p:nvSpPr>
        <p:spPr>
          <a:xfrm>
            <a:off x="0" y="106363"/>
            <a:ext cx="9144000" cy="808037"/>
          </a:xfrm>
        </p:spPr>
        <p:txBody>
          <a:bodyPr/>
          <a:lstStyle/>
          <a:p>
            <a:r>
              <a:rPr lang="en-US" altLang="en-US" sz="2800" b="1" smtClean="0"/>
              <a:t>Thermal Fabric Update Results, Round 2</a:t>
            </a:r>
            <a:br>
              <a:rPr lang="en-US" altLang="en-US" sz="2800" b="1" smtClean="0"/>
            </a:br>
            <a:r>
              <a:rPr lang="en-US" altLang="en-US" sz="2000" b="1" smtClean="0"/>
              <a:t>B8-hc5. Annual Maximum Interior Surface Convection Coefficients, Case 600 Only</a:t>
            </a:r>
          </a:p>
        </p:txBody>
      </p:sp>
      <p:sp>
        <p:nvSpPr>
          <p:cNvPr id="191492" name="TextBox 6"/>
          <p:cNvSpPr txBox="1">
            <a:spLocks noChangeArrowheads="1"/>
          </p:cNvSpPr>
          <p:nvPr/>
        </p:nvSpPr>
        <p:spPr bwMode="auto">
          <a:xfrm>
            <a:off x="2438400" y="1103313"/>
            <a:ext cx="6705600" cy="954087"/>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400" b="1">
                <a:solidFill>
                  <a:srgbClr val="0000FF"/>
                </a:solidFill>
                <a:latin typeface="Arial" charset="0"/>
              </a:rPr>
              <a:t> A: </a:t>
            </a:r>
            <a:r>
              <a:rPr lang="en-US" altLang="en-US" sz="1400">
                <a:solidFill>
                  <a:srgbClr val="0000FF"/>
                </a:solidFill>
                <a:latin typeface="Arial" charset="0"/>
              </a:rPr>
              <a:t>No output; applies hardcoded coefficients, code author is not the simulationist </a:t>
            </a:r>
            <a:r>
              <a:rPr lang="en-US" altLang="en-US" sz="1400" b="1">
                <a:solidFill>
                  <a:srgbClr val="FF0000"/>
                </a:solidFill>
                <a:latin typeface="Arial" charset="0"/>
              </a:rPr>
              <a:t> </a:t>
            </a:r>
          </a:p>
          <a:p>
            <a:pPr eaLnBrk="1" hangingPunct="1">
              <a:spcBef>
                <a:spcPct val="0"/>
              </a:spcBef>
            </a:pPr>
            <a:r>
              <a:rPr lang="en-US" altLang="en-US" sz="1400" b="1">
                <a:solidFill>
                  <a:srgbClr val="0000FF"/>
                </a:solidFill>
                <a:latin typeface="Arial" charset="0"/>
              </a:rPr>
              <a:t> F: </a:t>
            </a:r>
            <a:r>
              <a:rPr lang="en-US" altLang="en-US" sz="1400">
                <a:solidFill>
                  <a:srgbClr val="0000FF"/>
                </a:solidFill>
                <a:latin typeface="Arial" charset="0"/>
              </a:rPr>
              <a:t>Applies constant values within code that can be varied by the code authors. </a:t>
            </a:r>
          </a:p>
          <a:p>
            <a:pPr eaLnBrk="1" hangingPunct="1">
              <a:spcBef>
                <a:spcPct val="0"/>
              </a:spcBef>
            </a:pPr>
            <a:r>
              <a:rPr lang="en-US" altLang="en-US" sz="1400">
                <a:solidFill>
                  <a:srgbClr val="0000FF"/>
                </a:solidFill>
                <a:latin typeface="Arial" charset="0"/>
              </a:rPr>
              <a:t> </a:t>
            </a:r>
            <a:r>
              <a:rPr lang="en-US" altLang="en-US" sz="1400" b="1">
                <a:solidFill>
                  <a:srgbClr val="0000FF"/>
                </a:solidFill>
                <a:latin typeface="Arial" charset="0"/>
              </a:rPr>
              <a:t>G: </a:t>
            </a:r>
            <a:r>
              <a:rPr lang="en-US" altLang="en-US" sz="1400">
                <a:solidFill>
                  <a:srgbClr val="0000FF"/>
                </a:solidFill>
                <a:latin typeface="Arial" charset="0"/>
              </a:rPr>
              <a:t>Applies user-input constant values </a:t>
            </a:r>
          </a:p>
          <a:p>
            <a:pPr eaLnBrk="1" hangingPunct="1">
              <a:spcBef>
                <a:spcPct val="0"/>
              </a:spcBef>
            </a:pPr>
            <a:r>
              <a:rPr lang="en-US" altLang="en-US" sz="1400" b="1">
                <a:solidFill>
                  <a:srgbClr val="FF0000"/>
                </a:solidFill>
                <a:latin typeface="Arial" charset="0"/>
              </a:rPr>
              <a:t> H: </a:t>
            </a:r>
            <a:r>
              <a:rPr lang="en-US" altLang="en-US" sz="1400">
                <a:solidFill>
                  <a:srgbClr val="FF0000"/>
                </a:solidFill>
                <a:latin typeface="Arial" charset="0"/>
              </a:rPr>
              <a:t>Low throughout</a:t>
            </a:r>
            <a:r>
              <a:rPr lang="en-US" altLang="en-US" sz="1400" b="1">
                <a:solidFill>
                  <a:srgbClr val="FF0000"/>
                </a:solidFill>
                <a:latin typeface="Arial" charset="0"/>
              </a:rPr>
              <a:t> </a:t>
            </a:r>
          </a:p>
        </p:txBody>
      </p:sp>
      <p:cxnSp>
        <p:nvCxnSpPr>
          <p:cNvPr id="21" name="Straight Arrow Connector 20"/>
          <p:cNvCxnSpPr/>
          <p:nvPr/>
        </p:nvCxnSpPr>
        <p:spPr>
          <a:xfrm>
            <a:off x="2819400" y="5562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784350" y="5562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584325" y="3573463"/>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876800" y="5562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700213" y="4343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614613" y="25908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730500" y="4648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679950" y="3581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787900" y="4191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641725" y="4648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749675" y="4359275"/>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p:cNvSpPr>
            <a:spLocks noGrp="1"/>
          </p:cNvSpPr>
          <p:nvPr>
            <p:ph type="title"/>
          </p:nvPr>
        </p:nvSpPr>
        <p:spPr>
          <a:xfrm>
            <a:off x="0" y="0"/>
            <a:ext cx="9144000" cy="990600"/>
          </a:xfrm>
        </p:spPr>
        <p:txBody>
          <a:bodyPr/>
          <a:lstStyle/>
          <a:p>
            <a:r>
              <a:rPr lang="en-US" altLang="en-US" sz="3200" b="1" smtClean="0"/>
              <a:t>Thermal Fabric Update Results, Round 1</a:t>
            </a:r>
            <a:br>
              <a:rPr lang="en-US" altLang="en-US" sz="3200" b="1" smtClean="0"/>
            </a:br>
            <a:r>
              <a:rPr lang="en-US" altLang="en-US" sz="3200" b="1" smtClean="0"/>
              <a:t>h,conv (Interior, Minimum)</a:t>
            </a:r>
          </a:p>
        </p:txBody>
      </p:sp>
      <p:pic>
        <p:nvPicPr>
          <p:cNvPr id="192515" name="Picture 3"/>
          <p:cNvPicPr>
            <a:picLocks noChangeAspect="1" noChangeArrowheads="1"/>
          </p:cNvPicPr>
          <p:nvPr/>
        </p:nvPicPr>
        <p:blipFill>
          <a:blip r:embed="rId2">
            <a:extLst>
              <a:ext uri="{28A0092B-C50C-407E-A947-70E740481C1C}">
                <a14:useLocalDpi xmlns:a14="http://schemas.microsoft.com/office/drawing/2010/main" val="0"/>
              </a:ext>
            </a:extLst>
          </a:blip>
          <a:srcRect r="7542"/>
          <a:stretch>
            <a:fillRect/>
          </a:stretch>
        </p:blipFill>
        <p:spPr bwMode="auto">
          <a:xfrm>
            <a:off x="76200" y="990600"/>
            <a:ext cx="8991600" cy="552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16" name="Content Placeholder 4"/>
          <p:cNvSpPr>
            <a:spLocks noGrp="1"/>
          </p:cNvSpPr>
          <p:nvPr>
            <p:ph idx="1"/>
          </p:nvPr>
        </p:nvSpPr>
        <p:spPr>
          <a:xfrm>
            <a:off x="457200" y="6705600"/>
            <a:ext cx="8229600" cy="533400"/>
          </a:xfrm>
        </p:spPr>
        <p:txBody>
          <a:bodyPr/>
          <a:lstStyle/>
          <a:p>
            <a:r>
              <a:rPr lang="en-US" altLang="en-US" sz="1600" b="1" smtClean="0">
                <a:solidFill>
                  <a:srgbClr val="0000FF"/>
                </a:solidFill>
              </a:rPr>
              <a:t>All cases all surfaces (mean of min) v. (mean of avg): ↓ about 30-40%</a:t>
            </a:r>
          </a:p>
        </p:txBody>
      </p:sp>
      <p:sp>
        <p:nvSpPr>
          <p:cNvPr id="10" name="Rectangle 9"/>
          <p:cNvSpPr/>
          <p:nvPr/>
        </p:nvSpPr>
        <p:spPr>
          <a:xfrm>
            <a:off x="6400800" y="1905000"/>
            <a:ext cx="2743200" cy="2286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6113463" y="2159000"/>
            <a:ext cx="3030537" cy="10668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77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3539" name="Title 1"/>
          <p:cNvSpPr>
            <a:spLocks noGrp="1"/>
          </p:cNvSpPr>
          <p:nvPr>
            <p:ph type="title"/>
          </p:nvPr>
        </p:nvSpPr>
        <p:spPr>
          <a:xfrm>
            <a:off x="0" y="106363"/>
            <a:ext cx="9144000" cy="808037"/>
          </a:xfrm>
        </p:spPr>
        <p:txBody>
          <a:bodyPr/>
          <a:lstStyle/>
          <a:p>
            <a:r>
              <a:rPr lang="en-US" altLang="en-US" sz="2800" b="1" smtClean="0"/>
              <a:t>Thermal Fabric Update Results, Round 2</a:t>
            </a:r>
            <a:br>
              <a:rPr lang="en-US" altLang="en-US" sz="2800" b="1" smtClean="0"/>
            </a:br>
            <a:r>
              <a:rPr lang="en-US" altLang="en-US" sz="2000" b="1" smtClean="0"/>
              <a:t>B8-hc6. Annual Minimum Interior Surface Convection Coefficients, Case 600 Only</a:t>
            </a:r>
          </a:p>
        </p:txBody>
      </p:sp>
      <p:sp>
        <p:nvSpPr>
          <p:cNvPr id="193540" name="TextBox 6"/>
          <p:cNvSpPr txBox="1">
            <a:spLocks noChangeArrowheads="1"/>
          </p:cNvSpPr>
          <p:nvPr/>
        </p:nvSpPr>
        <p:spPr bwMode="auto">
          <a:xfrm>
            <a:off x="2438400" y="1103313"/>
            <a:ext cx="6705600" cy="738187"/>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400" b="1">
                <a:solidFill>
                  <a:srgbClr val="0000FF"/>
                </a:solidFill>
                <a:latin typeface="Arial" charset="0"/>
              </a:rPr>
              <a:t> A: </a:t>
            </a:r>
            <a:r>
              <a:rPr lang="en-US" altLang="en-US" sz="1400">
                <a:solidFill>
                  <a:srgbClr val="0000FF"/>
                </a:solidFill>
                <a:latin typeface="Arial" charset="0"/>
              </a:rPr>
              <a:t>No output; applies hardcoded coefficients, code author is not the simulationist </a:t>
            </a:r>
            <a:r>
              <a:rPr lang="en-US" altLang="en-US" sz="1400" b="1">
                <a:solidFill>
                  <a:srgbClr val="FF0000"/>
                </a:solidFill>
                <a:latin typeface="Arial" charset="0"/>
              </a:rPr>
              <a:t> </a:t>
            </a:r>
          </a:p>
          <a:p>
            <a:pPr eaLnBrk="1" hangingPunct="1">
              <a:spcBef>
                <a:spcPct val="0"/>
              </a:spcBef>
            </a:pPr>
            <a:r>
              <a:rPr lang="en-US" altLang="en-US" sz="1400" b="1">
                <a:solidFill>
                  <a:srgbClr val="0000FF"/>
                </a:solidFill>
                <a:latin typeface="Arial" charset="0"/>
              </a:rPr>
              <a:t> F: </a:t>
            </a:r>
            <a:r>
              <a:rPr lang="en-US" altLang="en-US" sz="1400">
                <a:solidFill>
                  <a:srgbClr val="0000FF"/>
                </a:solidFill>
                <a:latin typeface="Arial" charset="0"/>
              </a:rPr>
              <a:t>Applies constant values within code that can be varied by the code authors. </a:t>
            </a:r>
          </a:p>
          <a:p>
            <a:pPr eaLnBrk="1" hangingPunct="1">
              <a:spcBef>
                <a:spcPct val="0"/>
              </a:spcBef>
            </a:pPr>
            <a:r>
              <a:rPr lang="en-US" altLang="en-US" sz="1400">
                <a:solidFill>
                  <a:srgbClr val="0000FF"/>
                </a:solidFill>
                <a:latin typeface="Arial" charset="0"/>
              </a:rPr>
              <a:t> </a:t>
            </a:r>
            <a:r>
              <a:rPr lang="en-US" altLang="en-US" sz="1400" b="1">
                <a:solidFill>
                  <a:srgbClr val="0000FF"/>
                </a:solidFill>
                <a:latin typeface="Arial" charset="0"/>
              </a:rPr>
              <a:t>G: </a:t>
            </a:r>
            <a:r>
              <a:rPr lang="en-US" altLang="en-US" sz="1400">
                <a:solidFill>
                  <a:srgbClr val="0000FF"/>
                </a:solidFill>
                <a:latin typeface="Arial" charset="0"/>
              </a:rPr>
              <a:t>Applies user-input constant values </a:t>
            </a:r>
          </a:p>
        </p:txBody>
      </p:sp>
      <p:cxnSp>
        <p:nvCxnSpPr>
          <p:cNvPr id="26" name="Straight Arrow Connector 25"/>
          <p:cNvCxnSpPr/>
          <p:nvPr/>
        </p:nvCxnSpPr>
        <p:spPr>
          <a:xfrm>
            <a:off x="1584325" y="3573463"/>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700213" y="4343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614613" y="25908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730500" y="4648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679950" y="3581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787900" y="4191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641725" y="4648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749675" y="4359275"/>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2" name="Picture 3"/>
          <p:cNvPicPr>
            <a:picLocks noChangeAspect="1" noChangeArrowheads="1"/>
          </p:cNvPicPr>
          <p:nvPr/>
        </p:nvPicPr>
        <p:blipFill>
          <a:blip r:embed="rId2">
            <a:extLst>
              <a:ext uri="{28A0092B-C50C-407E-A947-70E740481C1C}">
                <a14:useLocalDpi xmlns:a14="http://schemas.microsoft.com/office/drawing/2010/main" val="0"/>
              </a:ext>
            </a:extLst>
          </a:blip>
          <a:srcRect r="7542"/>
          <a:stretch>
            <a:fillRect/>
          </a:stretch>
        </p:blipFill>
        <p:spPr bwMode="auto">
          <a:xfrm>
            <a:off x="152400" y="996950"/>
            <a:ext cx="8839200" cy="525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3" name="Title 1"/>
          <p:cNvSpPr>
            <a:spLocks noGrp="1"/>
          </p:cNvSpPr>
          <p:nvPr>
            <p:ph type="title"/>
          </p:nvPr>
        </p:nvSpPr>
        <p:spPr>
          <a:xfrm>
            <a:off x="0" y="0"/>
            <a:ext cx="9144000" cy="990600"/>
          </a:xfrm>
        </p:spPr>
        <p:txBody>
          <a:bodyPr/>
          <a:lstStyle/>
          <a:p>
            <a:r>
              <a:rPr lang="en-US" altLang="en-US" sz="3200" b="1" smtClean="0"/>
              <a:t>Thermal Fabric Update Results, Round 1</a:t>
            </a:r>
            <a:br>
              <a:rPr lang="en-US" altLang="en-US" sz="3200" b="1" smtClean="0"/>
            </a:br>
            <a:r>
              <a:rPr lang="en-US" altLang="en-US" sz="3200" b="1" smtClean="0"/>
              <a:t>h,conv (Exterior, Minimum)</a:t>
            </a:r>
          </a:p>
        </p:txBody>
      </p:sp>
      <p:sp>
        <p:nvSpPr>
          <p:cNvPr id="194564" name="Content Placeholder 4"/>
          <p:cNvSpPr>
            <a:spLocks noGrp="1"/>
          </p:cNvSpPr>
          <p:nvPr>
            <p:ph idx="1"/>
          </p:nvPr>
        </p:nvSpPr>
        <p:spPr>
          <a:xfrm>
            <a:off x="457200" y="6477000"/>
            <a:ext cx="8229600" cy="685800"/>
          </a:xfrm>
        </p:spPr>
        <p:txBody>
          <a:bodyPr/>
          <a:lstStyle/>
          <a:p>
            <a:r>
              <a:rPr lang="en-US" altLang="en-US" sz="1600" b="1" smtClean="0">
                <a:solidFill>
                  <a:srgbClr val="0000FF"/>
                </a:solidFill>
              </a:rPr>
              <a:t>Case 600 (mean of min) v. (mean of avg): windows ↓ 50%, walls/roof ↓ 60%, floor ↓</a:t>
            </a:r>
          </a:p>
          <a:p>
            <a:r>
              <a:rPr lang="en-US" altLang="en-US" sz="1600" b="1" smtClean="0">
                <a:solidFill>
                  <a:srgbClr val="0000FF"/>
                </a:solidFill>
              </a:rPr>
              <a:t>Cases 220, 200 similar to Case 600</a:t>
            </a:r>
          </a:p>
        </p:txBody>
      </p:sp>
      <p:sp>
        <p:nvSpPr>
          <p:cNvPr id="8" name="Rectangle 7"/>
          <p:cNvSpPr/>
          <p:nvPr/>
        </p:nvSpPr>
        <p:spPr>
          <a:xfrm>
            <a:off x="6248400" y="1905000"/>
            <a:ext cx="2819400" cy="2286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6113463" y="2159000"/>
            <a:ext cx="3030537" cy="10668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0" y="293688"/>
            <a:ext cx="9144000" cy="1219200"/>
          </a:xfrm>
        </p:spPr>
        <p:txBody>
          <a:bodyPr/>
          <a:lstStyle/>
          <a:p>
            <a:r>
              <a:rPr lang="en-US" altLang="en-US" sz="3200" b="1" smtClean="0"/>
              <a:t>Thermal Fabric Update Results, Round 1</a:t>
            </a:r>
            <a:br>
              <a:rPr lang="en-US" altLang="en-US" sz="3200" b="1" smtClean="0"/>
            </a:br>
            <a:r>
              <a:rPr lang="en-US" altLang="en-US" sz="3200" b="1" smtClean="0"/>
              <a:t>Annual Transmitted Solar Radiation – Shaded </a:t>
            </a:r>
          </a:p>
        </p:txBody>
      </p:sp>
      <p:pic>
        <p:nvPicPr>
          <p:cNvPr id="2048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27113" y="1706563"/>
            <a:ext cx="7089775" cy="4827587"/>
          </a:xfrm>
          <a:noFill/>
        </p:spPr>
      </p:pic>
      <p:sp>
        <p:nvSpPr>
          <p:cNvPr id="20484" name="TextBox 5"/>
          <p:cNvSpPr txBox="1">
            <a:spLocks noChangeArrowheads="1"/>
          </p:cNvSpPr>
          <p:nvPr/>
        </p:nvSpPr>
        <p:spPr bwMode="auto">
          <a:xfrm>
            <a:off x="2590800" y="2352675"/>
            <a:ext cx="3276600" cy="8302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A,C,F: No output</a:t>
            </a:r>
          </a:p>
          <a:p>
            <a:pPr eaLnBrk="1" hangingPunct="1">
              <a:spcBef>
                <a:spcPct val="0"/>
              </a:spcBef>
            </a:pPr>
            <a:r>
              <a:rPr lang="en-US" altLang="en-US" sz="1600">
                <a:solidFill>
                  <a:srgbClr val="0000FF"/>
                </a:solidFill>
                <a:latin typeface="Arial" charset="0"/>
              </a:rPr>
              <a:t> West: Wide range (B check solar output data entries) </a:t>
            </a:r>
          </a:p>
        </p:txBody>
      </p:sp>
      <p:cxnSp>
        <p:nvCxnSpPr>
          <p:cNvPr id="9" name="Straight Arrow Connector 8"/>
          <p:cNvCxnSpPr/>
          <p:nvPr/>
        </p:nvCxnSpPr>
        <p:spPr>
          <a:xfrm>
            <a:off x="2286000" y="2895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800600" y="3276600"/>
            <a:ext cx="304800" cy="1524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itle 1"/>
          <p:cNvSpPr>
            <a:spLocks noGrp="1"/>
          </p:cNvSpPr>
          <p:nvPr>
            <p:ph type="title"/>
          </p:nvPr>
        </p:nvSpPr>
        <p:spPr>
          <a:xfrm>
            <a:off x="457200" y="304800"/>
            <a:ext cx="8229600" cy="914400"/>
          </a:xfrm>
        </p:spPr>
        <p:txBody>
          <a:bodyPr/>
          <a:lstStyle/>
          <a:p>
            <a:r>
              <a:rPr lang="en-US" altLang="en-US" sz="2800" b="1" smtClean="0"/>
              <a:t>Thermal Fabric Update Results, Round 1</a:t>
            </a:r>
            <a:br>
              <a:rPr lang="en-US" altLang="en-US" sz="2800" b="1" smtClean="0"/>
            </a:br>
            <a:r>
              <a:rPr lang="en-US" altLang="en-US" sz="2800" b="1" smtClean="0"/>
              <a:t>Analysis By Program Follows ….</a:t>
            </a:r>
          </a:p>
        </p:txBody>
      </p:sp>
      <p:sp>
        <p:nvSpPr>
          <p:cNvPr id="195587" name="Content Placeholder 2"/>
          <p:cNvSpPr>
            <a:spLocks noGrp="1"/>
          </p:cNvSpPr>
          <p:nvPr>
            <p:ph idx="1"/>
          </p:nvPr>
        </p:nvSpPr>
        <p:spPr>
          <a:xfrm>
            <a:off x="457200" y="1878013"/>
            <a:ext cx="8305800" cy="4827587"/>
          </a:xfrm>
        </p:spPr>
        <p:txBody>
          <a:bodyPr/>
          <a:lstStyle/>
          <a:p>
            <a:r>
              <a:rPr lang="en-US" altLang="en-US" sz="2800" smtClean="0"/>
              <a:t>Differences summarized by program</a:t>
            </a:r>
          </a:p>
          <a:p>
            <a:r>
              <a:rPr lang="en-US" altLang="en-US" sz="2800" smtClean="0"/>
              <a:t>Somewhat quickly compiled</a:t>
            </a:r>
          </a:p>
          <a:p>
            <a:pPr lvl="1">
              <a:buFont typeface="Arial" charset="0"/>
              <a:buChar char="•"/>
            </a:pPr>
            <a:r>
              <a:rPr lang="en-US" altLang="en-US" sz="2400" smtClean="0"/>
              <a:t>Seemed logical to do while compiling/reviewing results</a:t>
            </a:r>
          </a:p>
          <a:p>
            <a:pPr lvl="1">
              <a:buFont typeface="Arial" charset="0"/>
              <a:buChar char="•"/>
            </a:pPr>
            <a:r>
              <a:rPr lang="en-US" altLang="en-US" sz="2400" b="1" i="1" smtClean="0">
                <a:solidFill>
                  <a:srgbClr val="0000FF"/>
                </a:solidFill>
              </a:rPr>
              <a:t>Includes some diagnostic thoughts and questions</a:t>
            </a:r>
          </a:p>
          <a:p>
            <a:pPr>
              <a:spcBef>
                <a:spcPts val="1200"/>
              </a:spcBef>
            </a:pPr>
            <a:r>
              <a:rPr lang="en-US" altLang="en-US" sz="2800" b="1" smtClean="0"/>
              <a:t>Individual participants strongly encouraged to analyze their own program’s results more closely</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1"/>
          <p:cNvSpPr>
            <a:spLocks noGrp="1"/>
          </p:cNvSpPr>
          <p:nvPr>
            <p:ph type="title"/>
          </p:nvPr>
        </p:nvSpPr>
        <p:spPr>
          <a:xfrm>
            <a:off x="457200" y="0"/>
            <a:ext cx="8229600" cy="914400"/>
          </a:xfrm>
        </p:spPr>
        <p:txBody>
          <a:bodyPr/>
          <a:lstStyle/>
          <a:p>
            <a:r>
              <a:rPr lang="en-US" altLang="en-US" sz="2800" b="1" smtClean="0"/>
              <a:t>Thermal Fabric Update Results, Round 2</a:t>
            </a:r>
            <a:br>
              <a:rPr lang="en-US" altLang="en-US" sz="2800" b="1" smtClean="0"/>
            </a:br>
            <a:r>
              <a:rPr lang="en-US" altLang="en-US" sz="2800" b="1" smtClean="0"/>
              <a:t>Analysis: Program A (1)</a:t>
            </a:r>
          </a:p>
        </p:txBody>
      </p:sp>
      <p:sp>
        <p:nvSpPr>
          <p:cNvPr id="196611" name="Content Placeholder 2"/>
          <p:cNvSpPr>
            <a:spLocks noGrp="1"/>
          </p:cNvSpPr>
          <p:nvPr>
            <p:ph idx="1"/>
          </p:nvPr>
        </p:nvSpPr>
        <p:spPr>
          <a:xfrm>
            <a:off x="76200" y="990600"/>
            <a:ext cx="8991600" cy="6172200"/>
          </a:xfrm>
        </p:spPr>
        <p:txBody>
          <a:bodyPr/>
          <a:lstStyle/>
          <a:p>
            <a:pPr lvl="1"/>
            <a:r>
              <a:rPr lang="en-US" altLang="en-US" sz="1600" b="1" smtClean="0"/>
              <a:t>New disagreements observed: since Rd#1 fixes for other programs, for new cases, and other.</a:t>
            </a:r>
          </a:p>
          <a:p>
            <a:pPr lvl="1"/>
            <a:r>
              <a:rPr lang="en-US" altLang="en-US" sz="1600" b="1" smtClean="0"/>
              <a:t>No solar outputs available. </a:t>
            </a:r>
            <a:r>
              <a:rPr lang="en-US" altLang="en-US" sz="1600" b="1" smtClean="0">
                <a:solidFill>
                  <a:srgbClr val="0000FF"/>
                </a:solidFill>
              </a:rPr>
              <a:t>Consider providing incident and transmitted solar output in future version. (At least provide incident solar for each surface)</a:t>
            </a:r>
          </a:p>
          <a:p>
            <a:pPr lvl="1"/>
            <a:r>
              <a:rPr lang="en-US" altLang="en-US" sz="1600" smtClean="0"/>
              <a:t>No sky temperature output available. </a:t>
            </a:r>
            <a:r>
              <a:rPr lang="en-US" altLang="en-US" sz="1600" b="1" smtClean="0">
                <a:solidFill>
                  <a:srgbClr val="0000FF"/>
                </a:solidFill>
              </a:rPr>
              <a:t>Consider providing Tsky output in future version.</a:t>
            </a:r>
            <a:endParaRPr lang="en-US" altLang="en-US" sz="1600" smtClean="0"/>
          </a:p>
          <a:p>
            <a:pPr lvl="1"/>
            <a:r>
              <a:rPr lang="en-US" altLang="en-US" sz="1600" smtClean="0"/>
              <a:t>No output: 640, 940, 195, 200, 210, 270, 280, 290, 300, 310, 320, 440, 450, 460, 470, 810</a:t>
            </a:r>
          </a:p>
          <a:p>
            <a:pPr lvl="2"/>
            <a:r>
              <a:rPr lang="en-US" altLang="en-US" sz="1600" smtClean="0"/>
              <a:t>Cannot input interior solar absorptance, infrared emittance of interior surface, nor vary constant surface coeffs.</a:t>
            </a:r>
          </a:p>
          <a:p>
            <a:pPr lvl="1"/>
            <a:r>
              <a:rPr lang="en-US" altLang="en-US" sz="1600" smtClean="0"/>
              <a:t>Constant convective surface coeffs (h,conv): Ext = 20 W/(m2K); Int = 3.5 W/(m2K) This was noted in Rd#1 submission, but not included in Rd#2. </a:t>
            </a:r>
            <a:r>
              <a:rPr lang="en-US" altLang="en-US" sz="1600" b="1" smtClean="0">
                <a:solidFill>
                  <a:srgbClr val="0000FF"/>
                </a:solidFill>
              </a:rPr>
              <a:t>Include h,conv values in Rd#2 Sec5-2Aout.xlsx</a:t>
            </a:r>
            <a:endParaRPr lang="en-US" altLang="en-US" sz="1600" smtClean="0">
              <a:solidFill>
                <a:srgbClr val="0000FF"/>
              </a:solidFill>
            </a:endParaRPr>
          </a:p>
          <a:p>
            <a:pPr lvl="1"/>
            <a:r>
              <a:rPr lang="en-US" altLang="en-US" sz="1600" smtClean="0"/>
              <a:t>Assumes T,sky read from weather data</a:t>
            </a:r>
          </a:p>
          <a:p>
            <a:endParaRPr lang="en-US" altLang="en-US" sz="1600" smtClean="0">
              <a:solidFill>
                <a:srgbClr val="0000FF"/>
              </a:solidFill>
            </a:endParaRPr>
          </a:p>
          <a:p>
            <a:r>
              <a:rPr lang="en-US" altLang="en-US" sz="2000" b="1" smtClean="0"/>
              <a:t>Surface Coefficients</a:t>
            </a:r>
            <a:endParaRPr lang="en-US" altLang="en-US" sz="2000" smtClean="0"/>
          </a:p>
          <a:p>
            <a:pPr lvl="1"/>
            <a:r>
              <a:rPr lang="en-US" altLang="en-US" sz="1600" smtClean="0"/>
              <a:t>Applies constant (in the code) h,conv and h,IR for interior surfaces</a:t>
            </a:r>
          </a:p>
          <a:p>
            <a:pPr lvl="2"/>
            <a:r>
              <a:rPr lang="en-US" altLang="en-US" sz="1600" smtClean="0"/>
              <a:t>Interior convective portion of coefficients allow separate inputs for wall, roof and floor; values for windows are same as for walls</a:t>
            </a:r>
          </a:p>
          <a:p>
            <a:pPr lvl="2"/>
            <a:r>
              <a:rPr lang="en-US" altLang="en-US" sz="1600" smtClean="0"/>
              <a:t>For interior IR portion, applies linearized radiative coeffs based on wall area. </a:t>
            </a:r>
          </a:p>
          <a:p>
            <a:pPr lvl="1"/>
            <a:r>
              <a:rPr lang="en-US" altLang="en-US" sz="1600" smtClean="0"/>
              <a:t>For exterior surfaces:</a:t>
            </a:r>
          </a:p>
          <a:p>
            <a:pPr lvl="2"/>
            <a:r>
              <a:rPr lang="en-US" altLang="en-US" sz="1600" smtClean="0"/>
              <a:t>Exterior convective portion of coefficients fixed within the code</a:t>
            </a:r>
          </a:p>
          <a:p>
            <a:pPr lvl="2"/>
            <a:r>
              <a:rPr lang="en-US" altLang="en-US" sz="1600" smtClean="0"/>
              <a:t>Exterior IR exchange is calculated separately, applying temperature difference between exterior surface and “sol-air” temperature as described in their pro-forma modeler report.</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itle 1"/>
          <p:cNvSpPr>
            <a:spLocks noGrp="1"/>
          </p:cNvSpPr>
          <p:nvPr>
            <p:ph type="title"/>
          </p:nvPr>
        </p:nvSpPr>
        <p:spPr>
          <a:xfrm>
            <a:off x="457200" y="0"/>
            <a:ext cx="8229600" cy="838200"/>
          </a:xfrm>
        </p:spPr>
        <p:txBody>
          <a:bodyPr/>
          <a:lstStyle/>
          <a:p>
            <a:r>
              <a:rPr lang="en-US" altLang="en-US" sz="2800" b="1" smtClean="0"/>
              <a:t>Thermal Fabric Update Results, Round 2</a:t>
            </a:r>
            <a:br>
              <a:rPr lang="en-US" altLang="en-US" sz="2800" b="1" smtClean="0"/>
            </a:br>
            <a:r>
              <a:rPr lang="en-US" altLang="en-US" sz="2800" b="1" smtClean="0"/>
              <a:t>Analysis: Program A (2)</a:t>
            </a:r>
          </a:p>
        </p:txBody>
      </p:sp>
      <p:sp>
        <p:nvSpPr>
          <p:cNvPr id="202755" name="Content Placeholder 2"/>
          <p:cNvSpPr>
            <a:spLocks noGrp="1"/>
          </p:cNvSpPr>
          <p:nvPr>
            <p:ph idx="1"/>
          </p:nvPr>
        </p:nvSpPr>
        <p:spPr>
          <a:xfrm>
            <a:off x="381000" y="914400"/>
            <a:ext cx="8305800" cy="6324600"/>
          </a:xfrm>
        </p:spPr>
        <p:txBody>
          <a:bodyPr/>
          <a:lstStyle/>
          <a:p>
            <a:pPr>
              <a:defRPr/>
            </a:pPr>
            <a:r>
              <a:rPr lang="en-US" altLang="en-US" sz="2000" b="1" dirty="0" smtClean="0"/>
              <a:t>Basic Series (low mass 600, 430 to 650; high mass 900, 800 to 950)</a:t>
            </a:r>
          </a:p>
          <a:p>
            <a:pPr marL="457200" lvl="1" indent="0">
              <a:buFont typeface="Arial" charset="0"/>
              <a:buNone/>
              <a:defRPr/>
            </a:pPr>
            <a:r>
              <a:rPr lang="en-US" altLang="en-US" sz="1600" b="1" dirty="0" smtClean="0"/>
              <a:t>Cases 600 and 900 monthly results </a:t>
            </a:r>
            <a:r>
              <a:rPr lang="en-US" altLang="en-US" sz="1600" b="1" dirty="0" smtClean="0">
                <a:solidFill>
                  <a:srgbClr val="0000FF"/>
                </a:solidFill>
              </a:rPr>
              <a:t> Check these</a:t>
            </a:r>
            <a:endParaRPr lang="en-US" altLang="en-US" sz="1600" b="1" dirty="0" smtClean="0"/>
          </a:p>
          <a:p>
            <a:pPr lvl="1">
              <a:defRPr/>
            </a:pPr>
            <a:r>
              <a:rPr lang="en-US" altLang="en-US" sz="1600" dirty="0" smtClean="0"/>
              <a:t>B8-M1,M5 [sl.~22]: High monthly heating for cases 600, 900</a:t>
            </a:r>
          </a:p>
          <a:p>
            <a:pPr lvl="1">
              <a:defRPr/>
            </a:pPr>
            <a:r>
              <a:rPr lang="en-US" altLang="en-US" sz="1600" dirty="0" smtClean="0"/>
              <a:t>B8-M9,M11: High 600-900 heating sensitivities for Oct (month), Jun (peak)</a:t>
            </a:r>
          </a:p>
          <a:p>
            <a:pPr marL="457200" lvl="1" indent="0">
              <a:buFont typeface="Arial" charset="0"/>
              <a:buNone/>
              <a:defRPr/>
            </a:pPr>
            <a:r>
              <a:rPr lang="en-US" altLang="en-US" sz="1600" b="1" dirty="0" smtClean="0"/>
              <a:t>Case 600 and 900 annual results</a:t>
            </a:r>
            <a:endParaRPr lang="en-US" altLang="en-US" sz="1600" b="1" dirty="0"/>
          </a:p>
          <a:p>
            <a:pPr lvl="1">
              <a:defRPr/>
            </a:pPr>
            <a:r>
              <a:rPr lang="en-US" altLang="en-US" sz="1600" dirty="0" smtClean="0"/>
              <a:t>Note: </a:t>
            </a:r>
            <a:r>
              <a:rPr lang="en-US" altLang="en-US" sz="1600" dirty="0" err="1" smtClean="0"/>
              <a:t>Prog</a:t>
            </a:r>
            <a:r>
              <a:rPr lang="en-US" altLang="en-US" sz="1600" dirty="0" smtClean="0"/>
              <a:t> A results have only slight change since Rd#1 (&lt;1%). </a:t>
            </a:r>
            <a:r>
              <a:rPr lang="en-US" altLang="en-US" sz="1600" b="1" i="1" dirty="0" smtClean="0">
                <a:solidFill>
                  <a:srgbClr val="0000FF"/>
                </a:solidFill>
              </a:rPr>
              <a:t>Discuss in the supplementary modeler report if any inputs changed (or not) based on test spec revisions or if there were revisions to the software between rounds, etc. </a:t>
            </a:r>
            <a:r>
              <a:rPr lang="en-US" altLang="en-US" sz="1600" b="1" i="1" dirty="0" err="1" smtClean="0">
                <a:solidFill>
                  <a:srgbClr val="0000FF"/>
                </a:solidFill>
              </a:rPr>
              <a:t>Tsky</a:t>
            </a:r>
            <a:r>
              <a:rPr lang="en-US" altLang="en-US" sz="1600" b="1" i="1" dirty="0" smtClean="0">
                <a:solidFill>
                  <a:srgbClr val="0000FF"/>
                </a:solidFill>
              </a:rPr>
              <a:t> variation?</a:t>
            </a:r>
            <a:endParaRPr lang="en-US" altLang="en-US" sz="1600" dirty="0" smtClean="0">
              <a:solidFill>
                <a:srgbClr val="0000FF"/>
              </a:solidFill>
            </a:endParaRPr>
          </a:p>
          <a:p>
            <a:pPr lvl="1">
              <a:defRPr/>
            </a:pPr>
            <a:r>
              <a:rPr lang="en-US" altLang="en-US" sz="1600" dirty="0" smtClean="0"/>
              <a:t>B8-6,10: Cases 600, 900, and other cases in these charts have high annual heating; this was observed in Rd#1. </a:t>
            </a:r>
            <a:r>
              <a:rPr lang="en-US" altLang="en-US" sz="1600" b="1" i="1" dirty="0" smtClean="0">
                <a:solidFill>
                  <a:srgbClr val="0000FF"/>
                </a:solidFill>
              </a:rPr>
              <a:t>Perhaps related to higher surface coefficients reported in Rd#1? Or other? Check these.</a:t>
            </a:r>
            <a:endParaRPr lang="en-US" altLang="en-US" sz="1600" dirty="0" smtClean="0">
              <a:solidFill>
                <a:srgbClr val="0000FF"/>
              </a:solidFill>
            </a:endParaRPr>
          </a:p>
          <a:p>
            <a:pPr>
              <a:defRPr/>
            </a:pPr>
            <a:r>
              <a:rPr lang="en-US" altLang="en-US" sz="2000" b="1" dirty="0"/>
              <a:t>Window and insulation cases (low mass 660 to 695; high mass 980 to 995)</a:t>
            </a:r>
          </a:p>
          <a:p>
            <a:pPr marL="457200" lvl="1" indent="0">
              <a:buFont typeface="Arial" charset="0"/>
              <a:buNone/>
              <a:defRPr/>
            </a:pPr>
            <a:r>
              <a:rPr lang="en-US" altLang="en-US" sz="1600" b="1" dirty="0"/>
              <a:t>Windows (660, 670)</a:t>
            </a:r>
            <a:endParaRPr lang="en-US" altLang="en-US" sz="1600" dirty="0"/>
          </a:p>
          <a:p>
            <a:pPr lvl="1">
              <a:defRPr/>
            </a:pPr>
            <a:r>
              <a:rPr lang="en-US" altLang="en-US" sz="1500" dirty="0"/>
              <a:t>B8-A6 [sl.~74]: High! 670 annual heating; </a:t>
            </a:r>
            <a:r>
              <a:rPr lang="en-US" altLang="en-US" sz="1500" b="1" dirty="0">
                <a:solidFill>
                  <a:srgbClr val="0000FF"/>
                </a:solidFill>
              </a:rPr>
              <a:t>single-pane window difference surface </a:t>
            </a:r>
            <a:r>
              <a:rPr lang="en-US" altLang="en-US" sz="1500" b="1" dirty="0" err="1">
                <a:solidFill>
                  <a:srgbClr val="0000FF"/>
                </a:solidFill>
              </a:rPr>
              <a:t>coeff</a:t>
            </a:r>
            <a:r>
              <a:rPr lang="en-US" altLang="en-US" sz="1500" b="1" dirty="0">
                <a:solidFill>
                  <a:srgbClr val="0000FF"/>
                </a:solidFill>
              </a:rPr>
              <a:t> driven?</a:t>
            </a:r>
          </a:p>
          <a:p>
            <a:pPr lvl="1">
              <a:defRPr/>
            </a:pPr>
            <a:r>
              <a:rPr lang="en-US" altLang="en-US" sz="1500" dirty="0"/>
              <a:t>B8-A8: High 670 peak heating.</a:t>
            </a:r>
          </a:p>
          <a:p>
            <a:pPr marL="457200" lvl="1" indent="0">
              <a:buFont typeface="Arial" charset="0"/>
              <a:buNone/>
              <a:defRPr/>
            </a:pPr>
            <a:r>
              <a:rPr lang="en-US" altLang="en-US" sz="1600" b="1" dirty="0"/>
              <a:t>Insulation and 20/20 Thermostat (680, 685, 695, 980, 985, 995)</a:t>
            </a:r>
          </a:p>
          <a:p>
            <a:pPr lvl="1">
              <a:defRPr/>
            </a:pPr>
            <a:r>
              <a:rPr lang="en-US" altLang="en-US" sz="1500" dirty="0"/>
              <a:t>B8-A6 [sl.~74]: High 685, 985, 995? (two “schools” here?); </a:t>
            </a:r>
            <a:r>
              <a:rPr lang="en-US" altLang="en-US" sz="1500" b="1" dirty="0">
                <a:solidFill>
                  <a:srgbClr val="0000FF"/>
                </a:solidFill>
              </a:rPr>
              <a:t> check it</a:t>
            </a:r>
          </a:p>
          <a:p>
            <a:pPr lvl="1">
              <a:defRPr/>
            </a:pPr>
            <a:r>
              <a:rPr lang="en-US" altLang="en-US" sz="1500" dirty="0"/>
              <a:t>B8-A8: High 680 peak heating (and maybe annual heating in B8-6)?</a:t>
            </a:r>
          </a:p>
          <a:p>
            <a:pPr lvl="1">
              <a:defRPr/>
            </a:pPr>
            <a:r>
              <a:rPr lang="en-US" altLang="en-US" sz="1500" i="1" dirty="0"/>
              <a:t>Following indicated sensitivity plots magnify noted differences, and reveal others.</a:t>
            </a:r>
            <a:endParaRPr lang="en-US" altLang="en-US" sz="1600" b="1" i="1" dirty="0">
              <a:solidFill>
                <a:srgbClr val="0000FF"/>
              </a:solidFill>
            </a:endParaRPr>
          </a:p>
          <a:p>
            <a:pPr lvl="1">
              <a:defRPr/>
            </a:pPr>
            <a:r>
              <a:rPr lang="en-US" altLang="en-US" sz="1500" dirty="0"/>
              <a:t>B8-A21,22 [sl.~78,79]: 670-600, 660-600 annual and peak heating and/or cooling; </a:t>
            </a:r>
            <a:r>
              <a:rPr lang="en-US" altLang="en-US" sz="1500" b="1" dirty="0">
                <a:solidFill>
                  <a:srgbClr val="0000FF"/>
                </a:solidFill>
              </a:rPr>
              <a:t>check these</a:t>
            </a:r>
            <a:endParaRPr lang="en-US" altLang="en-US" sz="1500" dirty="0">
              <a:solidFill>
                <a:srgbClr val="0000FF"/>
              </a:solidFill>
            </a:endParaRPr>
          </a:p>
          <a:p>
            <a:pPr marL="457200" lvl="1" indent="0">
              <a:buFont typeface="Arial" charset="0"/>
              <a:buNone/>
              <a:defRPr/>
            </a:pPr>
            <a:r>
              <a:rPr lang="en-US" altLang="en-US" sz="1600" b="1" dirty="0"/>
              <a:t>Free float temperatures (600FF, 650FF, 900FF, 950FF, 680FF, 980FF)</a:t>
            </a:r>
          </a:p>
          <a:p>
            <a:pPr lvl="1">
              <a:defRPr/>
            </a:pPr>
            <a:r>
              <a:rPr lang="en-US" altLang="en-US" sz="1500" dirty="0"/>
              <a:t>No obvious disagreements </a:t>
            </a:r>
          </a:p>
          <a:p>
            <a:pPr marL="457200" lvl="1" indent="0">
              <a:buFont typeface="Arial" charset="0"/>
              <a:buNone/>
              <a:defRPr/>
            </a:pPr>
            <a:endParaRPr lang="en-US" altLang="en-US" sz="1600" b="1" dirty="0" smtClean="0">
              <a:solidFill>
                <a:srgbClr val="0000FF"/>
              </a:solidFill>
            </a:endParaRPr>
          </a:p>
          <a:p>
            <a:pPr lvl="1">
              <a:defRPr/>
            </a:pPr>
            <a:endParaRPr lang="en-US" altLang="en-US" sz="2400" dirty="0" smtClean="0"/>
          </a:p>
          <a:p>
            <a:pPr lvl="1">
              <a:defRPr/>
            </a:pPr>
            <a:endParaRPr lang="en-US" altLang="en-US" sz="2400" dirty="0" smtClean="0"/>
          </a:p>
          <a:p>
            <a:pPr>
              <a:defRPr/>
            </a:pPr>
            <a:endParaRPr lang="en-US" altLang="en-US" sz="2400" dirty="0" smtClean="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1"/>
          <p:cNvSpPr>
            <a:spLocks noGrp="1"/>
          </p:cNvSpPr>
          <p:nvPr>
            <p:ph type="title"/>
          </p:nvPr>
        </p:nvSpPr>
        <p:spPr>
          <a:xfrm>
            <a:off x="457200" y="152400"/>
            <a:ext cx="8229600" cy="685800"/>
          </a:xfrm>
        </p:spPr>
        <p:txBody>
          <a:bodyPr/>
          <a:lstStyle/>
          <a:p>
            <a:r>
              <a:rPr lang="en-US" altLang="en-US" sz="2800" b="1" smtClean="0"/>
              <a:t>Thermal Fabric Update Results, Round 2</a:t>
            </a:r>
            <a:br>
              <a:rPr lang="en-US" altLang="en-US" sz="2800" b="1" smtClean="0"/>
            </a:br>
            <a:r>
              <a:rPr lang="en-US" altLang="en-US" sz="2800" b="1" smtClean="0"/>
              <a:t>Analysis: Program A (3)</a:t>
            </a:r>
          </a:p>
        </p:txBody>
      </p:sp>
      <p:sp>
        <p:nvSpPr>
          <p:cNvPr id="202755" name="Content Placeholder 2"/>
          <p:cNvSpPr>
            <a:spLocks noGrp="1"/>
          </p:cNvSpPr>
          <p:nvPr>
            <p:ph idx="1"/>
          </p:nvPr>
        </p:nvSpPr>
        <p:spPr>
          <a:xfrm>
            <a:off x="304800" y="914400"/>
            <a:ext cx="8610600" cy="5943600"/>
          </a:xfrm>
        </p:spPr>
        <p:txBody>
          <a:bodyPr/>
          <a:lstStyle/>
          <a:p>
            <a:pPr>
              <a:defRPr/>
            </a:pPr>
            <a:r>
              <a:rPr lang="en-US" altLang="en-US" sz="2000" b="1" dirty="0" smtClean="0"/>
              <a:t>In-Depth cases, </a:t>
            </a:r>
            <a:r>
              <a:rPr lang="en-US" altLang="en-US" sz="2000" b="1" dirty="0" smtClean="0">
                <a:solidFill>
                  <a:srgbClr val="0000FF"/>
                </a:solidFill>
              </a:rPr>
              <a:t>Check noted differences </a:t>
            </a:r>
          </a:p>
          <a:p>
            <a:pPr lvl="1">
              <a:defRPr/>
            </a:pPr>
            <a:r>
              <a:rPr lang="en-US" altLang="en-US" sz="1600" dirty="0" smtClean="0"/>
              <a:t>220, 240, 250, 400, 430, 800 annual heating similarly high as 600, 900? (Figs B8-33,47); this all from Rd#1 as well. Also see peak heating in B8-35,49.</a:t>
            </a:r>
          </a:p>
          <a:p>
            <a:pPr lvl="1">
              <a:defRPr/>
            </a:pPr>
            <a:r>
              <a:rPr lang="en-US" altLang="en-US" sz="1600" dirty="0" smtClean="0"/>
              <a:t>B8-34,36: 250 annual and peak cooling; (should have been flagged in Rd#1)</a:t>
            </a:r>
          </a:p>
          <a:p>
            <a:pPr lvl="1">
              <a:defRPr/>
            </a:pPr>
            <a:r>
              <a:rPr lang="en-US" altLang="en-US" sz="1600" dirty="0" smtClean="0"/>
              <a:t>400-395 annual heating high, 410-400 annual heating low? (Fig B8-41)</a:t>
            </a:r>
          </a:p>
          <a:p>
            <a:pPr lvl="1">
              <a:defRPr/>
            </a:pPr>
            <a:r>
              <a:rPr lang="en-US" altLang="en-US" sz="1600" dirty="0" smtClean="0"/>
              <a:t>B8-A49: Sensitivities </a:t>
            </a:r>
            <a:r>
              <a:rPr lang="en-US" altLang="en-US" sz="1600" dirty="0"/>
              <a:t>magnify the </a:t>
            </a:r>
            <a:r>
              <a:rPr lang="en-US" altLang="en-US" sz="1600" dirty="0" smtClean="0"/>
              <a:t>above; see 230-220 heating, 250-220 cooling; these were previously masked by larger differences for other programs addressed since Rd#1.</a:t>
            </a:r>
            <a:endParaRPr lang="en-US" altLang="en-US" sz="1600" dirty="0"/>
          </a:p>
          <a:p>
            <a:pPr lvl="1">
              <a:defRPr/>
            </a:pPr>
            <a:r>
              <a:rPr lang="en-US" altLang="en-US" sz="1600" dirty="0" smtClean="0"/>
              <a:t>B8-A51: 410-400 heating (if ignore H); also from </a:t>
            </a:r>
            <a:r>
              <a:rPr lang="en-US" altLang="en-US" sz="1600" dirty="0"/>
              <a:t>Rd#1.</a:t>
            </a:r>
          </a:p>
          <a:p>
            <a:pPr>
              <a:defRPr/>
            </a:pPr>
            <a:r>
              <a:rPr lang="en-US" altLang="en-US" sz="2000" b="1" dirty="0"/>
              <a:t>Hourly Output Plots</a:t>
            </a:r>
          </a:p>
          <a:p>
            <a:pPr marL="457200" lvl="1" indent="0">
              <a:buFont typeface="Arial" charset="0"/>
              <a:buNone/>
              <a:defRPr/>
            </a:pPr>
            <a:r>
              <a:rPr lang="en-US" altLang="en-US" sz="1600" b="1" dirty="0" smtClean="0"/>
              <a:t>Zone loads, </a:t>
            </a:r>
            <a:r>
              <a:rPr lang="en-US" altLang="en-US" sz="1600" b="1" dirty="0" smtClean="0">
                <a:solidFill>
                  <a:srgbClr val="0000FF"/>
                </a:solidFill>
              </a:rPr>
              <a:t>Check noted differences; revise, or explain why these may be occurring</a:t>
            </a:r>
            <a:endParaRPr lang="en-US" altLang="en-US" sz="1600" dirty="0">
              <a:solidFill>
                <a:srgbClr val="0000FF"/>
              </a:solidFill>
            </a:endParaRPr>
          </a:p>
          <a:p>
            <a:pPr lvl="1">
              <a:defRPr/>
            </a:pPr>
            <a:r>
              <a:rPr lang="en-US" altLang="en-US" sz="1600" dirty="0" smtClean="0"/>
              <a:t>B8-A61A: high 670 clear/cold-day hours, consistent with annual heating results</a:t>
            </a:r>
          </a:p>
          <a:p>
            <a:pPr lvl="1">
              <a:defRPr/>
            </a:pPr>
            <a:r>
              <a:rPr lang="en-US" altLang="en-US" sz="1600" dirty="0" smtClean="0"/>
              <a:t>B8-A62B: 680 clear/hot-day hours 13,14</a:t>
            </a:r>
            <a:endParaRPr lang="en-US" altLang="en-US" sz="1600" dirty="0"/>
          </a:p>
          <a:p>
            <a:pPr lvl="1">
              <a:defRPr/>
            </a:pPr>
            <a:r>
              <a:rPr lang="en-US" altLang="en-US" sz="1600" dirty="0" smtClean="0"/>
              <a:t>B8-59B</a:t>
            </a:r>
            <a:r>
              <a:rPr lang="en-US" altLang="en-US" sz="1600" dirty="0"/>
              <a:t>: </a:t>
            </a:r>
            <a:r>
              <a:rPr lang="en-US" altLang="en-US" sz="1600" dirty="0" smtClean="0"/>
              <a:t>900 clear/hot day shows two “schools” of results: B,C,E versus A,D,F,G,H. Also appears in other 900-series hourly plots. </a:t>
            </a:r>
            <a:endParaRPr lang="en-US" altLang="en-US" sz="1600" dirty="0"/>
          </a:p>
          <a:p>
            <a:pPr lvl="1">
              <a:defRPr/>
            </a:pPr>
            <a:r>
              <a:rPr lang="en-US" altLang="en-US" sz="1600" dirty="0" smtClean="0"/>
              <a:t>B8-A65A: </a:t>
            </a:r>
            <a:r>
              <a:rPr lang="en-US" altLang="en-US" sz="1600" dirty="0"/>
              <a:t>680 clear/hot-day hours </a:t>
            </a:r>
            <a:r>
              <a:rPr lang="en-US" altLang="en-US" sz="1600" dirty="0" smtClean="0"/>
              <a:t>3 to 7 (if ignore G)</a:t>
            </a:r>
            <a:endParaRPr lang="en-US" altLang="en-US" sz="1600" dirty="0"/>
          </a:p>
          <a:p>
            <a:pPr lvl="1">
              <a:defRPr/>
            </a:pPr>
            <a:r>
              <a:rPr lang="en-US" altLang="en-US" sz="1600" b="1" dirty="0" smtClean="0">
                <a:solidFill>
                  <a:srgbClr val="0000FF"/>
                </a:solidFill>
              </a:rPr>
              <a:t>Do </a:t>
            </a:r>
            <a:r>
              <a:rPr lang="en-US" altLang="en-US" sz="1600" b="1" dirty="0">
                <a:solidFill>
                  <a:srgbClr val="0000FF"/>
                </a:solidFill>
              </a:rPr>
              <a:t>you think these differences may be attributable to application of additive </a:t>
            </a:r>
            <a:r>
              <a:rPr lang="en-US" altLang="en-US" sz="1600" b="1" i="1" dirty="0" smtClean="0">
                <a:solidFill>
                  <a:srgbClr val="0000FF"/>
                </a:solidFill>
              </a:rPr>
              <a:t>interior</a:t>
            </a:r>
            <a:r>
              <a:rPr lang="en-US" altLang="en-US" sz="1600" b="1" dirty="0" smtClean="0">
                <a:solidFill>
                  <a:srgbClr val="0000FF"/>
                </a:solidFill>
              </a:rPr>
              <a:t> convective </a:t>
            </a:r>
            <a:r>
              <a:rPr lang="en-US" altLang="en-US" sz="1600" b="1" dirty="0">
                <a:solidFill>
                  <a:srgbClr val="0000FF"/>
                </a:solidFill>
              </a:rPr>
              <a:t>and radiative surface coefficients (what are essentially constant </a:t>
            </a:r>
            <a:r>
              <a:rPr lang="en-US" altLang="en-US" sz="1600" b="1" i="1" dirty="0">
                <a:solidFill>
                  <a:srgbClr val="0000FF"/>
                </a:solidFill>
              </a:rPr>
              <a:t>combined</a:t>
            </a:r>
            <a:r>
              <a:rPr lang="en-US" altLang="en-US" sz="1600" b="1" dirty="0">
                <a:solidFill>
                  <a:srgbClr val="0000FF"/>
                </a:solidFill>
              </a:rPr>
              <a:t> coefficients)</a:t>
            </a:r>
          </a:p>
          <a:p>
            <a:pPr lvl="2">
              <a:defRPr/>
            </a:pPr>
            <a:r>
              <a:rPr lang="en-US" altLang="en-US" sz="1600" b="1" dirty="0">
                <a:solidFill>
                  <a:srgbClr val="0000FF"/>
                </a:solidFill>
              </a:rPr>
              <a:t>One physical issue with using additive convective and radiative coefficients is that they would be inaccurate for a given surface if convective and radiative heat flows may be in opposite directions. See spec Annex B4 for more discussion of that.</a:t>
            </a:r>
          </a:p>
          <a:p>
            <a:pPr marL="457200" lvl="1" indent="0">
              <a:buFont typeface="Arial" charset="0"/>
              <a:buNone/>
              <a:defRPr/>
            </a:pPr>
            <a:endParaRPr lang="en-US" altLang="en-US" sz="1600" dirty="0"/>
          </a:p>
          <a:p>
            <a:pPr marL="457200" lvl="1" indent="0">
              <a:buFont typeface="Arial" charset="0"/>
              <a:buNone/>
              <a:defRPr/>
            </a:pPr>
            <a:endParaRPr lang="en-US" altLang="en-US" sz="1600" dirty="0"/>
          </a:p>
          <a:p>
            <a:pPr marL="457200" lvl="1" indent="0">
              <a:buFont typeface="Arial" charset="0"/>
              <a:buNone/>
              <a:defRPr/>
            </a:pPr>
            <a:endParaRPr lang="en-US" altLang="en-US" sz="2400" dirty="0" smtClean="0"/>
          </a:p>
          <a:p>
            <a:pPr lvl="1">
              <a:defRPr/>
            </a:pPr>
            <a:endParaRPr lang="en-US" altLang="en-US" sz="2400" dirty="0" smtClean="0"/>
          </a:p>
          <a:p>
            <a:pPr marL="0" indent="0">
              <a:buFont typeface="Arial" charset="0"/>
              <a:buNone/>
              <a:defRPr/>
            </a:pPr>
            <a:endParaRPr lang="en-US" altLang="en-US" sz="2400" dirty="0" smtClean="0"/>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itle 1"/>
          <p:cNvSpPr>
            <a:spLocks noGrp="1"/>
          </p:cNvSpPr>
          <p:nvPr>
            <p:ph type="title"/>
          </p:nvPr>
        </p:nvSpPr>
        <p:spPr>
          <a:xfrm>
            <a:off x="457200" y="0"/>
            <a:ext cx="8229600" cy="1066800"/>
          </a:xfrm>
        </p:spPr>
        <p:txBody>
          <a:bodyPr/>
          <a:lstStyle/>
          <a:p>
            <a:r>
              <a:rPr lang="en-US" altLang="en-US" sz="3200" b="1" smtClean="0"/>
              <a:t>Thermal Fabric Update Results, Round 2</a:t>
            </a:r>
            <a:br>
              <a:rPr lang="en-US" altLang="en-US" sz="3200" b="1" smtClean="0"/>
            </a:br>
            <a:r>
              <a:rPr lang="en-US" altLang="en-US" sz="3200" b="1" smtClean="0"/>
              <a:t>Analysis: Program A (4)</a:t>
            </a:r>
            <a:endParaRPr lang="en-US" altLang="en-US" sz="4000" b="1" smtClean="0"/>
          </a:p>
        </p:txBody>
      </p:sp>
      <p:sp>
        <p:nvSpPr>
          <p:cNvPr id="204803" name="Content Placeholder 2"/>
          <p:cNvSpPr>
            <a:spLocks noGrp="1"/>
          </p:cNvSpPr>
          <p:nvPr>
            <p:ph idx="1"/>
          </p:nvPr>
        </p:nvSpPr>
        <p:spPr>
          <a:xfrm>
            <a:off x="76200" y="1219200"/>
            <a:ext cx="8763000" cy="5562600"/>
          </a:xfrm>
        </p:spPr>
        <p:txBody>
          <a:bodyPr/>
          <a:lstStyle/>
          <a:p>
            <a:pPr>
              <a:defRPr/>
            </a:pPr>
            <a:r>
              <a:rPr lang="en-US" altLang="en-US" sz="2000" b="1" i="1" dirty="0" smtClean="0">
                <a:solidFill>
                  <a:srgbClr val="0000FF"/>
                </a:solidFill>
              </a:rPr>
              <a:t>Recommendations:</a:t>
            </a:r>
          </a:p>
          <a:p>
            <a:pPr lvl="1">
              <a:defRPr/>
            </a:pPr>
            <a:r>
              <a:rPr lang="en-US" altLang="en-US" sz="1600" b="1" i="1" dirty="0" smtClean="0">
                <a:solidFill>
                  <a:srgbClr val="0000FF"/>
                </a:solidFill>
              </a:rPr>
              <a:t>Include </a:t>
            </a:r>
            <a:r>
              <a:rPr lang="en-US" altLang="en-US" sz="1600" b="1" i="1" dirty="0" err="1" smtClean="0">
                <a:solidFill>
                  <a:srgbClr val="0000FF"/>
                </a:solidFill>
              </a:rPr>
              <a:t>h,conv</a:t>
            </a:r>
            <a:r>
              <a:rPr lang="en-US" altLang="en-US" sz="1600" b="1" i="1" dirty="0" smtClean="0">
                <a:solidFill>
                  <a:srgbClr val="0000FF"/>
                </a:solidFill>
              </a:rPr>
              <a:t> values in Rd#2 </a:t>
            </a:r>
            <a:r>
              <a:rPr lang="en-US" altLang="en-US" sz="1600" b="1" i="1" dirty="0" err="1" smtClean="0">
                <a:solidFill>
                  <a:srgbClr val="0000FF"/>
                </a:solidFill>
              </a:rPr>
              <a:t>xlsx</a:t>
            </a:r>
            <a:r>
              <a:rPr lang="en-US" altLang="en-US" sz="1600" b="1" i="1" dirty="0" smtClean="0">
                <a:solidFill>
                  <a:srgbClr val="0000FF"/>
                </a:solidFill>
              </a:rPr>
              <a:t>. If previous values noted in Rd#1 still apply, we can add them on our end – let us know about that.</a:t>
            </a:r>
          </a:p>
          <a:p>
            <a:pPr lvl="1">
              <a:defRPr/>
            </a:pPr>
            <a:r>
              <a:rPr lang="en-US" altLang="en-US" sz="1600" b="1" i="1" dirty="0" smtClean="0">
                <a:solidFill>
                  <a:srgbClr val="0000FF"/>
                </a:solidFill>
              </a:rPr>
              <a:t>Check noted disagreements in just preceding slides “A(2)”, “A(3)”.</a:t>
            </a:r>
          </a:p>
          <a:p>
            <a:pPr lvl="2">
              <a:defRPr/>
            </a:pPr>
            <a:r>
              <a:rPr lang="en-US" altLang="en-US" sz="1600" b="1" i="1" dirty="0" smtClean="0">
                <a:solidFill>
                  <a:srgbClr val="0000FF"/>
                </a:solidFill>
              </a:rPr>
              <a:t>Are noted differences (perhaps especially hourly load differences?) possibly attributable to application of constant combined surface coefficients? (See Slide “A(3)” just above).</a:t>
            </a:r>
          </a:p>
          <a:p>
            <a:pPr lvl="2">
              <a:defRPr/>
            </a:pPr>
            <a:r>
              <a:rPr lang="en-US" altLang="en-US" sz="1600" b="1" i="1" dirty="0" smtClean="0">
                <a:solidFill>
                  <a:srgbClr val="0000FF"/>
                </a:solidFill>
              </a:rPr>
              <a:t>Discuss in supplementary modeler report any explanations for existing differences.</a:t>
            </a:r>
            <a:endParaRPr lang="en-US" altLang="en-US" sz="1400" b="1" i="1" dirty="0" smtClean="0">
              <a:solidFill>
                <a:srgbClr val="0000FF"/>
              </a:solidFill>
            </a:endParaRPr>
          </a:p>
          <a:p>
            <a:pPr lvl="1">
              <a:defRPr/>
            </a:pPr>
            <a:r>
              <a:rPr lang="en-US" altLang="en-US" sz="1600" b="1" i="1" dirty="0" smtClean="0">
                <a:solidFill>
                  <a:srgbClr val="0000FF"/>
                </a:solidFill>
              </a:rPr>
              <a:t>Strongly consider providing incident and transmitted solar radiation output. (At least provide incident solar for each surface.)</a:t>
            </a:r>
          </a:p>
          <a:p>
            <a:pPr lvl="1">
              <a:defRPr/>
            </a:pPr>
            <a:r>
              <a:rPr lang="en-US" altLang="en-US" sz="1600" b="1" i="1" dirty="0" smtClean="0">
                <a:solidFill>
                  <a:srgbClr val="0000FF"/>
                </a:solidFill>
              </a:rPr>
              <a:t>Consider providing </a:t>
            </a:r>
            <a:r>
              <a:rPr lang="en-US" altLang="en-US" sz="1600" b="1" i="1" dirty="0" err="1" smtClean="0">
                <a:solidFill>
                  <a:srgbClr val="0000FF"/>
                </a:solidFill>
              </a:rPr>
              <a:t>Tsky</a:t>
            </a:r>
            <a:r>
              <a:rPr lang="en-US" altLang="en-US" sz="1600" b="1" i="1" dirty="0" smtClean="0">
                <a:solidFill>
                  <a:srgbClr val="0000FF"/>
                </a:solidFill>
              </a:rPr>
              <a:t>.</a:t>
            </a:r>
          </a:p>
          <a:p>
            <a:pPr lvl="1">
              <a:defRPr/>
            </a:pPr>
            <a:r>
              <a:rPr lang="en-US" altLang="en-US" sz="1600" b="1" i="1" dirty="0" smtClean="0">
                <a:solidFill>
                  <a:srgbClr val="0000FF"/>
                </a:solidFill>
              </a:rPr>
              <a:t>Discuss </a:t>
            </a:r>
            <a:r>
              <a:rPr lang="en-US" altLang="en-US" sz="1600" b="1" i="1" dirty="0">
                <a:solidFill>
                  <a:srgbClr val="0000FF"/>
                </a:solidFill>
              </a:rPr>
              <a:t>in the supplementary modeler report, which inputs changed since Rd#1 (based on spec revisions) or if there were revisions to the software between </a:t>
            </a:r>
            <a:r>
              <a:rPr lang="en-US" altLang="en-US" sz="1600" b="1" i="1" dirty="0" smtClean="0">
                <a:solidFill>
                  <a:srgbClr val="0000FF"/>
                </a:solidFill>
              </a:rPr>
              <a:t>rounds (and what was revised), etc. Was </a:t>
            </a:r>
            <a:r>
              <a:rPr lang="en-US" altLang="en-US" sz="1600" b="1" i="1" dirty="0" err="1" smtClean="0">
                <a:solidFill>
                  <a:srgbClr val="0000FF"/>
                </a:solidFill>
              </a:rPr>
              <a:t>Tsky</a:t>
            </a:r>
            <a:r>
              <a:rPr lang="en-US" altLang="en-US" sz="1600" b="1" i="1" dirty="0" smtClean="0">
                <a:solidFill>
                  <a:srgbClr val="0000FF"/>
                </a:solidFill>
              </a:rPr>
              <a:t> one of these?</a:t>
            </a:r>
          </a:p>
          <a:p>
            <a:pPr lvl="1">
              <a:defRPr/>
            </a:pPr>
            <a:r>
              <a:rPr lang="en-US" altLang="en-US" sz="1600" b="1" i="1" dirty="0" smtClean="0">
                <a:solidFill>
                  <a:srgbClr val="0000FF"/>
                </a:solidFill>
              </a:rPr>
              <a:t>Diagnostic Thoughts and Questions (edited from Round 1):</a:t>
            </a:r>
          </a:p>
          <a:p>
            <a:pPr lvl="2">
              <a:defRPr/>
            </a:pPr>
            <a:r>
              <a:rPr lang="en-US" altLang="en-US" sz="1600" i="1" dirty="0" smtClean="0">
                <a:solidFill>
                  <a:srgbClr val="0000FF"/>
                </a:solidFill>
              </a:rPr>
              <a:t>Case 400 difference may suggest a surf </a:t>
            </a:r>
            <a:r>
              <a:rPr lang="en-US" altLang="en-US" sz="1600" i="1" dirty="0" err="1" smtClean="0">
                <a:solidFill>
                  <a:srgbClr val="0000FF"/>
                </a:solidFill>
              </a:rPr>
              <a:t>coeff</a:t>
            </a:r>
            <a:r>
              <a:rPr lang="en-US" altLang="en-US" sz="1600" i="1" dirty="0" smtClean="0">
                <a:solidFill>
                  <a:srgbClr val="0000FF"/>
                </a:solidFill>
              </a:rPr>
              <a:t> driven issue</a:t>
            </a:r>
            <a:endParaRPr lang="en-US" altLang="en-US" sz="1200" b="1" i="1" dirty="0" smtClean="0">
              <a:solidFill>
                <a:srgbClr val="0000FF"/>
              </a:solidFill>
            </a:endParaRPr>
          </a:p>
          <a:p>
            <a:pPr lvl="2">
              <a:defRPr/>
            </a:pPr>
            <a:r>
              <a:rPr lang="en-US" altLang="en-US" sz="1600" i="1" dirty="0" smtClean="0">
                <a:solidFill>
                  <a:srgbClr val="0000FF"/>
                </a:solidFill>
              </a:rPr>
              <a:t>Annual heating in 800 (high mass with opaque window), is also high. This carries through to the other 900-series cases. This difference may be related to the difference of Case 400.</a:t>
            </a:r>
          </a:p>
          <a:p>
            <a:pPr lvl="2">
              <a:defRPr/>
            </a:pPr>
            <a:r>
              <a:rPr lang="en-US" altLang="en-US" sz="1600" b="1" i="1" dirty="0" smtClean="0">
                <a:solidFill>
                  <a:srgbClr val="0000FF"/>
                </a:solidFill>
              </a:rPr>
              <a:t>20% order of magnitude differences, where agreement of others is better, is cause for concern </a:t>
            </a:r>
          </a:p>
          <a:p>
            <a:pPr lvl="1">
              <a:defRPr/>
            </a:pPr>
            <a:r>
              <a:rPr lang="en-US" altLang="en-US" sz="1600" b="1" i="1" dirty="0" smtClean="0">
                <a:solidFill>
                  <a:srgbClr val="0000FF"/>
                </a:solidFill>
              </a:rPr>
              <a:t>Recheck above slides “A(1)” through “A(3)” that items there are summarized here, and all preceding results slides.</a:t>
            </a:r>
          </a:p>
          <a:p>
            <a:pPr marL="457200" lvl="1" indent="0">
              <a:buFont typeface="Arial" charset="0"/>
              <a:buNone/>
              <a:defRPr/>
            </a:pPr>
            <a:endParaRPr lang="en-US" altLang="en-US" sz="2400" b="1" i="1" dirty="0" smtClean="0">
              <a:solidFill>
                <a:srgbClr val="0000FF"/>
              </a:solidFill>
            </a:endParaRPr>
          </a:p>
          <a:p>
            <a:pPr lvl="1">
              <a:defRPr/>
            </a:pPr>
            <a:endParaRPr lang="en-US" altLang="en-US" sz="2400" dirty="0" smtClean="0"/>
          </a:p>
          <a:p>
            <a:pPr>
              <a:defRPr/>
            </a:pPr>
            <a:endParaRPr lang="en-US" altLang="en-US" sz="2400" dirty="0" smtClean="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1"/>
          <p:cNvSpPr>
            <a:spLocks noGrp="1"/>
          </p:cNvSpPr>
          <p:nvPr>
            <p:ph type="title"/>
          </p:nvPr>
        </p:nvSpPr>
        <p:spPr>
          <a:xfrm>
            <a:off x="457200" y="0"/>
            <a:ext cx="8229600" cy="914400"/>
          </a:xfrm>
        </p:spPr>
        <p:txBody>
          <a:bodyPr/>
          <a:lstStyle/>
          <a:p>
            <a:r>
              <a:rPr lang="en-US" altLang="en-US" sz="2800" b="1" smtClean="0"/>
              <a:t>Thermal Fabric Update Results, Round 1</a:t>
            </a:r>
            <a:br>
              <a:rPr lang="en-US" altLang="en-US" sz="2800" b="1" smtClean="0"/>
            </a:br>
            <a:r>
              <a:rPr lang="en-US" altLang="en-US" sz="2800" b="1" smtClean="0"/>
              <a:t>Analysis: Program A</a:t>
            </a:r>
          </a:p>
        </p:txBody>
      </p:sp>
      <p:sp>
        <p:nvSpPr>
          <p:cNvPr id="200707" name="Content Placeholder 2"/>
          <p:cNvSpPr>
            <a:spLocks noGrp="1"/>
          </p:cNvSpPr>
          <p:nvPr>
            <p:ph idx="1"/>
          </p:nvPr>
        </p:nvSpPr>
        <p:spPr>
          <a:xfrm>
            <a:off x="457200" y="838200"/>
            <a:ext cx="8305800" cy="4827588"/>
          </a:xfrm>
        </p:spPr>
        <p:txBody>
          <a:bodyPr/>
          <a:lstStyle/>
          <a:p>
            <a:pPr lvl="1"/>
            <a:r>
              <a:rPr lang="en-US" altLang="en-US" sz="1600" smtClean="0"/>
              <a:t>No solar output</a:t>
            </a:r>
          </a:p>
          <a:p>
            <a:pPr lvl="1"/>
            <a:r>
              <a:rPr lang="en-US" altLang="en-US" sz="1600" smtClean="0"/>
              <a:t>No output: 640, 940, 195, 200, 210, 270, 280, 290, 300, 310, 320, 440, 810</a:t>
            </a:r>
          </a:p>
          <a:p>
            <a:pPr lvl="2"/>
            <a:r>
              <a:rPr lang="en-US" altLang="en-US" sz="1600" smtClean="0"/>
              <a:t>Cannot input interior solar absorptance and infrared emittance of interior surface</a:t>
            </a:r>
          </a:p>
          <a:p>
            <a:pPr lvl="1"/>
            <a:r>
              <a:rPr lang="en-US" altLang="en-US" sz="1600" smtClean="0"/>
              <a:t>Constant convective surface coeffs (h,conv): Ext = 20 W/(m2K); Int = 3.5 W/(m2K)</a:t>
            </a:r>
          </a:p>
          <a:p>
            <a:pPr lvl="1"/>
            <a:r>
              <a:rPr lang="en-US" altLang="en-US" sz="1600" smtClean="0"/>
              <a:t>Assumes T,sky read from weather data</a:t>
            </a:r>
          </a:p>
          <a:p>
            <a:pPr lvl="1"/>
            <a:r>
              <a:rPr lang="en-US" altLang="en-US" sz="1600" smtClean="0"/>
              <a:t>Pro-forma response: modeler does not know allowed max allowed material layer R-value</a:t>
            </a:r>
          </a:p>
          <a:p>
            <a:pPr lvl="1"/>
            <a:r>
              <a:rPr lang="en-US" altLang="en-US" sz="1600" smtClean="0"/>
              <a:t>Lowmass annual heating high (13% to 22% &gt; mean)? (395, 430, 600, etc) (Fig B8-6) </a:t>
            </a:r>
          </a:p>
          <a:p>
            <a:pPr lvl="1"/>
            <a:r>
              <a:rPr lang="en-US" altLang="en-US" sz="1600" smtClean="0"/>
              <a:t>Highmass annual heating similarly high? (800, 920) (Fig B8-10)</a:t>
            </a:r>
          </a:p>
          <a:p>
            <a:pPr lvl="1"/>
            <a:r>
              <a:rPr lang="en-US" altLang="en-US" sz="1600" smtClean="0"/>
              <a:t>220, 240, 250, 395, 430, 800 annual heating similarly high? (Figs B8-33,47)</a:t>
            </a:r>
          </a:p>
          <a:p>
            <a:pPr lvl="1"/>
            <a:r>
              <a:rPr lang="en-US" altLang="en-US" sz="1600" smtClean="0"/>
              <a:t>400-395 annual heating high, 410-400 annual heating low? (Fig B8-41)</a:t>
            </a:r>
          </a:p>
          <a:p>
            <a:pPr lvl="1"/>
            <a:r>
              <a:rPr lang="en-US" altLang="en-US" sz="1600" b="1" i="1" smtClean="0">
                <a:solidFill>
                  <a:srgbClr val="0000FF"/>
                </a:solidFill>
              </a:rPr>
              <a:t>Diagnostic Thoughts and Questions:</a:t>
            </a:r>
          </a:p>
          <a:p>
            <a:pPr lvl="2"/>
            <a:r>
              <a:rPr lang="en-US" altLang="en-US" sz="1600" i="1" smtClean="0">
                <a:solidFill>
                  <a:srgbClr val="0000FF"/>
                </a:solidFill>
              </a:rPr>
              <a:t>High annual heating in 395 indicates a steady-state conduction problem (R-val),  (there is no window or opaque window) in this case. There could also be a problem with tstat set point (or how tstat is integrated with zone air and surfaces, e.g., interior surface coefficient?). This difference carries through to all 600-series cases. </a:t>
            </a:r>
            <a:r>
              <a:rPr lang="en-US" altLang="en-US" sz="1600" b="1" i="1" smtClean="0">
                <a:solidFill>
                  <a:srgbClr val="0000FF"/>
                </a:solidFill>
              </a:rPr>
              <a:t>– Check Case 395 first. Check material layers, </a:t>
            </a:r>
            <a:r>
              <a:rPr lang="en-US" altLang="en-US" sz="1600" b="1" i="1" smtClean="0">
                <a:solidFill>
                  <a:srgbClr val="FF0000"/>
                </a:solidFill>
              </a:rPr>
              <a:t>maximum floor insulation?</a:t>
            </a:r>
            <a:r>
              <a:rPr lang="en-US" altLang="en-US" sz="1600" b="1" i="1" smtClean="0">
                <a:solidFill>
                  <a:srgbClr val="0000FF"/>
                </a:solidFill>
              </a:rPr>
              <a:t>, surface areas, thermostat settings, other?</a:t>
            </a:r>
            <a:endParaRPr lang="en-US" altLang="en-US" sz="1200" b="1" i="1" smtClean="0">
              <a:solidFill>
                <a:srgbClr val="0000FF"/>
              </a:solidFill>
            </a:endParaRPr>
          </a:p>
          <a:p>
            <a:pPr lvl="2"/>
            <a:r>
              <a:rPr lang="en-US" altLang="en-US" sz="1600" i="1" smtClean="0">
                <a:solidFill>
                  <a:srgbClr val="0000FF"/>
                </a:solidFill>
              </a:rPr>
              <a:t>Annual heating in 800 (high mass with opaque window), is also high. This carries through to the other 900-series cases. This difference may be related to the difference of Case 395.</a:t>
            </a:r>
          </a:p>
          <a:p>
            <a:pPr lvl="2"/>
            <a:r>
              <a:rPr lang="en-US" altLang="en-US" sz="1600" b="1" i="1" smtClean="0">
                <a:solidFill>
                  <a:srgbClr val="0000FF"/>
                </a:solidFill>
              </a:rPr>
              <a:t>20% order of magnitude differences cause for concern, but could be reasonable? </a:t>
            </a:r>
          </a:p>
          <a:p>
            <a:pPr lvl="2"/>
            <a:r>
              <a:rPr lang="en-US" altLang="en-US" sz="1600" b="1" i="1" smtClean="0">
                <a:solidFill>
                  <a:srgbClr val="FF0000"/>
                </a:solidFill>
              </a:rPr>
              <a:t>How is Tsky calculated in absence of that value in the weather data? (question based on pro-forma response: external radiation to Tsky from met file)</a:t>
            </a: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itle 1"/>
          <p:cNvSpPr>
            <a:spLocks noGrp="1"/>
          </p:cNvSpPr>
          <p:nvPr>
            <p:ph type="title"/>
          </p:nvPr>
        </p:nvSpPr>
        <p:spPr>
          <a:xfrm>
            <a:off x="457200" y="0"/>
            <a:ext cx="8229600" cy="1066800"/>
          </a:xfrm>
        </p:spPr>
        <p:txBody>
          <a:bodyPr/>
          <a:lstStyle/>
          <a:p>
            <a:r>
              <a:rPr lang="en-US" altLang="en-US" sz="3200" b="1" smtClean="0"/>
              <a:t>Thermal Fabric Update Results, Round 2 </a:t>
            </a:r>
            <a:br>
              <a:rPr lang="en-US" altLang="en-US" sz="3200" b="1" smtClean="0"/>
            </a:br>
            <a:r>
              <a:rPr lang="en-US" altLang="en-US" sz="3200" b="1" smtClean="0"/>
              <a:t>Analysis: Program B (1)</a:t>
            </a:r>
            <a:endParaRPr lang="en-US" altLang="en-US" sz="4000" b="1" smtClean="0"/>
          </a:p>
        </p:txBody>
      </p:sp>
      <p:sp>
        <p:nvSpPr>
          <p:cNvPr id="201731" name="Content Placeholder 2"/>
          <p:cNvSpPr>
            <a:spLocks noGrp="1"/>
          </p:cNvSpPr>
          <p:nvPr>
            <p:ph idx="1"/>
          </p:nvPr>
        </p:nvSpPr>
        <p:spPr>
          <a:xfrm>
            <a:off x="152400" y="1066800"/>
            <a:ext cx="8686800" cy="5638800"/>
          </a:xfrm>
        </p:spPr>
        <p:txBody>
          <a:bodyPr/>
          <a:lstStyle/>
          <a:p>
            <a:pPr lvl="1"/>
            <a:r>
              <a:rPr lang="en-US" altLang="en-US" sz="1800" smtClean="0"/>
              <a:t>Applies time-step varying convective coefficients and infrared radiative exchange</a:t>
            </a:r>
          </a:p>
          <a:p>
            <a:pPr lvl="1"/>
            <a:r>
              <a:rPr lang="en-US" altLang="en-US" sz="2000" smtClean="0"/>
              <a:t>Prog B has new modeler; opportunity to independent check Rd#1 inputs</a:t>
            </a:r>
          </a:p>
          <a:p>
            <a:pPr lvl="1"/>
            <a:r>
              <a:rPr lang="en-US" altLang="en-US" sz="2000" smtClean="0"/>
              <a:t>B has generally good agreement throughout the tests</a:t>
            </a:r>
          </a:p>
          <a:p>
            <a:pPr lvl="2"/>
            <a:r>
              <a:rPr lang="en-US" altLang="en-US" sz="1600" smtClean="0"/>
              <a:t>This is further discussed with Program E notes.</a:t>
            </a:r>
          </a:p>
          <a:p>
            <a:pPr lvl="1"/>
            <a:r>
              <a:rPr lang="en-US" altLang="en-US" sz="2000" smtClean="0"/>
              <a:t>Figs B8-2, B8-4 [~sl.12,16]: Fixed previous output data entry error where previously unshaded transmitted solar = incident solar. Better agreement.</a:t>
            </a:r>
          </a:p>
          <a:p>
            <a:pPr lvl="1"/>
            <a:r>
              <a:rPr lang="en-US" altLang="en-US" sz="2000" smtClean="0"/>
              <a:t>Figs B8-3, B8-5 [~sl.14,18]: Revised shaded transmitted solar data entries flagged in Rd#1. </a:t>
            </a:r>
            <a:r>
              <a:rPr lang="en-US" altLang="en-US" sz="2000" smtClean="0">
                <a:solidFill>
                  <a:srgbClr val="0000FF"/>
                </a:solidFill>
              </a:rPr>
              <a:t>Were these wrong entries in Rd#1, or what changed?</a:t>
            </a:r>
          </a:p>
          <a:p>
            <a:pPr lvl="1"/>
            <a:r>
              <a:rPr lang="en-US" altLang="en-US" sz="2000" smtClean="0"/>
              <a:t>Fig B8-57 [~sl.148]: </a:t>
            </a:r>
            <a:r>
              <a:rPr lang="en-US" altLang="en-US" sz="1800" smtClean="0"/>
              <a:t>Hourly 650FF Tzone are 27°C for hours 11 thru 18, indicating that the cooling is ON for those hours when it should be OFF. </a:t>
            </a:r>
            <a:r>
              <a:rPr lang="en-US" altLang="en-US" sz="1800" b="1" smtClean="0">
                <a:solidFill>
                  <a:srgbClr val="0000FF"/>
                </a:solidFill>
              </a:rPr>
              <a:t>Fix 650FF inputs</a:t>
            </a:r>
          </a:p>
          <a:p>
            <a:pPr lvl="2"/>
            <a:r>
              <a:rPr lang="en-US" altLang="en-US" sz="1600" smtClean="0"/>
              <a:t>This issue did not occur for Case 950FF</a:t>
            </a:r>
          </a:p>
          <a:p>
            <a:pPr lvl="2"/>
            <a:r>
              <a:rPr lang="en-US" altLang="en-US" sz="1600" smtClean="0"/>
              <a:t>Prog G has this issue for 650FF and 950FF</a:t>
            </a:r>
          </a:p>
          <a:p>
            <a:pPr lvl="2"/>
            <a:r>
              <a:rPr lang="en-US" altLang="en-US" sz="1600" b="1" smtClean="0"/>
              <a:t>Conclusion: NREL clarify 5.2.2.3.2.1 by bulletizing as follows:</a:t>
            </a:r>
          </a:p>
          <a:p>
            <a:pPr lvl="3"/>
            <a:r>
              <a:rPr lang="en-US" altLang="en-US" sz="1200" b="1" smtClean="0"/>
              <a:t>“There is no mechanical heating or cooling of the building.”</a:t>
            </a:r>
          </a:p>
          <a:p>
            <a:pPr lvl="3"/>
            <a:r>
              <a:rPr lang="en-US" altLang="en-US" sz="1200" b="1" smtClean="0"/>
              <a:t>“The mechanical ventilation schedule shall ….” (with current sched bullets as sub-bullets to this bullet)</a:t>
            </a:r>
          </a:p>
          <a:p>
            <a:pPr lvl="1"/>
            <a:r>
              <a:rPr lang="en-US" altLang="en-US" sz="2000" smtClean="0"/>
              <a:t>Fig B8-H2 [~sl.145]: Tsky disagree (vs. E,G,H) for clear/cold &amp; clear/hot days</a:t>
            </a:r>
          </a:p>
          <a:p>
            <a:pPr lvl="2"/>
            <a:r>
              <a:rPr lang="en-US" altLang="en-US" sz="1600" smtClean="0"/>
              <a:t>From Rd#1 Prog B considering to switch sky IR exchange from Clark-Allen (1978) to Martin-Berdahl (1984)</a:t>
            </a:r>
          </a:p>
          <a:p>
            <a:pPr lvl="1"/>
            <a:r>
              <a:rPr lang="en-US" altLang="en-US" sz="2000" smtClean="0"/>
              <a:t>Fig B8-A54 [~sl.137]: re clear day horizontal solar (weather data transcription check)  has very slight discernible difference. [negligible?]</a:t>
            </a:r>
          </a:p>
          <a:p>
            <a:pPr lvl="1">
              <a:buFont typeface="Arial" charset="0"/>
              <a:buNone/>
            </a:pPr>
            <a:endParaRPr lang="en-US" altLang="en-US" sz="2000" b="1" i="1" smtClean="0">
              <a:solidFill>
                <a:srgbClr val="0000FF"/>
              </a:solidFill>
            </a:endParaRPr>
          </a:p>
          <a:p>
            <a:pPr lvl="3"/>
            <a:endParaRPr lang="en-US" altLang="en-US" sz="1600" smtClean="0">
              <a:solidFill>
                <a:srgbClr val="FF0000"/>
              </a:solidFill>
            </a:endParaRP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a:xfrm>
            <a:off x="457200" y="76200"/>
            <a:ext cx="8229600" cy="1066800"/>
          </a:xfrm>
        </p:spPr>
        <p:txBody>
          <a:bodyPr/>
          <a:lstStyle/>
          <a:p>
            <a:r>
              <a:rPr lang="en-US" altLang="en-US" sz="3200" b="1" smtClean="0"/>
              <a:t>Thermal Fabric Update Results, Round 2</a:t>
            </a:r>
            <a:br>
              <a:rPr lang="en-US" altLang="en-US" sz="3200" b="1" smtClean="0"/>
            </a:br>
            <a:r>
              <a:rPr lang="en-US" altLang="en-US" sz="3200" b="1" smtClean="0"/>
              <a:t>Analysis: Program B (2)</a:t>
            </a:r>
            <a:endParaRPr lang="en-US" altLang="en-US" sz="4000" b="1" smtClean="0"/>
          </a:p>
        </p:txBody>
      </p:sp>
      <p:sp>
        <p:nvSpPr>
          <p:cNvPr id="202755" name="Content Placeholder 2"/>
          <p:cNvSpPr>
            <a:spLocks noGrp="1"/>
          </p:cNvSpPr>
          <p:nvPr>
            <p:ph idx="1"/>
          </p:nvPr>
        </p:nvSpPr>
        <p:spPr>
          <a:xfrm>
            <a:off x="304800" y="1447800"/>
            <a:ext cx="8534400" cy="5638800"/>
          </a:xfrm>
        </p:spPr>
        <p:txBody>
          <a:bodyPr/>
          <a:lstStyle/>
          <a:p>
            <a:pPr lvl="1"/>
            <a:r>
              <a:rPr lang="en-US" altLang="en-US" sz="2000" smtClean="0"/>
              <a:t>Figs B8-hc1(Rd#2), Table B8-h1(Rd#1) [~sl.174,175]: Load-weighted average h,conv,ext  varies more than for Prog E for going from Rd#1 annual average. </a:t>
            </a:r>
            <a:r>
              <a:rPr lang="en-US" altLang="en-US" sz="2000" smtClean="0">
                <a:solidFill>
                  <a:srgbClr val="0000FF"/>
                </a:solidFill>
              </a:rPr>
              <a:t>Is this because maximum h,conv,ext = 1000 when rain on, or was there an h,conv,ext algorithm change going from Rd#1 to Rd#2?</a:t>
            </a:r>
          </a:p>
          <a:p>
            <a:pPr lvl="1"/>
            <a:endParaRPr lang="en-US" altLang="en-US" sz="2000" b="1" i="1" smtClean="0">
              <a:solidFill>
                <a:srgbClr val="0000FF"/>
              </a:solidFill>
            </a:endParaRPr>
          </a:p>
          <a:p>
            <a:pPr lvl="1">
              <a:buFont typeface="Wingdings" pitchFamily="2" charset="2"/>
              <a:buChar char="ü"/>
            </a:pPr>
            <a:r>
              <a:rPr lang="en-US" altLang="en-US" sz="2000" b="1" i="1" smtClean="0">
                <a:solidFill>
                  <a:srgbClr val="0000FF"/>
                </a:solidFill>
              </a:rPr>
              <a:t>[From Rd#1, completed] Results action items:</a:t>
            </a:r>
          </a:p>
          <a:p>
            <a:pPr lvl="2">
              <a:buFont typeface="Wingdings" pitchFamily="2" charset="2"/>
              <a:buChar char="ü"/>
            </a:pPr>
            <a:r>
              <a:rPr lang="en-US" altLang="en-US" sz="1600" b="1" i="1" smtClean="0">
                <a:solidFill>
                  <a:srgbClr val="0000FF"/>
                </a:solidFill>
              </a:rPr>
              <a:t>Fix obvious solar output data entry issues.</a:t>
            </a:r>
          </a:p>
          <a:p>
            <a:pPr lvl="2">
              <a:buFont typeface="Wingdings" pitchFamily="2" charset="2"/>
              <a:buChar char="ü"/>
            </a:pPr>
            <a:r>
              <a:rPr lang="en-US" altLang="en-US" sz="1600" b="1" i="1" smtClean="0">
                <a:solidFill>
                  <a:srgbClr val="0000FF"/>
                </a:solidFill>
              </a:rPr>
              <a:t>Include hour and date entries in proper format for peak hour results </a:t>
            </a:r>
          </a:p>
          <a:p>
            <a:pPr lvl="2">
              <a:buFont typeface="Wingdings" pitchFamily="2" charset="2"/>
              <a:buChar char="ü"/>
            </a:pPr>
            <a:r>
              <a:rPr lang="en-US" altLang="en-US" sz="1600" b="1" i="1" smtClean="0">
                <a:solidFill>
                  <a:srgbClr val="0000FF"/>
                </a:solidFill>
              </a:rPr>
              <a:t>From Pro-Forma review:</a:t>
            </a:r>
          </a:p>
          <a:p>
            <a:pPr lvl="3">
              <a:buFont typeface="Wingdings" pitchFamily="2" charset="2"/>
              <a:buChar char="ü"/>
            </a:pPr>
            <a:r>
              <a:rPr lang="en-US" altLang="en-US" sz="1600" b="1" i="1" smtClean="0">
                <a:solidFill>
                  <a:srgbClr val="FF0000"/>
                </a:solidFill>
              </a:rPr>
              <a:t>Why not calculate external surface convection as f(windspeed AND direction)?</a:t>
            </a:r>
          </a:p>
          <a:p>
            <a:pPr lvl="3">
              <a:buFont typeface="Wingdings" pitchFamily="2" charset="2"/>
              <a:buChar char="ü"/>
            </a:pPr>
            <a:r>
              <a:rPr lang="en-US" altLang="en-US" sz="1600" b="1" i="1" smtClean="0">
                <a:solidFill>
                  <a:srgbClr val="FF0000"/>
                </a:solidFill>
              </a:rPr>
              <a:t>Which diffuse solar sky model used: isotropic or anisotropic? (both marked as used) </a:t>
            </a:r>
            <a:r>
              <a:rPr lang="en-US" altLang="en-US" sz="1600" b="1" i="1" smtClean="0">
                <a:solidFill>
                  <a:srgbClr val="00B050"/>
                </a:solidFill>
              </a:rPr>
              <a:t>[May 19, 2017 update indicates “Anisotropic” is applied]</a:t>
            </a:r>
            <a:endParaRPr lang="en-US" altLang="en-US" sz="1600" b="1" i="1" smtClean="0">
              <a:solidFill>
                <a:srgbClr val="FF0000"/>
              </a:solidFill>
            </a:endParaRPr>
          </a:p>
          <a:p>
            <a:pPr>
              <a:buFont typeface="Arial" charset="0"/>
              <a:buNone/>
            </a:pPr>
            <a:endParaRPr lang="en-US" altLang="en-US" sz="2400" b="1" smtClean="0">
              <a:solidFill>
                <a:srgbClr val="00B050"/>
              </a:solidFill>
            </a:endParaRPr>
          </a:p>
          <a:p>
            <a:pPr>
              <a:buFont typeface="Arial" charset="0"/>
              <a:buNone/>
            </a:pPr>
            <a:r>
              <a:rPr lang="en-US" altLang="en-US" sz="2400" b="1" smtClean="0">
                <a:solidFill>
                  <a:srgbClr val="00B050"/>
                </a:solidFill>
              </a:rPr>
              <a:t>[from Jun 2015] </a:t>
            </a:r>
            <a:r>
              <a:rPr lang="en-US" altLang="en-US" sz="2400" b="1" smtClean="0"/>
              <a:t>Program B, considering </a:t>
            </a:r>
          </a:p>
          <a:p>
            <a:r>
              <a:rPr lang="en-US" altLang="en-US" sz="2000" smtClean="0"/>
              <a:t>Sky IR exchange: switch to Martin-Berdahl (1984) from Clark-Allen (1978)</a:t>
            </a:r>
          </a:p>
          <a:p>
            <a:r>
              <a:rPr lang="en-US" altLang="en-US" sz="2000" smtClean="0"/>
              <a:t>Revise definition of leeward for MoWiTT alg. to &gt; 90° (from ? 100°)</a:t>
            </a:r>
          </a:p>
          <a:p>
            <a:pPr lvl="3"/>
            <a:endParaRPr lang="en-US" altLang="en-US" sz="1600" smtClean="0">
              <a:solidFill>
                <a:srgbClr val="FF0000"/>
              </a:solidFill>
            </a:endParaRP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1"/>
          <p:cNvSpPr>
            <a:spLocks noGrp="1"/>
          </p:cNvSpPr>
          <p:nvPr>
            <p:ph type="title"/>
          </p:nvPr>
        </p:nvSpPr>
        <p:spPr>
          <a:xfrm>
            <a:off x="457200" y="76200"/>
            <a:ext cx="8229600" cy="1066800"/>
          </a:xfrm>
        </p:spPr>
        <p:txBody>
          <a:bodyPr/>
          <a:lstStyle/>
          <a:p>
            <a:r>
              <a:rPr lang="en-US" altLang="en-US" sz="3200" b="1" smtClean="0"/>
              <a:t>Thermal Fabric Update Results, Round 1</a:t>
            </a:r>
            <a:br>
              <a:rPr lang="en-US" altLang="en-US" sz="3200" b="1" smtClean="0"/>
            </a:br>
            <a:r>
              <a:rPr lang="en-US" altLang="en-US" sz="3200" b="1" smtClean="0"/>
              <a:t>Analysis: Program B</a:t>
            </a:r>
            <a:endParaRPr lang="en-US" altLang="en-US" sz="4000" b="1" smtClean="0"/>
          </a:p>
        </p:txBody>
      </p:sp>
      <p:sp>
        <p:nvSpPr>
          <p:cNvPr id="203779" name="Content Placeholder 2"/>
          <p:cNvSpPr>
            <a:spLocks noGrp="1"/>
          </p:cNvSpPr>
          <p:nvPr>
            <p:ph idx="1"/>
          </p:nvPr>
        </p:nvSpPr>
        <p:spPr>
          <a:xfrm>
            <a:off x="457200" y="1447800"/>
            <a:ext cx="8229600" cy="5638800"/>
          </a:xfrm>
        </p:spPr>
        <p:txBody>
          <a:bodyPr/>
          <a:lstStyle/>
          <a:p>
            <a:pPr lvl="1"/>
            <a:r>
              <a:rPr lang="en-US" altLang="en-US" sz="2000" smtClean="0"/>
              <a:t>Unshaded transmitted solar = incident solar [output data entry error?] (see Figs B8-1, B8-2, B8-4)</a:t>
            </a:r>
          </a:p>
          <a:p>
            <a:pPr lvl="1"/>
            <a:r>
              <a:rPr lang="en-US" altLang="en-US" sz="2000" smtClean="0"/>
              <a:t>Shaded transmitted solar, check data entries (see Figs B8-2,B8-3,B8-5)</a:t>
            </a:r>
          </a:p>
          <a:p>
            <a:pPr lvl="1"/>
            <a:r>
              <a:rPr lang="en-US" altLang="en-US" sz="2000" smtClean="0"/>
              <a:t>Surface heat transfer (int, ext) automatically calculated by program</a:t>
            </a:r>
          </a:p>
          <a:p>
            <a:pPr lvl="1">
              <a:buFont typeface="Arial" charset="0"/>
              <a:buNone/>
            </a:pPr>
            <a:endParaRPr lang="en-US" altLang="en-US" sz="2000" b="1" i="1" smtClean="0">
              <a:solidFill>
                <a:srgbClr val="0000FF"/>
              </a:solidFill>
            </a:endParaRPr>
          </a:p>
          <a:p>
            <a:pPr lvl="1"/>
            <a:r>
              <a:rPr lang="en-US" altLang="en-US" sz="2000" b="1" i="1" smtClean="0">
                <a:solidFill>
                  <a:srgbClr val="0000FF"/>
                </a:solidFill>
              </a:rPr>
              <a:t>Results action items:</a:t>
            </a:r>
          </a:p>
          <a:p>
            <a:pPr lvl="2"/>
            <a:r>
              <a:rPr lang="en-US" altLang="en-US" sz="1600" b="1" i="1" smtClean="0">
                <a:solidFill>
                  <a:srgbClr val="0000FF"/>
                </a:solidFill>
              </a:rPr>
              <a:t>Fix obvious solar output data entry issues.</a:t>
            </a:r>
          </a:p>
          <a:p>
            <a:pPr lvl="2"/>
            <a:r>
              <a:rPr lang="en-US" altLang="en-US" sz="1600" b="1" i="1" smtClean="0">
                <a:solidFill>
                  <a:srgbClr val="0000FF"/>
                </a:solidFill>
              </a:rPr>
              <a:t>Include hour and date entries in proper format for peak hour results </a:t>
            </a:r>
          </a:p>
          <a:p>
            <a:pPr lvl="2"/>
            <a:r>
              <a:rPr lang="en-US" altLang="en-US" sz="1600" b="1" i="1" smtClean="0">
                <a:solidFill>
                  <a:srgbClr val="0000FF"/>
                </a:solidFill>
              </a:rPr>
              <a:t>From Pro-Forma review:</a:t>
            </a:r>
          </a:p>
          <a:p>
            <a:pPr lvl="3"/>
            <a:r>
              <a:rPr lang="en-US" altLang="en-US" sz="1600" b="1" i="1" smtClean="0">
                <a:solidFill>
                  <a:srgbClr val="FF0000"/>
                </a:solidFill>
              </a:rPr>
              <a:t>Why not calculate external surface convection as f(windspeed AND direction)?</a:t>
            </a:r>
          </a:p>
          <a:p>
            <a:pPr lvl="3"/>
            <a:r>
              <a:rPr lang="en-US" altLang="en-US" sz="1600" b="1" i="1" smtClean="0">
                <a:solidFill>
                  <a:srgbClr val="FF0000"/>
                </a:solidFill>
              </a:rPr>
              <a:t>Which diffuse solar sky model used: isotropic or anisotropic? (both marked as used)</a:t>
            </a:r>
            <a:endParaRPr lang="en-US" altLang="en-US" sz="1600" smtClean="0">
              <a:solidFill>
                <a:srgbClr val="FF0000"/>
              </a:solidFill>
            </a:endParaRP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itle 1"/>
          <p:cNvSpPr>
            <a:spLocks noGrp="1"/>
          </p:cNvSpPr>
          <p:nvPr>
            <p:ph type="title"/>
          </p:nvPr>
        </p:nvSpPr>
        <p:spPr>
          <a:xfrm>
            <a:off x="457200" y="0"/>
            <a:ext cx="8229600" cy="838200"/>
          </a:xfrm>
        </p:spPr>
        <p:txBody>
          <a:bodyPr/>
          <a:lstStyle/>
          <a:p>
            <a:r>
              <a:rPr lang="en-US" altLang="en-US" sz="2800" b="1" smtClean="0"/>
              <a:t>Thermal Fabric Update Results, Round 2</a:t>
            </a:r>
            <a:br>
              <a:rPr lang="en-US" altLang="en-US" sz="2800" b="1" smtClean="0"/>
            </a:br>
            <a:r>
              <a:rPr lang="en-US" altLang="en-US" sz="2800" b="1" smtClean="0"/>
              <a:t>Analysis: Program C (1)</a:t>
            </a:r>
          </a:p>
        </p:txBody>
      </p:sp>
      <p:sp>
        <p:nvSpPr>
          <p:cNvPr id="204803" name="Content Placeholder 2"/>
          <p:cNvSpPr>
            <a:spLocks noGrp="1"/>
          </p:cNvSpPr>
          <p:nvPr>
            <p:ph idx="1"/>
          </p:nvPr>
        </p:nvSpPr>
        <p:spPr>
          <a:xfrm>
            <a:off x="0" y="838200"/>
            <a:ext cx="8839200" cy="6172200"/>
          </a:xfrm>
        </p:spPr>
        <p:txBody>
          <a:bodyPr/>
          <a:lstStyle/>
          <a:p>
            <a:pPr lvl="1"/>
            <a:r>
              <a:rPr lang="en-US" altLang="en-US" sz="1800" smtClean="0"/>
              <a:t>Applies time-step varying convective coefficients and infrared radiative exchange</a:t>
            </a:r>
          </a:p>
          <a:p>
            <a:r>
              <a:rPr lang="en-US" altLang="en-US" sz="2200" b="1" smtClean="0"/>
              <a:t>East/West Solar and Shading</a:t>
            </a:r>
          </a:p>
          <a:p>
            <a:pPr lvl="1"/>
            <a:r>
              <a:rPr lang="en-US" altLang="en-US" sz="1800" smtClean="0"/>
              <a:t>E/W incident solar ratio reduced v. Rd#1 (better agreeing; see Fig B8-1 [~ slide 11]), </a:t>
            </a:r>
            <a:r>
              <a:rPr lang="en-US" altLang="en-US" sz="1800" smtClean="0">
                <a:solidFill>
                  <a:srgbClr val="0000FF"/>
                </a:solidFill>
              </a:rPr>
              <a:t>what changed? </a:t>
            </a:r>
            <a:r>
              <a:rPr lang="en-US" altLang="en-US" sz="1800" b="1" smtClean="0">
                <a:solidFill>
                  <a:srgbClr val="0000FF"/>
                </a:solidFill>
              </a:rPr>
              <a:t>Include supplementary modeler report discussion </a:t>
            </a:r>
            <a:r>
              <a:rPr lang="en-US" altLang="en-US" sz="1800" smtClean="0">
                <a:solidFill>
                  <a:srgbClr val="0000FF"/>
                </a:solidFill>
              </a:rPr>
              <a:t>to briefly discuss relevant program or input changes since Rd#1, as bullet items preferred</a:t>
            </a:r>
            <a:r>
              <a:rPr lang="en-US" altLang="en-US" sz="1800" b="1" smtClean="0">
                <a:solidFill>
                  <a:srgbClr val="0000FF"/>
                </a:solidFill>
              </a:rPr>
              <a:t>.</a:t>
            </a:r>
          </a:p>
          <a:p>
            <a:pPr lvl="1"/>
            <a:r>
              <a:rPr lang="en-US" altLang="en-US" sz="1800" smtClean="0"/>
              <a:t>Fig B8-A17 (630-630, 930-920 E/W shading delta) [~ slide 53]: Greater sensitivity to E/W shading for both annual heating and cooling; also occurred in Rd#1]</a:t>
            </a:r>
          </a:p>
          <a:p>
            <a:pPr lvl="2"/>
            <a:r>
              <a:rPr lang="en-US" altLang="en-US" sz="1400" smtClean="0"/>
              <a:t>Also see Fig B8-45 (310-300 E/W shading delta annual cooling) [~ slide 114]</a:t>
            </a:r>
          </a:p>
          <a:p>
            <a:pPr lvl="2"/>
            <a:r>
              <a:rPr lang="en-US" altLang="en-US" sz="1400" smtClean="0"/>
              <a:t>Similar disagreement indicated, to lesser degree, in Fig B8-A18 (630-620, 930-920 peak cooling [~sl. 57])</a:t>
            </a:r>
          </a:p>
          <a:p>
            <a:pPr lvl="2"/>
            <a:r>
              <a:rPr lang="en-US" altLang="en-US" sz="1400" smtClean="0"/>
              <a:t>These differences were present in Rd#1, but we indicated to wait to address it until after we ran MZ cases. </a:t>
            </a:r>
            <a:r>
              <a:rPr lang="en-US" altLang="en-US" sz="1400" smtClean="0">
                <a:solidFill>
                  <a:srgbClr val="0000FF"/>
                </a:solidFill>
              </a:rPr>
              <a:t>An issue with MZ350 is there is only one shading device; the interaction between two shading devices is not tested. As Prog C has good agreement for MZ340-MZ350, we are </a:t>
            </a:r>
            <a:r>
              <a:rPr lang="en-US" altLang="en-US" sz="1400" b="1" smtClean="0">
                <a:solidFill>
                  <a:srgbClr val="0000FF"/>
                </a:solidFill>
              </a:rPr>
              <a:t>curious if 630-620, 930-920, 310-300 differences here could be related to double counting the shaded overlap area, or other issue related to interaction of shading devices?</a:t>
            </a:r>
          </a:p>
          <a:p>
            <a:pPr lvl="1"/>
            <a:r>
              <a:rPr lang="en-US" altLang="en-US" sz="1800" smtClean="0"/>
              <a:t>Fig B8-55 (Clear and cloudy day hourly west facing incident solar) [~sl.140]: Hour 20 has greater west facing solar (also hour 19?). </a:t>
            </a:r>
            <a:r>
              <a:rPr lang="en-US" altLang="en-US" sz="1800" smtClean="0">
                <a:solidFill>
                  <a:srgbClr val="0000FF"/>
                </a:solidFill>
              </a:rPr>
              <a:t>Is this a sunset hour issue? This could also be related to greater shading occurring (clear day is Jul 14 summer so there would be fin shading during sunset hour)?</a:t>
            </a:r>
          </a:p>
          <a:p>
            <a:pPr lvl="2"/>
            <a:r>
              <a:rPr lang="en-US" altLang="en-US" sz="1400" smtClean="0">
                <a:solidFill>
                  <a:srgbClr val="0000FF"/>
                </a:solidFill>
              </a:rPr>
              <a:t>Prog C was low for hour 19 in Rd#1, although we looked at different day (Jul 27); was there some change to program or spec implementation?</a:t>
            </a:r>
          </a:p>
          <a:p>
            <a:pPr lvl="1"/>
            <a:r>
              <a:rPr lang="en-US" altLang="en-US" sz="1800" smtClean="0"/>
              <a:t>Fig B8-A65A (Clear cold day [Feb 1] Case 980 high mass insulation [~sl.168]): hour 18 indicates higher cooling load (if scatter elsewhere ignored); </a:t>
            </a:r>
            <a:r>
              <a:rPr lang="en-US" altLang="en-US" sz="1800" smtClean="0">
                <a:solidFill>
                  <a:srgbClr val="0000FF"/>
                </a:solidFill>
              </a:rPr>
              <a:t>related to incident solar during sunset hour?</a:t>
            </a:r>
          </a:p>
          <a:p>
            <a:pPr lvl="1"/>
            <a:endParaRPr lang="en-US" altLang="en-US" sz="1800" smtClean="0"/>
          </a:p>
          <a:p>
            <a:pPr lvl="1"/>
            <a:endParaRPr lang="en-US" altLang="en-US" sz="1800" smtClean="0"/>
          </a:p>
          <a:p>
            <a:pPr lvl="1"/>
            <a:endParaRPr lang="en-US" altLang="en-US" sz="800" b="1" i="1" smtClean="0">
              <a:solidFill>
                <a:srgbClr val="0000FF"/>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76200"/>
            <a:ext cx="8229600" cy="1143000"/>
          </a:xfrm>
        </p:spPr>
        <p:txBody>
          <a:bodyPr/>
          <a:lstStyle/>
          <a:p>
            <a:pPr eaLnBrk="1" hangingPunct="1">
              <a:defRPr/>
            </a:pPr>
            <a:r>
              <a:rPr lang="en-US" sz="3600" b="1" dirty="0" smtClean="0">
                <a:solidFill>
                  <a:schemeClr val="accent3">
                    <a:lumMod val="75000"/>
                  </a:schemeClr>
                </a:solidFill>
              </a:rPr>
              <a:t>BESTEST Thermal Fabric Update (Sec 5.2) </a:t>
            </a:r>
            <a:r>
              <a:rPr lang="en-US" sz="3200" dirty="0" smtClean="0"/>
              <a:t/>
            </a:r>
            <a:br>
              <a:rPr lang="en-US" sz="3200" dirty="0" smtClean="0"/>
            </a:br>
            <a:r>
              <a:rPr lang="en-US" sz="3200" b="1" dirty="0" smtClean="0">
                <a:solidFill>
                  <a:schemeClr val="accent3">
                    <a:lumMod val="75000"/>
                  </a:schemeClr>
                </a:solidFill>
              </a:rPr>
              <a:t>Progress/Presentation Overview </a:t>
            </a:r>
            <a:r>
              <a:rPr lang="en-US" sz="2800" dirty="0" smtClean="0">
                <a:solidFill>
                  <a:schemeClr val="accent3">
                    <a:lumMod val="75000"/>
                  </a:schemeClr>
                </a:solidFill>
              </a:rPr>
              <a:t>(Jun 2017)</a:t>
            </a:r>
            <a:r>
              <a:rPr lang="en-US" sz="2800" b="1" dirty="0" smtClean="0">
                <a:solidFill>
                  <a:schemeClr val="accent3">
                    <a:lumMod val="75000"/>
                  </a:schemeClr>
                </a:solidFill>
              </a:rPr>
              <a:t> </a:t>
            </a:r>
          </a:p>
        </p:txBody>
      </p:sp>
      <p:sp>
        <p:nvSpPr>
          <p:cNvPr id="20483" name="Rectangle 3"/>
          <p:cNvSpPr>
            <a:spLocks noGrp="1" noChangeArrowheads="1"/>
          </p:cNvSpPr>
          <p:nvPr>
            <p:ph idx="1"/>
          </p:nvPr>
        </p:nvSpPr>
        <p:spPr>
          <a:xfrm>
            <a:off x="457200" y="1371600"/>
            <a:ext cx="8686800" cy="4800600"/>
          </a:xfrm>
        </p:spPr>
        <p:txBody>
          <a:bodyPr/>
          <a:lstStyle/>
          <a:p>
            <a:pPr eaLnBrk="1" hangingPunct="1">
              <a:lnSpc>
                <a:spcPct val="90000"/>
              </a:lnSpc>
              <a:defRPr/>
            </a:pPr>
            <a:r>
              <a:rPr lang="en-US" sz="2800" b="1" dirty="0" smtClean="0"/>
              <a:t>Progress since Jan 2017</a:t>
            </a:r>
          </a:p>
          <a:p>
            <a:pPr eaLnBrk="1" hangingPunct="1">
              <a:lnSpc>
                <a:spcPct val="90000"/>
              </a:lnSpc>
              <a:defRPr/>
            </a:pPr>
            <a:r>
              <a:rPr lang="en-US" sz="2800" b="1" dirty="0" smtClean="0"/>
              <a:t>Test cases summary (brief review)</a:t>
            </a:r>
          </a:p>
          <a:p>
            <a:pPr eaLnBrk="1" hangingPunct="1">
              <a:lnSpc>
                <a:spcPct val="90000"/>
              </a:lnSpc>
              <a:spcBef>
                <a:spcPts val="1200"/>
              </a:spcBef>
              <a:defRPr/>
            </a:pPr>
            <a:r>
              <a:rPr lang="en-US" sz="2800" b="1" dirty="0" smtClean="0"/>
              <a:t>Working Group Results</a:t>
            </a:r>
          </a:p>
          <a:p>
            <a:pPr lvl="1" eaLnBrk="1" hangingPunct="1">
              <a:lnSpc>
                <a:spcPct val="90000"/>
              </a:lnSpc>
              <a:spcBef>
                <a:spcPts val="1200"/>
              </a:spcBef>
              <a:defRPr/>
            </a:pPr>
            <a:r>
              <a:rPr lang="en-US" b="1" dirty="0" smtClean="0"/>
              <a:t>Overall Results</a:t>
            </a:r>
          </a:p>
          <a:p>
            <a:pPr lvl="2" eaLnBrk="1" hangingPunct="1">
              <a:lnSpc>
                <a:spcPct val="90000"/>
              </a:lnSpc>
              <a:spcBef>
                <a:spcPts val="1200"/>
              </a:spcBef>
              <a:defRPr/>
            </a:pPr>
            <a:r>
              <a:rPr lang="en-US" dirty="0" smtClean="0"/>
              <a:t>103 charts, similar format as Sec5-2A.xls of 140-2014</a:t>
            </a:r>
          </a:p>
          <a:p>
            <a:pPr lvl="3" eaLnBrk="1" hangingPunct="1">
              <a:lnSpc>
                <a:spcPct val="90000"/>
              </a:lnSpc>
              <a:spcBef>
                <a:spcPts val="1200"/>
              </a:spcBef>
              <a:defRPr/>
            </a:pPr>
            <a:r>
              <a:rPr lang="en-US" dirty="0" smtClean="0"/>
              <a:t>44 new charts since first round, per expanded output spec</a:t>
            </a:r>
          </a:p>
          <a:p>
            <a:pPr lvl="2" eaLnBrk="1" hangingPunct="1">
              <a:lnSpc>
                <a:spcPct val="90000"/>
              </a:lnSpc>
              <a:spcBef>
                <a:spcPts val="1200"/>
              </a:spcBef>
              <a:defRPr/>
            </a:pPr>
            <a:r>
              <a:rPr lang="en-US" b="1" dirty="0" smtClean="0"/>
              <a:t>Disagreement summary by program included after charts</a:t>
            </a:r>
          </a:p>
          <a:p>
            <a:pPr eaLnBrk="1" hangingPunct="1">
              <a:lnSpc>
                <a:spcPct val="90000"/>
              </a:lnSpc>
              <a:spcBef>
                <a:spcPts val="1200"/>
              </a:spcBef>
              <a:defRPr/>
            </a:pPr>
            <a:r>
              <a:rPr lang="en-US" sz="2800" b="1" dirty="0" smtClean="0">
                <a:solidFill>
                  <a:srgbClr val="0000FF"/>
                </a:solidFill>
              </a:rPr>
              <a:t>Discussion</a:t>
            </a:r>
          </a:p>
          <a:p>
            <a:pPr marL="742950" lvl="2" indent="-342900" eaLnBrk="1" hangingPunct="1">
              <a:lnSpc>
                <a:spcPct val="90000"/>
              </a:lnSpc>
              <a:defRPr/>
            </a:pPr>
            <a:r>
              <a:rPr lang="en-US" sz="2800" b="1" dirty="0" smtClean="0">
                <a:solidFill>
                  <a:srgbClr val="0000FF"/>
                </a:solidFill>
              </a:rPr>
              <a:t>Topically per slides </a:t>
            </a:r>
          </a:p>
          <a:p>
            <a:pPr eaLnBrk="1" hangingPunct="1">
              <a:lnSpc>
                <a:spcPct val="90000"/>
              </a:lnSpc>
              <a:spcBef>
                <a:spcPts val="1200"/>
              </a:spcBef>
              <a:defRPr/>
            </a:pPr>
            <a:r>
              <a:rPr lang="en-US" sz="2800" b="1" dirty="0" smtClean="0">
                <a:solidFill>
                  <a:srgbClr val="0000FF"/>
                </a:solidFill>
              </a:rPr>
              <a:t>Prioritize additional cases (weather driven infiltration)</a:t>
            </a:r>
          </a:p>
          <a:p>
            <a:pPr eaLnBrk="1" hangingPunct="1">
              <a:lnSpc>
                <a:spcPct val="90000"/>
              </a:lnSpc>
              <a:spcBef>
                <a:spcPts val="1200"/>
              </a:spcBef>
              <a:defRPr/>
            </a:pPr>
            <a:r>
              <a:rPr lang="en-US" sz="2800" b="1" dirty="0" smtClean="0"/>
              <a:t>Action items, next steps and test plan</a:t>
            </a:r>
          </a:p>
          <a:p>
            <a:pPr eaLnBrk="1" hangingPunct="1">
              <a:lnSpc>
                <a:spcPct val="90000"/>
              </a:lnSpc>
              <a:buFont typeface="Arial" charset="0"/>
              <a:buNone/>
              <a:defRPr/>
            </a:pPr>
            <a:endParaRPr lang="en-US" sz="2800" b="1" dirty="0" smtClean="0"/>
          </a:p>
          <a:p>
            <a:pPr eaLnBrk="1" hangingPunct="1">
              <a:lnSpc>
                <a:spcPct val="90000"/>
              </a:lnSpc>
              <a:defRPr/>
            </a:pPr>
            <a:endParaRPr lang="en-US" sz="2800" b="1" dirty="0" smtClean="0"/>
          </a:p>
          <a:p>
            <a:pPr eaLnBrk="1" hangingPunct="1">
              <a:lnSpc>
                <a:spcPct val="90000"/>
              </a:lnSpc>
              <a:defRPr/>
            </a:pPr>
            <a:endParaRPr lang="en-US" sz="2800" b="1"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77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7" name="Title 1"/>
          <p:cNvSpPr>
            <a:spLocks noGrp="1"/>
          </p:cNvSpPr>
          <p:nvPr>
            <p:ph type="title"/>
          </p:nvPr>
        </p:nvSpPr>
        <p:spPr>
          <a:xfrm>
            <a:off x="0" y="293688"/>
            <a:ext cx="9144000" cy="1219200"/>
          </a:xfrm>
        </p:spPr>
        <p:txBody>
          <a:bodyPr/>
          <a:lstStyle/>
          <a:p>
            <a:r>
              <a:rPr lang="en-US" altLang="en-US" sz="3200" b="1" smtClean="0"/>
              <a:t>Thermal Fabric Update Results, Round 2</a:t>
            </a:r>
            <a:br>
              <a:rPr lang="en-US" altLang="en-US" sz="3200" b="1" smtClean="0"/>
            </a:br>
            <a:r>
              <a:rPr lang="en-US" altLang="en-US" sz="3200" b="1" smtClean="0"/>
              <a:t>B8-4. Annual Transmissivity Coefficient of Windows</a:t>
            </a:r>
          </a:p>
        </p:txBody>
      </p:sp>
      <p:sp>
        <p:nvSpPr>
          <p:cNvPr id="21508" name="TextBox 4"/>
          <p:cNvSpPr txBox="1">
            <a:spLocks noChangeArrowheads="1"/>
          </p:cNvSpPr>
          <p:nvPr/>
        </p:nvSpPr>
        <p:spPr bwMode="auto">
          <a:xfrm>
            <a:off x="457200" y="1981200"/>
            <a:ext cx="5181600" cy="98425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t>
            </a:r>
            <a:r>
              <a:rPr lang="en-US" altLang="en-US" sz="1400">
                <a:solidFill>
                  <a:srgbClr val="0000FF"/>
                </a:solidFill>
                <a:latin typeface="Arial" charset="0"/>
              </a:rPr>
              <a:t>A,F: No output</a:t>
            </a:r>
          </a:p>
          <a:p>
            <a:pPr eaLnBrk="1" hangingPunct="1">
              <a:spcBef>
                <a:spcPct val="0"/>
              </a:spcBef>
            </a:pPr>
            <a:r>
              <a:rPr lang="en-US" altLang="en-US" sz="1400">
                <a:solidFill>
                  <a:srgbClr val="0000FF"/>
                </a:solidFill>
                <a:latin typeface="Arial" charset="0"/>
              </a:rPr>
              <a:t> B: Fixed output data entry error</a:t>
            </a:r>
          </a:p>
          <a:p>
            <a:pPr eaLnBrk="1" hangingPunct="1">
              <a:spcBef>
                <a:spcPct val="0"/>
              </a:spcBef>
            </a:pPr>
            <a:r>
              <a:rPr lang="en-US" altLang="en-US" sz="1400">
                <a:solidFill>
                  <a:srgbClr val="0000FF"/>
                </a:solidFill>
                <a:latin typeface="Arial" charset="0"/>
              </a:rPr>
              <a:t> H: No separate West output (only gives total transmitted solar)</a:t>
            </a:r>
          </a:p>
          <a:p>
            <a:pPr eaLnBrk="1" hangingPunct="1">
              <a:spcBef>
                <a:spcPct val="0"/>
              </a:spcBef>
            </a:pPr>
            <a:r>
              <a:rPr lang="en-US" altLang="en-US" sz="1400">
                <a:solidFill>
                  <a:srgbClr val="FF0000"/>
                </a:solidFill>
                <a:latin typeface="Arial" charset="0"/>
              </a:rPr>
              <a:t> G: Output entry errors? 600,660,670 = south incident solar</a:t>
            </a:r>
          </a:p>
        </p:txBody>
      </p:sp>
      <p:cxnSp>
        <p:nvCxnSpPr>
          <p:cNvPr id="6" name="Straight Arrow Connector 5"/>
          <p:cNvCxnSpPr/>
          <p:nvPr/>
        </p:nvCxnSpPr>
        <p:spPr>
          <a:xfrm>
            <a:off x="1447800" y="3938588"/>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200400" y="3938588"/>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867400" y="2514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627938" y="254952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itle 1"/>
          <p:cNvSpPr>
            <a:spLocks noGrp="1"/>
          </p:cNvSpPr>
          <p:nvPr>
            <p:ph type="title"/>
          </p:nvPr>
        </p:nvSpPr>
        <p:spPr>
          <a:xfrm>
            <a:off x="457200" y="0"/>
            <a:ext cx="8229600" cy="838200"/>
          </a:xfrm>
        </p:spPr>
        <p:txBody>
          <a:bodyPr/>
          <a:lstStyle/>
          <a:p>
            <a:r>
              <a:rPr lang="en-US" altLang="en-US" sz="2800" b="1" smtClean="0"/>
              <a:t>Thermal Fabric Update Results, Round 2</a:t>
            </a:r>
            <a:br>
              <a:rPr lang="en-US" altLang="en-US" sz="2800" b="1" smtClean="0"/>
            </a:br>
            <a:r>
              <a:rPr lang="en-US" altLang="en-US" sz="2800" b="1" smtClean="0"/>
              <a:t>Analysis: Program C (2)</a:t>
            </a:r>
          </a:p>
        </p:txBody>
      </p:sp>
      <p:sp>
        <p:nvSpPr>
          <p:cNvPr id="201731" name="Content Placeholder 2"/>
          <p:cNvSpPr>
            <a:spLocks noGrp="1"/>
          </p:cNvSpPr>
          <p:nvPr>
            <p:ph idx="1"/>
          </p:nvPr>
        </p:nvSpPr>
        <p:spPr>
          <a:xfrm>
            <a:off x="0" y="914400"/>
            <a:ext cx="8763000" cy="5181600"/>
          </a:xfrm>
        </p:spPr>
        <p:txBody>
          <a:bodyPr/>
          <a:lstStyle/>
          <a:p>
            <a:pPr marL="457200" lvl="1" indent="0">
              <a:buFont typeface="Arial" charset="0"/>
              <a:buNone/>
              <a:defRPr/>
            </a:pPr>
            <a:r>
              <a:rPr lang="en-US" altLang="en-US" sz="2000" b="1" dirty="0" smtClean="0"/>
              <a:t>Other</a:t>
            </a:r>
          </a:p>
          <a:p>
            <a:pPr lvl="1">
              <a:defRPr/>
            </a:pPr>
            <a:r>
              <a:rPr lang="en-US" altLang="en-US" sz="1800" dirty="0" err="1" smtClean="0"/>
              <a:t>Tsky</a:t>
            </a:r>
            <a:r>
              <a:rPr lang="en-US" altLang="en-US" sz="1800" dirty="0" smtClean="0"/>
              <a:t> has greater range of extremes (see Fig B8-A5 [~sl.20])</a:t>
            </a:r>
          </a:p>
          <a:p>
            <a:pPr lvl="2">
              <a:defRPr/>
            </a:pPr>
            <a:r>
              <a:rPr lang="en-US" altLang="en-US" sz="1400" dirty="0" smtClean="0"/>
              <a:t>Also see hours 14, 15 in Fig B8-H2 (clear/cold and clear/hot day </a:t>
            </a:r>
            <a:r>
              <a:rPr lang="en-US" altLang="en-US" sz="1400" dirty="0" err="1" smtClean="0"/>
              <a:t>Tsky</a:t>
            </a:r>
            <a:r>
              <a:rPr lang="en-US" altLang="en-US" sz="1400" dirty="0" smtClean="0"/>
              <a:t>)</a:t>
            </a:r>
          </a:p>
          <a:p>
            <a:pPr lvl="2">
              <a:defRPr/>
            </a:pPr>
            <a:r>
              <a:rPr lang="en-US" altLang="en-US" sz="1400" dirty="0" smtClean="0"/>
              <a:t>Cloudy day (Fig B8-H1) has better agreement </a:t>
            </a:r>
          </a:p>
          <a:p>
            <a:pPr lvl="1">
              <a:defRPr/>
            </a:pPr>
            <a:r>
              <a:rPr lang="en-US" altLang="en-US" sz="1800" dirty="0" smtClean="0"/>
              <a:t>Fig B8-8, B8-12 (low &amp; high mass peak heating [~sl.37,45]): Case 640 has &gt; 10% decrease from Rd#1; </a:t>
            </a:r>
            <a:r>
              <a:rPr lang="en-US" altLang="en-US" sz="1800" dirty="0" smtClean="0">
                <a:solidFill>
                  <a:srgbClr val="0000FF"/>
                </a:solidFill>
              </a:rPr>
              <a:t>what changed? Implemented new </a:t>
            </a:r>
            <a:r>
              <a:rPr lang="en-US" altLang="en-US" sz="1800" dirty="0" err="1" smtClean="0">
                <a:solidFill>
                  <a:srgbClr val="0000FF"/>
                </a:solidFill>
              </a:rPr>
              <a:t>tstat</a:t>
            </a:r>
            <a:r>
              <a:rPr lang="en-US" altLang="en-US" sz="1800" dirty="0" smtClean="0">
                <a:solidFill>
                  <a:srgbClr val="0000FF"/>
                </a:solidFill>
              </a:rPr>
              <a:t> sub-hourly incremental ramp up?</a:t>
            </a:r>
          </a:p>
          <a:p>
            <a:pPr lvl="1">
              <a:defRPr/>
            </a:pPr>
            <a:r>
              <a:rPr lang="en-US" altLang="en-US" sz="2000" dirty="0" smtClean="0"/>
              <a:t>Fig B8-hc1(Rd#2), Table B8-h1(Rd#1) [~sl.174,175]: Load-weighted average </a:t>
            </a:r>
            <a:r>
              <a:rPr lang="en-US" altLang="en-US" sz="2000" dirty="0" err="1" smtClean="0"/>
              <a:t>h,conv,ext</a:t>
            </a:r>
            <a:r>
              <a:rPr lang="en-US" altLang="en-US" sz="2000" dirty="0" smtClean="0"/>
              <a:t>  varies more than for </a:t>
            </a:r>
            <a:r>
              <a:rPr lang="en-US" altLang="en-US" sz="2000" dirty="0" err="1" smtClean="0"/>
              <a:t>Prog</a:t>
            </a:r>
            <a:r>
              <a:rPr lang="en-US" altLang="en-US" sz="2000" dirty="0" smtClean="0"/>
              <a:t> E for going from Rd#1 annual average. </a:t>
            </a:r>
            <a:r>
              <a:rPr lang="en-US" altLang="en-US" sz="2000" dirty="0" smtClean="0">
                <a:solidFill>
                  <a:srgbClr val="0000FF"/>
                </a:solidFill>
              </a:rPr>
              <a:t>Was there an </a:t>
            </a:r>
            <a:r>
              <a:rPr lang="en-US" altLang="en-US" sz="2000" dirty="0" err="1" smtClean="0">
                <a:solidFill>
                  <a:srgbClr val="0000FF"/>
                </a:solidFill>
              </a:rPr>
              <a:t>h,conv,ext</a:t>
            </a:r>
            <a:r>
              <a:rPr lang="en-US" altLang="en-US" sz="2000" dirty="0" smtClean="0">
                <a:solidFill>
                  <a:srgbClr val="0000FF"/>
                </a:solidFill>
              </a:rPr>
              <a:t> algorithm change going from Rd#1 to Rd#2? Or is this attributable only to load-weighted averaging?</a:t>
            </a:r>
          </a:p>
          <a:p>
            <a:pPr lvl="2">
              <a:defRPr/>
            </a:pPr>
            <a:r>
              <a:rPr lang="en-US" altLang="en-US" sz="1600" dirty="0" smtClean="0"/>
              <a:t>Also </a:t>
            </a:r>
            <a:r>
              <a:rPr lang="en-US" altLang="en-US" sz="1600" dirty="0" err="1" smtClean="0"/>
              <a:t>h,conv,ext</a:t>
            </a:r>
            <a:r>
              <a:rPr lang="en-US" altLang="en-US" sz="1600" dirty="0" smtClean="0"/>
              <a:t> for the floor is high (but that should have negligible effect on loads because floor is super insulated); Also see maximum value in Fig B8-hc2 [~sl.176].</a:t>
            </a:r>
          </a:p>
          <a:p>
            <a:pPr lvl="1">
              <a:defRPr/>
            </a:pPr>
            <a:r>
              <a:rPr lang="en-US" altLang="en-US" sz="2000" dirty="0" smtClean="0"/>
              <a:t>Fig B8-hc4(Rd#2), Table B8-h2(Rd#1) [~sl.180,181]: Load-weighted average </a:t>
            </a:r>
            <a:r>
              <a:rPr lang="en-US" altLang="en-US" sz="2000" dirty="0" err="1" smtClean="0"/>
              <a:t>h,conv,ext</a:t>
            </a:r>
            <a:r>
              <a:rPr lang="en-US" altLang="en-US" sz="2000" dirty="0" smtClean="0"/>
              <a:t>  varies more than for </a:t>
            </a:r>
            <a:r>
              <a:rPr lang="en-US" altLang="en-US" sz="2000" dirty="0" err="1" smtClean="0"/>
              <a:t>Progs</a:t>
            </a:r>
            <a:r>
              <a:rPr lang="en-US" altLang="en-US" sz="2000" dirty="0" smtClean="0"/>
              <a:t> B,E for going from Rd#1 annual average. </a:t>
            </a:r>
            <a:r>
              <a:rPr lang="en-US" altLang="en-US" sz="2000" dirty="0" smtClean="0">
                <a:solidFill>
                  <a:srgbClr val="0000FF"/>
                </a:solidFill>
              </a:rPr>
              <a:t>Was there an </a:t>
            </a:r>
            <a:r>
              <a:rPr lang="en-US" altLang="en-US" sz="2000" dirty="0" err="1" smtClean="0">
                <a:solidFill>
                  <a:srgbClr val="0000FF"/>
                </a:solidFill>
              </a:rPr>
              <a:t>h,conv,int</a:t>
            </a:r>
            <a:r>
              <a:rPr lang="en-US" altLang="en-US" sz="2000" dirty="0" smtClean="0">
                <a:solidFill>
                  <a:srgbClr val="0000FF"/>
                </a:solidFill>
              </a:rPr>
              <a:t> algorithm change going from Rd#1 to Rd#2? Or is this attributable only to load-weighted averaging?</a:t>
            </a:r>
          </a:p>
          <a:p>
            <a:pPr lvl="1">
              <a:defRPr/>
            </a:pPr>
            <a:r>
              <a:rPr lang="en-US" altLang="en-US" sz="2000" dirty="0" smtClean="0"/>
              <a:t>Otherwise, </a:t>
            </a:r>
            <a:r>
              <a:rPr lang="en-US" altLang="en-US" sz="2000" dirty="0" err="1" smtClean="0"/>
              <a:t>Prog</a:t>
            </a:r>
            <a:r>
              <a:rPr lang="en-US" altLang="en-US" sz="2000" dirty="0" smtClean="0"/>
              <a:t> C has generally good agreement throughout the tests</a:t>
            </a:r>
          </a:p>
          <a:p>
            <a:pPr lvl="2">
              <a:defRPr/>
            </a:pPr>
            <a:r>
              <a:rPr lang="en-US" altLang="en-US" sz="1600" dirty="0" smtClean="0"/>
              <a:t>This is further discussed with Program E notes.</a:t>
            </a:r>
          </a:p>
          <a:p>
            <a:pPr lvl="1">
              <a:buFont typeface="Wingdings" panose="05000000000000000000" pitchFamily="2" charset="2"/>
              <a:buChar char="ü"/>
              <a:defRPr/>
            </a:pPr>
            <a:r>
              <a:rPr lang="en-US" altLang="en-US" sz="2000" dirty="0" smtClean="0"/>
              <a:t>Transmitted solar output included for Rd#2.</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1"/>
          <p:cNvSpPr>
            <a:spLocks noGrp="1"/>
          </p:cNvSpPr>
          <p:nvPr>
            <p:ph type="title"/>
          </p:nvPr>
        </p:nvSpPr>
        <p:spPr>
          <a:xfrm>
            <a:off x="457200" y="0"/>
            <a:ext cx="8229600" cy="838200"/>
          </a:xfrm>
        </p:spPr>
        <p:txBody>
          <a:bodyPr/>
          <a:lstStyle/>
          <a:p>
            <a:r>
              <a:rPr lang="en-US" altLang="en-US" sz="2800" b="1" smtClean="0"/>
              <a:t>Thermal Fabric Update Results, Round 1</a:t>
            </a:r>
            <a:br>
              <a:rPr lang="en-US" altLang="en-US" sz="2800" b="1" smtClean="0"/>
            </a:br>
            <a:r>
              <a:rPr lang="en-US" altLang="en-US" sz="2800" b="1" smtClean="0"/>
              <a:t>Analysis: Program C</a:t>
            </a:r>
          </a:p>
        </p:txBody>
      </p:sp>
      <p:sp>
        <p:nvSpPr>
          <p:cNvPr id="206851" name="Content Placeholder 2"/>
          <p:cNvSpPr>
            <a:spLocks noGrp="1"/>
          </p:cNvSpPr>
          <p:nvPr>
            <p:ph idx="1"/>
          </p:nvPr>
        </p:nvSpPr>
        <p:spPr>
          <a:xfrm>
            <a:off x="0" y="914400"/>
            <a:ext cx="8763000" cy="5181600"/>
          </a:xfrm>
        </p:spPr>
        <p:txBody>
          <a:bodyPr/>
          <a:lstStyle/>
          <a:p>
            <a:pPr lvl="1"/>
            <a:r>
              <a:rPr lang="en-US" altLang="en-US" sz="1800" smtClean="0"/>
              <a:t>No transmitted solar output</a:t>
            </a:r>
          </a:p>
          <a:p>
            <a:pPr lvl="1"/>
            <a:r>
              <a:rPr lang="en-US" altLang="en-US" sz="1800" smtClean="0"/>
              <a:t>E/W incident solar ratio [time convention?] (see Fig B8-1)</a:t>
            </a:r>
          </a:p>
          <a:p>
            <a:pPr lvl="1"/>
            <a:r>
              <a:rPr lang="en-US" altLang="en-US" sz="1800" smtClean="0"/>
              <a:t>Clear/cloudy south facing incident solar? [time convention?] (Fig B8-54)</a:t>
            </a:r>
          </a:p>
          <a:p>
            <a:pPr lvl="2"/>
            <a:r>
              <a:rPr lang="en-US" altLang="en-US" sz="1600" smtClean="0"/>
              <a:t>Pro-Forma responses indicate that half-hour centered solar is used in the simulations, and that output is average for each hour.</a:t>
            </a:r>
          </a:p>
          <a:p>
            <a:pPr lvl="2"/>
            <a:r>
              <a:rPr lang="en-US" altLang="en-US" sz="1600" b="1" i="1" smtClean="0">
                <a:solidFill>
                  <a:srgbClr val="0000FF"/>
                </a:solidFill>
              </a:rPr>
              <a:t>JN comments: </a:t>
            </a:r>
          </a:p>
          <a:p>
            <a:pPr lvl="3"/>
            <a:r>
              <a:rPr lang="en-US" altLang="en-US" sz="1400" b="1" i="1" smtClean="0">
                <a:solidFill>
                  <a:srgbClr val="0000FF"/>
                </a:solidFill>
              </a:rPr>
              <a:t>½-hour centered solar is consistent with TMY3 values of 60 minutes preceding hour indicated.</a:t>
            </a:r>
          </a:p>
          <a:p>
            <a:pPr lvl="3"/>
            <a:r>
              <a:rPr lang="en-US" altLang="en-US" sz="1400" b="1" i="1" smtClean="0">
                <a:solidFill>
                  <a:srgbClr val="0000FF"/>
                </a:solidFill>
              </a:rPr>
              <a:t>But meteo (e.g., ODB) data in TMY3 is generally spot measurements at given hour. </a:t>
            </a:r>
          </a:p>
          <a:p>
            <a:pPr lvl="4"/>
            <a:r>
              <a:rPr lang="en-US" altLang="en-US" sz="1400" b="1" i="1" smtClean="0">
                <a:solidFill>
                  <a:srgbClr val="0000FF"/>
                </a:solidFill>
              </a:rPr>
              <a:t>Spot value could be &gt; or &lt; actual hour average</a:t>
            </a:r>
          </a:p>
          <a:p>
            <a:pPr lvl="3"/>
            <a:r>
              <a:rPr lang="en-US" altLang="en-US" sz="1400" b="1" i="1" smtClean="0">
                <a:solidFill>
                  <a:srgbClr val="0000FF"/>
                </a:solidFill>
              </a:rPr>
              <a:t>Averaging meteo data = ?,  may reduce peak values?</a:t>
            </a:r>
          </a:p>
          <a:p>
            <a:pPr lvl="3"/>
            <a:r>
              <a:rPr lang="en-US" altLang="en-US" sz="1400" b="1" i="1" smtClean="0">
                <a:solidFill>
                  <a:srgbClr val="0000FF"/>
                </a:solidFill>
              </a:rPr>
              <a:t>If  Prog C’s output “average for each hour” is same as integrated value for given hour, where hour 1 = 0:00 to 1:00, then ok. Otherwise revise C’s output convention applied for the tests. </a:t>
            </a:r>
          </a:p>
          <a:p>
            <a:pPr lvl="1"/>
            <a:r>
              <a:rPr lang="en-US" altLang="en-US" sz="1800" smtClean="0"/>
              <a:t>310-300 (E/W shading) annual and peak cooling sensitivity high (about 50% more sensitive (Fig B8-45)  </a:t>
            </a:r>
            <a:r>
              <a:rPr lang="en-US" altLang="en-US" sz="1800" b="1" i="1" smtClean="0">
                <a:solidFill>
                  <a:srgbClr val="0000FF"/>
                </a:solidFill>
              </a:rPr>
              <a:t>[high E/W shading = Maybe not?; see below]</a:t>
            </a:r>
          </a:p>
          <a:p>
            <a:pPr lvl="1"/>
            <a:r>
              <a:rPr lang="en-US" altLang="en-US" sz="1800" smtClean="0"/>
              <a:t>Surface coefficients automatically calculated.</a:t>
            </a:r>
          </a:p>
          <a:p>
            <a:pPr lvl="1"/>
            <a:endParaRPr lang="en-US" altLang="en-US" sz="800" b="1" i="1" smtClean="0">
              <a:solidFill>
                <a:srgbClr val="0000FF"/>
              </a:solidFill>
            </a:endParaRPr>
          </a:p>
          <a:p>
            <a:pPr lvl="1"/>
            <a:r>
              <a:rPr lang="en-US" altLang="en-US" sz="2000" b="1" i="1" smtClean="0">
                <a:solidFill>
                  <a:srgbClr val="0000FF"/>
                </a:solidFill>
              </a:rPr>
              <a:t>Recommendations:</a:t>
            </a:r>
          </a:p>
          <a:p>
            <a:pPr lvl="2"/>
            <a:r>
              <a:rPr lang="en-US" altLang="en-US" sz="1600" b="1" i="1" smtClean="0">
                <a:solidFill>
                  <a:srgbClr val="0000FF"/>
                </a:solidFill>
              </a:rPr>
              <a:t>Wait to address shading; some current participants did the MZ shading simulation trials (2008) and some did not. Get others’ results on MZ, then come back to this.</a:t>
            </a:r>
            <a:r>
              <a:rPr lang="en-US" altLang="en-US" sz="1600" i="1" smtClean="0">
                <a:solidFill>
                  <a:srgbClr val="0000FF"/>
                </a:solidFill>
              </a:rPr>
              <a:t> </a:t>
            </a:r>
          </a:p>
          <a:p>
            <a:pPr lvl="2"/>
            <a:r>
              <a:rPr lang="en-US" altLang="en-US" sz="1600" b="1" i="1" smtClean="0">
                <a:solidFill>
                  <a:srgbClr val="0000FF"/>
                </a:solidFill>
              </a:rPr>
              <a:t>Spec allows auto-calc of window air-gap resistance; from Pro-Forma, Prog C could do.</a:t>
            </a:r>
          </a:p>
          <a:p>
            <a:pPr lvl="3"/>
            <a:r>
              <a:rPr lang="en-US" altLang="en-US" sz="1600" b="1" i="1" smtClean="0">
                <a:solidFill>
                  <a:srgbClr val="0000FF"/>
                </a:solidFill>
              </a:rPr>
              <a:t>Program C is welcome to run a sensitivity test on this.</a:t>
            </a:r>
            <a:endParaRPr lang="en-US" altLang="en-US" sz="1600" b="1" smtClean="0">
              <a:solidFill>
                <a:srgbClr val="0000FF"/>
              </a:solidFill>
            </a:endParaRP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itle 1"/>
          <p:cNvSpPr>
            <a:spLocks noGrp="1"/>
          </p:cNvSpPr>
          <p:nvPr>
            <p:ph type="title"/>
          </p:nvPr>
        </p:nvSpPr>
        <p:spPr>
          <a:xfrm>
            <a:off x="457200" y="0"/>
            <a:ext cx="8229600" cy="914400"/>
          </a:xfrm>
        </p:spPr>
        <p:txBody>
          <a:bodyPr/>
          <a:lstStyle/>
          <a:p>
            <a:r>
              <a:rPr lang="en-US" altLang="en-US" sz="2800" b="1" smtClean="0"/>
              <a:t>Thermal Fabric Update Results, Round 2</a:t>
            </a:r>
            <a:br>
              <a:rPr lang="en-US" altLang="en-US" sz="2800" b="1" smtClean="0"/>
            </a:br>
            <a:r>
              <a:rPr lang="en-US" altLang="en-US" sz="2800" b="1" smtClean="0"/>
              <a:t>Analysis: Program D (1)</a:t>
            </a:r>
          </a:p>
        </p:txBody>
      </p:sp>
      <p:sp>
        <p:nvSpPr>
          <p:cNvPr id="207875" name="Content Placeholder 2"/>
          <p:cNvSpPr>
            <a:spLocks noGrp="1"/>
          </p:cNvSpPr>
          <p:nvPr>
            <p:ph idx="1"/>
          </p:nvPr>
        </p:nvSpPr>
        <p:spPr>
          <a:xfrm>
            <a:off x="381000" y="914400"/>
            <a:ext cx="8534400" cy="5867400"/>
          </a:xfrm>
        </p:spPr>
        <p:txBody>
          <a:bodyPr/>
          <a:lstStyle/>
          <a:p>
            <a:r>
              <a:rPr lang="en-US" altLang="en-US" sz="2000" b="1" smtClean="0"/>
              <a:t>Program D documented 1 software bug fix and 3 input errors, June 2015</a:t>
            </a:r>
          </a:p>
          <a:p>
            <a:pPr lvl="1"/>
            <a:r>
              <a:rPr lang="en-US" altLang="en-US" sz="1600" smtClean="0"/>
              <a:t>Applies time-step varying convective coefficients and infrared radiative exchange</a:t>
            </a:r>
          </a:p>
          <a:p>
            <a:pPr lvl="1"/>
            <a:r>
              <a:rPr lang="en-US" altLang="en-US" sz="1600" b="1" smtClean="0"/>
              <a:t>Improved agreement from Rd#1</a:t>
            </a:r>
          </a:p>
          <a:p>
            <a:pPr lvl="1"/>
            <a:r>
              <a:rPr lang="en-US" altLang="en-US" sz="1600" b="1" smtClean="0"/>
              <a:t>New disagreements observed since Rd#1 fixes for other programs, and for new cases.</a:t>
            </a:r>
          </a:p>
          <a:p>
            <a:r>
              <a:rPr lang="en-US" altLang="en-US" sz="2000" b="1" smtClean="0"/>
              <a:t>Prelim (incident and transmitted solar)</a:t>
            </a:r>
          </a:p>
          <a:p>
            <a:pPr lvl="1"/>
            <a:r>
              <a:rPr lang="en-US" altLang="en-US" sz="1600" smtClean="0"/>
              <a:t>Figure B8-2 [~sl.13]: high 600 south </a:t>
            </a:r>
            <a:r>
              <a:rPr lang="en-US" altLang="en-US" sz="1600" i="1" smtClean="0"/>
              <a:t>unshaded </a:t>
            </a:r>
            <a:r>
              <a:rPr lang="en-US" altLang="en-US" sz="1600" smtClean="0"/>
              <a:t>transmitted solar (if ignore G), </a:t>
            </a:r>
            <a:r>
              <a:rPr lang="en-US" altLang="en-US" sz="1600" smtClean="0">
                <a:solidFill>
                  <a:srgbClr val="0000FF"/>
                </a:solidFill>
              </a:rPr>
              <a:t>from hourly plots (see below) this could be related to higher cloudy-day (diffuse) incident solar or high-incident-angle solar?</a:t>
            </a:r>
          </a:p>
          <a:p>
            <a:pPr lvl="1"/>
            <a:r>
              <a:rPr lang="en-US" altLang="en-US" sz="1600" smtClean="0"/>
              <a:t>B8-3: High south (610) and west (630) </a:t>
            </a:r>
            <a:r>
              <a:rPr lang="en-US" altLang="en-US" sz="1600" i="1" smtClean="0"/>
              <a:t>shaded</a:t>
            </a:r>
            <a:r>
              <a:rPr lang="en-US" altLang="en-US" sz="1600" smtClean="0"/>
              <a:t> transmitted solar, </a:t>
            </a:r>
            <a:r>
              <a:rPr lang="en-US" altLang="en-US" sz="1600" smtClean="0">
                <a:solidFill>
                  <a:srgbClr val="0000FF"/>
                </a:solidFill>
              </a:rPr>
              <a:t>could be related to higher unshaded transmitted solar (B8-2)</a:t>
            </a:r>
          </a:p>
          <a:p>
            <a:pPr lvl="1"/>
            <a:r>
              <a:rPr lang="en-US" altLang="en-US" sz="1600" smtClean="0"/>
              <a:t>B8-4: High 600 transmissivity coeff (if ignore G)</a:t>
            </a:r>
          </a:p>
          <a:p>
            <a:pPr lvl="2"/>
            <a:r>
              <a:rPr lang="en-US" altLang="en-US" sz="1600" smtClean="0"/>
              <a:t>660 &amp; 670 may be slightly high? (600 difference is more apparent.)</a:t>
            </a:r>
          </a:p>
          <a:p>
            <a:pPr lvl="1"/>
            <a:r>
              <a:rPr lang="en-US" altLang="en-US" sz="1600" smtClean="0"/>
              <a:t>B8-5: Maybe low for west “fraction of solar that is shaded”? </a:t>
            </a:r>
          </a:p>
          <a:p>
            <a:pPr lvl="2"/>
            <a:r>
              <a:rPr lang="en-US" altLang="en-US" sz="1600" smtClean="0"/>
              <a:t>Prog D did ok for MZ340-MZ350; MZ350 did not address multiple shading devices</a:t>
            </a:r>
          </a:p>
          <a:p>
            <a:pPr lvl="1"/>
            <a:r>
              <a:rPr lang="en-US" altLang="en-US" sz="1600" smtClean="0"/>
              <a:t>All above were previously masked by larger differences for other programs in Rd#1</a:t>
            </a:r>
          </a:p>
          <a:p>
            <a:r>
              <a:rPr lang="en-US" altLang="en-US" sz="2000" b="1" smtClean="0"/>
              <a:t>Hourly incident and transmitted solar radiation</a:t>
            </a:r>
            <a:endParaRPr lang="en-US" altLang="en-US" sz="2000" smtClean="0"/>
          </a:p>
          <a:p>
            <a:pPr lvl="1"/>
            <a:r>
              <a:rPr lang="en-US" altLang="en-US" sz="1600" smtClean="0"/>
              <a:t>B8-A54 [~slide 139]: Higher cloudy-day south incident solar </a:t>
            </a:r>
          </a:p>
          <a:p>
            <a:pPr lvl="1"/>
            <a:r>
              <a:rPr lang="en-US" altLang="en-US" sz="1600" smtClean="0"/>
              <a:t>B8-A55: Higher cloudy-day west incident solar</a:t>
            </a:r>
          </a:p>
          <a:p>
            <a:pPr lvl="1"/>
            <a:r>
              <a:rPr lang="en-US" altLang="en-US" sz="1600" smtClean="0"/>
              <a:t>B8-H3 [~slide 143]: Transmitted solar clear/cold day, high for 600, 670 maybe high</a:t>
            </a:r>
          </a:p>
          <a:p>
            <a:pPr lvl="1"/>
            <a:r>
              <a:rPr lang="en-US" altLang="en-US" sz="1600" smtClean="0"/>
              <a:t>B8-H4: Transmitted solar clear/hot day higher for 600, 660; </a:t>
            </a:r>
            <a:r>
              <a:rPr lang="en-US" altLang="en-US" sz="1600" smtClean="0">
                <a:solidFill>
                  <a:srgbClr val="0000FF"/>
                </a:solidFill>
              </a:rPr>
              <a:t>issue with high-incident-angle or diffuse solar?</a:t>
            </a:r>
          </a:p>
          <a:p>
            <a:endParaRPr lang="en-US" altLang="en-US" sz="2400" smtClean="0"/>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p:cNvSpPr>
            <a:spLocks noGrp="1"/>
          </p:cNvSpPr>
          <p:nvPr>
            <p:ph type="title"/>
          </p:nvPr>
        </p:nvSpPr>
        <p:spPr>
          <a:xfrm>
            <a:off x="457200" y="0"/>
            <a:ext cx="8229600" cy="914400"/>
          </a:xfrm>
        </p:spPr>
        <p:txBody>
          <a:bodyPr/>
          <a:lstStyle/>
          <a:p>
            <a:r>
              <a:rPr lang="en-US" altLang="en-US" sz="2800" b="1" smtClean="0"/>
              <a:t>Thermal Fabric Update Results, Round 2</a:t>
            </a:r>
            <a:br>
              <a:rPr lang="en-US" altLang="en-US" sz="2800" b="1" smtClean="0"/>
            </a:br>
            <a:r>
              <a:rPr lang="en-US" altLang="en-US" sz="2800" b="1" smtClean="0"/>
              <a:t>Analysis: Program D (2)</a:t>
            </a:r>
          </a:p>
        </p:txBody>
      </p:sp>
      <p:sp>
        <p:nvSpPr>
          <p:cNvPr id="208899" name="Content Placeholder 2"/>
          <p:cNvSpPr>
            <a:spLocks noGrp="1"/>
          </p:cNvSpPr>
          <p:nvPr>
            <p:ph idx="1"/>
          </p:nvPr>
        </p:nvSpPr>
        <p:spPr>
          <a:xfrm>
            <a:off x="381000" y="1066800"/>
            <a:ext cx="8534400" cy="5867400"/>
          </a:xfrm>
        </p:spPr>
        <p:txBody>
          <a:bodyPr/>
          <a:lstStyle/>
          <a:p>
            <a:r>
              <a:rPr lang="en-US" altLang="en-US" sz="2000" b="1" smtClean="0"/>
              <a:t>Tsky (B8-A5, B8-H1, B8-H2)</a:t>
            </a:r>
            <a:endParaRPr lang="en-US" altLang="en-US" sz="2000" smtClean="0"/>
          </a:p>
          <a:p>
            <a:pPr lvl="1"/>
            <a:r>
              <a:rPr lang="en-US" altLang="en-US" sz="1600" smtClean="0"/>
              <a:t>Prog D does not provide output; </a:t>
            </a:r>
            <a:r>
              <a:rPr lang="en-US" altLang="en-US" sz="1600" smtClean="0">
                <a:solidFill>
                  <a:srgbClr val="0000FF"/>
                </a:solidFill>
              </a:rPr>
              <a:t>recommend Prog D to include output for Tsky </a:t>
            </a:r>
          </a:p>
          <a:p>
            <a:r>
              <a:rPr lang="en-US" altLang="en-US" sz="2000" b="1" smtClean="0"/>
              <a:t>Convective surface coefficients</a:t>
            </a:r>
          </a:p>
          <a:p>
            <a:pPr lvl="1"/>
            <a:r>
              <a:rPr lang="en-US" altLang="en-US" sz="1600" smtClean="0"/>
              <a:t>B8-hc1 [sl.~175]: Low annual load-weighted average h,conv,</a:t>
            </a:r>
            <a:r>
              <a:rPr lang="en-US" altLang="en-US" sz="1600" b="1" smtClean="0"/>
              <a:t>ext</a:t>
            </a:r>
            <a:r>
              <a:rPr lang="en-US" altLang="en-US" sz="1600" smtClean="0"/>
              <a:t> (with Prog H)</a:t>
            </a:r>
          </a:p>
          <a:p>
            <a:pPr lvl="2"/>
            <a:r>
              <a:rPr lang="en-US" altLang="en-US" sz="1400" smtClean="0">
                <a:solidFill>
                  <a:srgbClr val="0000FF"/>
                </a:solidFill>
              </a:rPr>
              <a:t>Values changed by almost x 10</a:t>
            </a:r>
            <a:r>
              <a:rPr lang="en-US" altLang="en-US" sz="1400" baseline="30000" smtClean="0">
                <a:solidFill>
                  <a:srgbClr val="0000FF"/>
                </a:solidFill>
              </a:rPr>
              <a:t>-1</a:t>
            </a:r>
            <a:r>
              <a:rPr lang="en-US" altLang="en-US" sz="1400" smtClean="0">
                <a:solidFill>
                  <a:srgbClr val="0000FF"/>
                </a:solidFill>
              </a:rPr>
              <a:t> versus Rd#1; </a:t>
            </a:r>
            <a:r>
              <a:rPr lang="en-US" altLang="en-US" sz="1400" b="1" smtClean="0">
                <a:solidFill>
                  <a:srgbClr val="0000FF"/>
                </a:solidFill>
              </a:rPr>
              <a:t>Change intended? Check output entries and load-weighted average calcs.</a:t>
            </a:r>
            <a:endParaRPr lang="en-US" altLang="en-US" sz="1400" smtClean="0">
              <a:solidFill>
                <a:srgbClr val="0000FF"/>
              </a:solidFill>
            </a:endParaRPr>
          </a:p>
          <a:p>
            <a:pPr lvl="1"/>
            <a:r>
              <a:rPr lang="en-US" altLang="en-US" sz="1600" smtClean="0"/>
              <a:t>B8-hc4 [sl.~181]: Low annual load-weighted average h,conv,</a:t>
            </a:r>
            <a:r>
              <a:rPr lang="en-US" altLang="en-US" sz="1600" b="1" smtClean="0"/>
              <a:t>int, window (or opaque win.) and roof only for both 600 and 200</a:t>
            </a:r>
            <a:r>
              <a:rPr lang="en-US" altLang="en-US" sz="1600" smtClean="0"/>
              <a:t> (with Prog H)</a:t>
            </a:r>
          </a:p>
          <a:p>
            <a:pPr lvl="2"/>
            <a:r>
              <a:rPr lang="en-US" altLang="en-US" sz="1400" smtClean="0">
                <a:solidFill>
                  <a:srgbClr val="0000FF"/>
                </a:solidFill>
              </a:rPr>
              <a:t>Window values changed by almost x 10</a:t>
            </a:r>
            <a:r>
              <a:rPr lang="en-US" altLang="en-US" sz="1400" baseline="30000" smtClean="0">
                <a:solidFill>
                  <a:srgbClr val="0000FF"/>
                </a:solidFill>
              </a:rPr>
              <a:t>-1</a:t>
            </a:r>
            <a:r>
              <a:rPr lang="en-US" altLang="en-US" sz="1400" smtClean="0">
                <a:solidFill>
                  <a:srgbClr val="0000FF"/>
                </a:solidFill>
              </a:rPr>
              <a:t> versus Rd#1; </a:t>
            </a:r>
            <a:r>
              <a:rPr lang="en-US" altLang="en-US" sz="1400" b="1" smtClean="0">
                <a:solidFill>
                  <a:srgbClr val="0000FF"/>
                </a:solidFill>
              </a:rPr>
              <a:t>Change intended? Check output entries and load-weighted average calcs.</a:t>
            </a:r>
            <a:endParaRPr lang="en-US" altLang="en-US" sz="1400" smtClean="0">
              <a:solidFill>
                <a:srgbClr val="0000FF"/>
              </a:solidFill>
            </a:endParaRPr>
          </a:p>
          <a:p>
            <a:pPr lvl="1"/>
            <a:r>
              <a:rPr lang="en-US" altLang="en-US" sz="1600" smtClean="0"/>
              <a:t>Noted h,conv values are low relative to spec’s alternative constant values</a:t>
            </a:r>
          </a:p>
          <a:p>
            <a:pPr lvl="1"/>
            <a:r>
              <a:rPr lang="en-US" altLang="en-US" sz="1200" smtClean="0"/>
              <a:t>Low exterior and interior surface coeffs insulate surfaces, especially windows, which should reduce conduction heat loss/gains and cause lower heating loads and perhaps lower cooling loads.</a:t>
            </a:r>
          </a:p>
          <a:p>
            <a:pPr lvl="1"/>
            <a:r>
              <a:rPr lang="en-US" altLang="en-US" sz="1200" smtClean="0"/>
              <a:t>Low interior surface coeffs also insulate thermal mass, which would drive up interior surface temperatures when solar gains are present; the effects of that need more thought.</a:t>
            </a:r>
          </a:p>
          <a:p>
            <a:pPr lvl="1"/>
            <a:r>
              <a:rPr lang="en-US" altLang="en-US" sz="1600" smtClean="0"/>
              <a:t>Not necessarily seeing behavior in loads output that can obviously be attributed to low convective surface coefficients.</a:t>
            </a:r>
            <a:r>
              <a:rPr lang="en-US" altLang="en-US" sz="1600" b="1" i="1" smtClean="0">
                <a:solidFill>
                  <a:srgbClr val="FF0000"/>
                </a:solidFill>
              </a:rPr>
              <a:t> </a:t>
            </a:r>
            <a:r>
              <a:rPr lang="en-US" altLang="en-US" sz="1600" b="1" smtClean="0">
                <a:solidFill>
                  <a:srgbClr val="0000FF"/>
                </a:solidFill>
              </a:rPr>
              <a:t>Check h,conv output entries and load-weighted average calculations.</a:t>
            </a:r>
            <a:endParaRPr lang="en-US" altLang="en-US" sz="1600" b="1" smtClean="0">
              <a:solidFill>
                <a:srgbClr val="FF0000"/>
              </a:solidFill>
            </a:endParaRPr>
          </a:p>
          <a:p>
            <a:pPr lvl="1"/>
            <a:endParaRPr lang="en-US" altLang="en-US" sz="1200" smtClean="0"/>
          </a:p>
          <a:p>
            <a:pPr lvl="1"/>
            <a:endParaRPr lang="en-US" altLang="en-US" sz="2400" smtClean="0"/>
          </a:p>
          <a:p>
            <a:endParaRPr lang="en-US" altLang="en-US" sz="2400" smtClean="0"/>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itle 1"/>
          <p:cNvSpPr>
            <a:spLocks noGrp="1"/>
          </p:cNvSpPr>
          <p:nvPr>
            <p:ph type="title"/>
          </p:nvPr>
        </p:nvSpPr>
        <p:spPr>
          <a:xfrm>
            <a:off x="457200" y="0"/>
            <a:ext cx="8229600" cy="914400"/>
          </a:xfrm>
        </p:spPr>
        <p:txBody>
          <a:bodyPr/>
          <a:lstStyle/>
          <a:p>
            <a:r>
              <a:rPr lang="en-US" altLang="en-US" sz="2800" b="1" smtClean="0"/>
              <a:t>Thermal Fabric Update Results, Round 2</a:t>
            </a:r>
            <a:br>
              <a:rPr lang="en-US" altLang="en-US" sz="2800" b="1" smtClean="0"/>
            </a:br>
            <a:r>
              <a:rPr lang="en-US" altLang="en-US" sz="2800" b="1" smtClean="0"/>
              <a:t>Analysis: Program D (3)</a:t>
            </a:r>
          </a:p>
        </p:txBody>
      </p:sp>
      <p:sp>
        <p:nvSpPr>
          <p:cNvPr id="202755" name="Content Placeholder 2"/>
          <p:cNvSpPr>
            <a:spLocks noGrp="1"/>
          </p:cNvSpPr>
          <p:nvPr>
            <p:ph idx="1"/>
          </p:nvPr>
        </p:nvSpPr>
        <p:spPr>
          <a:xfrm>
            <a:off x="457200" y="1143000"/>
            <a:ext cx="8229600" cy="5867400"/>
          </a:xfrm>
        </p:spPr>
        <p:txBody>
          <a:bodyPr/>
          <a:lstStyle/>
          <a:p>
            <a:pPr>
              <a:defRPr/>
            </a:pPr>
            <a:r>
              <a:rPr lang="en-US" altLang="en-US" sz="2000" b="1" dirty="0" smtClean="0"/>
              <a:t>Basic Series (low mass 600, 430 to 650; high mass 900, 800 to 950)</a:t>
            </a:r>
          </a:p>
          <a:p>
            <a:pPr marL="457200" lvl="1" indent="0">
              <a:buFont typeface="Arial" charset="0"/>
              <a:buNone/>
              <a:defRPr/>
            </a:pPr>
            <a:r>
              <a:rPr lang="en-US" altLang="en-US" sz="1600" b="1" dirty="0" smtClean="0"/>
              <a:t>Cases 600 and 900 monthly results</a:t>
            </a:r>
          </a:p>
          <a:p>
            <a:pPr lvl="1">
              <a:defRPr/>
            </a:pPr>
            <a:r>
              <a:rPr lang="en-US" altLang="en-US" sz="1600" dirty="0" smtClean="0"/>
              <a:t>B8-M5 [sl.~26]: maybe high Oct 900 heating?</a:t>
            </a:r>
          </a:p>
          <a:p>
            <a:pPr lvl="1">
              <a:defRPr/>
            </a:pPr>
            <a:r>
              <a:rPr lang="en-US" altLang="en-US" sz="1600" i="1" dirty="0" smtClean="0"/>
              <a:t>B8-M9,M11,M12: 600-900 sensitivities generally magnify Case 600 disagreements</a:t>
            </a:r>
          </a:p>
          <a:p>
            <a:pPr lvl="1">
              <a:defRPr/>
            </a:pPr>
            <a:r>
              <a:rPr lang="en-US" altLang="en-US" sz="1600" dirty="0" smtClean="0"/>
              <a:t>B8-M9: low Oct 600-900 heating</a:t>
            </a:r>
          </a:p>
          <a:p>
            <a:pPr lvl="1">
              <a:defRPr/>
            </a:pPr>
            <a:r>
              <a:rPr lang="en-US" altLang="en-US" sz="1600" dirty="0" smtClean="0"/>
              <a:t>B8-M11: peak heating low for Sep? </a:t>
            </a:r>
            <a:r>
              <a:rPr lang="en-US" altLang="en-US" sz="1600" i="1" dirty="0" smtClean="0"/>
              <a:t>y-axis here highly magnifies differences</a:t>
            </a:r>
            <a:endParaRPr lang="en-US" altLang="en-US" sz="1600" dirty="0" smtClean="0"/>
          </a:p>
          <a:p>
            <a:pPr lvl="1">
              <a:defRPr/>
            </a:pPr>
            <a:r>
              <a:rPr lang="en-US" altLang="en-US" sz="1600" dirty="0" smtClean="0"/>
              <a:t>B8-M12: peak cooling low for Feb, Mar?</a:t>
            </a:r>
          </a:p>
          <a:p>
            <a:pPr marL="457200" lvl="1" indent="0">
              <a:buFont typeface="Arial" charset="0"/>
              <a:buNone/>
              <a:defRPr/>
            </a:pPr>
            <a:r>
              <a:rPr lang="en-US" altLang="en-US" sz="1600" b="1" dirty="0" smtClean="0"/>
              <a:t>Case 600 annual results</a:t>
            </a:r>
            <a:endParaRPr lang="en-US" altLang="en-US" sz="1600" b="1" dirty="0"/>
          </a:p>
          <a:p>
            <a:pPr lvl="1">
              <a:defRPr/>
            </a:pPr>
            <a:r>
              <a:rPr lang="en-US" altLang="en-US" sz="1600" dirty="0" smtClean="0"/>
              <a:t>B8-6, B8-7, B8-9, etc.: Improvements related to documented revisions are indicated.</a:t>
            </a:r>
          </a:p>
          <a:p>
            <a:pPr lvl="2">
              <a:defRPr/>
            </a:pPr>
            <a:r>
              <a:rPr lang="en-US" altLang="en-US" sz="1600" dirty="0" smtClean="0"/>
              <a:t>Differences noted for Case 600 transmitted solar in annual and hourly slides do not appear to be enough to cause loads disagreements versus other programs.</a:t>
            </a:r>
          </a:p>
          <a:p>
            <a:pPr lvl="1">
              <a:defRPr/>
            </a:pPr>
            <a:r>
              <a:rPr lang="en-US" altLang="en-US" sz="1600" dirty="0" smtClean="0"/>
              <a:t>B8-9: 395 peak cooling decreased from Rd#1, while trend elsewhere is to increase, </a:t>
            </a:r>
            <a:r>
              <a:rPr lang="en-US" altLang="en-US" sz="1600" dirty="0" smtClean="0">
                <a:solidFill>
                  <a:srgbClr val="0000FF"/>
                </a:solidFill>
              </a:rPr>
              <a:t>is that consistent with D’s revisions?</a:t>
            </a:r>
          </a:p>
          <a:p>
            <a:pPr lvl="1">
              <a:defRPr/>
            </a:pPr>
            <a:r>
              <a:rPr lang="en-US" altLang="en-US" sz="1600" dirty="0" smtClean="0"/>
              <a:t>B8-11: 910, 930 annual cooling increased some. </a:t>
            </a:r>
            <a:r>
              <a:rPr lang="en-US" altLang="en-US" sz="1600" dirty="0" smtClean="0">
                <a:solidFill>
                  <a:srgbClr val="0000FF"/>
                </a:solidFill>
              </a:rPr>
              <a:t>Was there change to shading model?</a:t>
            </a:r>
          </a:p>
          <a:p>
            <a:pPr lvl="1">
              <a:defRPr/>
            </a:pPr>
            <a:r>
              <a:rPr lang="en-US" altLang="en-US" sz="1600" dirty="0" smtClean="0"/>
              <a:t>B8-13: high 800 peak cooling, and increased since Rd#1; </a:t>
            </a:r>
            <a:r>
              <a:rPr lang="en-US" altLang="en-US" sz="1600" dirty="0" smtClean="0">
                <a:solidFill>
                  <a:srgbClr val="0000FF"/>
                </a:solidFill>
              </a:rPr>
              <a:t>consistent with D’s revisions?</a:t>
            </a:r>
          </a:p>
          <a:p>
            <a:pPr lvl="1">
              <a:defRPr/>
            </a:pPr>
            <a:r>
              <a:rPr lang="en-US" altLang="en-US" sz="1600" dirty="0" smtClean="0"/>
              <a:t>B8-A18: Low 620-600 peak cooling (if ignore H), though improved from Rd#1; </a:t>
            </a:r>
            <a:r>
              <a:rPr lang="en-US" altLang="en-US" sz="1600" dirty="0" smtClean="0">
                <a:solidFill>
                  <a:srgbClr val="0000FF"/>
                </a:solidFill>
              </a:rPr>
              <a:t>check it. </a:t>
            </a:r>
          </a:p>
          <a:p>
            <a:pPr lvl="1">
              <a:defRPr/>
            </a:pPr>
            <a:r>
              <a:rPr lang="en-US" altLang="en-US" sz="1600" dirty="0" smtClean="0"/>
              <a:t>B8-A20: Peak cooling for 600, 650, 640 (not shown) have exact same values; </a:t>
            </a:r>
            <a:r>
              <a:rPr lang="en-US" altLang="en-US" sz="1600" dirty="0" smtClean="0">
                <a:solidFill>
                  <a:srgbClr val="0000FF"/>
                </a:solidFill>
              </a:rPr>
              <a:t>check if ok</a:t>
            </a:r>
          </a:p>
          <a:p>
            <a:pPr lvl="1">
              <a:defRPr/>
            </a:pPr>
            <a:r>
              <a:rPr lang="en-US" altLang="en-US" sz="1600" dirty="0" smtClean="0"/>
              <a:t>B8-29: Improvements related to documented revs indicated; also see Jun 2015 slides.</a:t>
            </a:r>
          </a:p>
          <a:p>
            <a:pPr lvl="1">
              <a:defRPr/>
            </a:pPr>
            <a:r>
              <a:rPr lang="en-US" altLang="en-US" sz="1600" b="1" dirty="0" smtClean="0">
                <a:solidFill>
                  <a:srgbClr val="0000FF"/>
                </a:solidFill>
              </a:rPr>
              <a:t>So far, no error in the modeling indicates an obvious problem with low </a:t>
            </a:r>
            <a:r>
              <a:rPr lang="en-US" altLang="en-US" sz="1600" b="1" dirty="0" err="1" smtClean="0">
                <a:solidFill>
                  <a:srgbClr val="0000FF"/>
                </a:solidFill>
              </a:rPr>
              <a:t>h,conv,int</a:t>
            </a:r>
            <a:r>
              <a:rPr lang="en-US" altLang="en-US" sz="1600" b="1" dirty="0" smtClean="0">
                <a:solidFill>
                  <a:srgbClr val="0000FF"/>
                </a:solidFill>
              </a:rPr>
              <a:t> and </a:t>
            </a:r>
            <a:r>
              <a:rPr lang="en-US" altLang="en-US" sz="1600" b="1" dirty="0" err="1" smtClean="0">
                <a:solidFill>
                  <a:srgbClr val="0000FF"/>
                </a:solidFill>
              </a:rPr>
              <a:t>h,conv,ext</a:t>
            </a:r>
            <a:r>
              <a:rPr lang="en-US" altLang="en-US" sz="1600" b="1" dirty="0" smtClean="0">
                <a:solidFill>
                  <a:srgbClr val="0000FF"/>
                </a:solidFill>
              </a:rPr>
              <a:t>; recheck the </a:t>
            </a:r>
            <a:r>
              <a:rPr lang="en-US" altLang="en-US" sz="1600" b="1" dirty="0" err="1" smtClean="0">
                <a:solidFill>
                  <a:srgbClr val="0000FF"/>
                </a:solidFill>
              </a:rPr>
              <a:t>h,conv</a:t>
            </a:r>
            <a:r>
              <a:rPr lang="en-US" altLang="en-US" sz="1600" b="1" dirty="0" smtClean="0">
                <a:solidFill>
                  <a:srgbClr val="0000FF"/>
                </a:solidFill>
              </a:rPr>
              <a:t> results entries. </a:t>
            </a:r>
            <a:endParaRPr lang="en-US" altLang="en-US" sz="1400" dirty="0" smtClean="0"/>
          </a:p>
          <a:p>
            <a:pPr lvl="1">
              <a:defRPr/>
            </a:pPr>
            <a:endParaRPr lang="en-US" altLang="en-US" sz="1600" b="1" dirty="0" smtClean="0">
              <a:solidFill>
                <a:srgbClr val="0000FF"/>
              </a:solidFill>
            </a:endParaRPr>
          </a:p>
          <a:p>
            <a:pPr lvl="1">
              <a:defRPr/>
            </a:pPr>
            <a:endParaRPr lang="en-US" altLang="en-US" sz="2400" dirty="0" smtClean="0"/>
          </a:p>
          <a:p>
            <a:pPr lvl="1">
              <a:defRPr/>
            </a:pPr>
            <a:endParaRPr lang="en-US" altLang="en-US" sz="2400" dirty="0" smtClean="0"/>
          </a:p>
          <a:p>
            <a:pPr>
              <a:defRPr/>
            </a:pPr>
            <a:endParaRPr lang="en-US" altLang="en-US" sz="2400" dirty="0" smtClean="0"/>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itle 1"/>
          <p:cNvSpPr>
            <a:spLocks noGrp="1"/>
          </p:cNvSpPr>
          <p:nvPr>
            <p:ph type="title"/>
          </p:nvPr>
        </p:nvSpPr>
        <p:spPr>
          <a:xfrm>
            <a:off x="457200" y="152400"/>
            <a:ext cx="8229600" cy="685800"/>
          </a:xfrm>
        </p:spPr>
        <p:txBody>
          <a:bodyPr/>
          <a:lstStyle/>
          <a:p>
            <a:r>
              <a:rPr lang="en-US" altLang="en-US" sz="2800" b="1" smtClean="0"/>
              <a:t>Thermal Fabric Update Results, Round 2</a:t>
            </a:r>
            <a:br>
              <a:rPr lang="en-US" altLang="en-US" sz="2800" b="1" smtClean="0"/>
            </a:br>
            <a:r>
              <a:rPr lang="en-US" altLang="en-US" sz="2800" b="1" smtClean="0"/>
              <a:t>Analysis: Program D (4)</a:t>
            </a:r>
          </a:p>
        </p:txBody>
      </p:sp>
      <p:sp>
        <p:nvSpPr>
          <p:cNvPr id="202755" name="Content Placeholder 2"/>
          <p:cNvSpPr>
            <a:spLocks noGrp="1"/>
          </p:cNvSpPr>
          <p:nvPr>
            <p:ph idx="1"/>
          </p:nvPr>
        </p:nvSpPr>
        <p:spPr>
          <a:xfrm>
            <a:off x="304800" y="1066800"/>
            <a:ext cx="8610600" cy="6324600"/>
          </a:xfrm>
        </p:spPr>
        <p:txBody>
          <a:bodyPr/>
          <a:lstStyle/>
          <a:p>
            <a:pPr>
              <a:defRPr/>
            </a:pPr>
            <a:r>
              <a:rPr lang="en-US" altLang="en-US" sz="2000" b="1" dirty="0" smtClean="0"/>
              <a:t>Window and insulation cases (low mass 660 to 695; high mass 980 to 995)</a:t>
            </a:r>
          </a:p>
          <a:p>
            <a:pPr marL="457200" lvl="1" indent="0">
              <a:buFont typeface="Arial" charset="0"/>
              <a:buNone/>
              <a:defRPr/>
            </a:pPr>
            <a:r>
              <a:rPr lang="en-US" altLang="en-US" sz="1600" b="1" dirty="0" smtClean="0"/>
              <a:t>Windows (660, 670)</a:t>
            </a:r>
            <a:endParaRPr lang="en-US" altLang="en-US" sz="1600" dirty="0" smtClean="0"/>
          </a:p>
          <a:p>
            <a:pPr lvl="1">
              <a:defRPr/>
            </a:pPr>
            <a:r>
              <a:rPr lang="en-US" altLang="en-US" sz="1500" dirty="0" smtClean="0"/>
              <a:t>Differences noted for 660, 670 transmitted solar radiation in annual and hourly slides do not appear to be enough to cause obvious loads disagreements versus other programs.</a:t>
            </a:r>
          </a:p>
          <a:p>
            <a:pPr marL="457200" lvl="1" indent="0">
              <a:buFont typeface="Arial" charset="0"/>
              <a:buNone/>
              <a:defRPr/>
            </a:pPr>
            <a:r>
              <a:rPr lang="en-US" altLang="en-US" sz="1600" b="1" dirty="0" smtClean="0"/>
              <a:t>Insulation and 20/20 Thermostat (680, 685, 695, 980, 985, 995)</a:t>
            </a:r>
          </a:p>
          <a:p>
            <a:pPr lvl="1">
              <a:defRPr/>
            </a:pPr>
            <a:r>
              <a:rPr lang="en-US" altLang="en-US" sz="1500" dirty="0" smtClean="0"/>
              <a:t>B8-A6,A7 [sl.~74,75]: 680 low annual heating and cooling (if ignore H); </a:t>
            </a:r>
            <a:r>
              <a:rPr lang="en-US" altLang="en-US" sz="1500" b="1" dirty="0" smtClean="0">
                <a:solidFill>
                  <a:srgbClr val="0000FF"/>
                </a:solidFill>
              </a:rPr>
              <a:t>mass input error or other?</a:t>
            </a:r>
          </a:p>
          <a:p>
            <a:pPr lvl="1">
              <a:defRPr/>
            </a:pPr>
            <a:r>
              <a:rPr lang="en-US" altLang="en-US" sz="1500" dirty="0" smtClean="0"/>
              <a:t>B8-A9: 680, 695 low peak cooling, </a:t>
            </a:r>
            <a:r>
              <a:rPr lang="en-US" altLang="en-US" sz="1500" b="1" dirty="0" smtClean="0">
                <a:solidFill>
                  <a:srgbClr val="0000FF"/>
                </a:solidFill>
              </a:rPr>
              <a:t>check these </a:t>
            </a:r>
          </a:p>
          <a:p>
            <a:pPr lvl="1">
              <a:defRPr/>
            </a:pPr>
            <a:r>
              <a:rPr lang="en-US" altLang="en-US" sz="1500" i="1" dirty="0" smtClean="0"/>
              <a:t>Following indicated sensitivity plots magnify noted differences and indicate 995-985 difference.</a:t>
            </a:r>
            <a:endParaRPr lang="en-US" altLang="en-US" sz="1600" b="1" i="1" dirty="0" smtClean="0">
              <a:solidFill>
                <a:srgbClr val="0000FF"/>
              </a:solidFill>
            </a:endParaRPr>
          </a:p>
          <a:p>
            <a:pPr lvl="1">
              <a:defRPr/>
            </a:pPr>
            <a:r>
              <a:rPr lang="en-US" altLang="en-US" sz="1500" dirty="0" smtClean="0"/>
              <a:t>B8-A27 [sl.~80]: 680-600 opposite annual cooling sensitivity </a:t>
            </a:r>
          </a:p>
          <a:p>
            <a:pPr lvl="1">
              <a:defRPr/>
            </a:pPr>
            <a:r>
              <a:rPr lang="en-US" altLang="en-US" sz="1500" dirty="0" smtClean="0"/>
              <a:t>B8-A28: 680-600, 695-685 opposite peak cooling sensitivity; 995-985 maybe low peak cooling </a:t>
            </a:r>
          </a:p>
          <a:p>
            <a:pPr lvl="1">
              <a:defRPr/>
            </a:pPr>
            <a:r>
              <a:rPr lang="en-US" altLang="en-US" sz="1500" dirty="0" smtClean="0"/>
              <a:t>B8-A29,A30: 980-680 low annual and peak heating and cooling sensitivities</a:t>
            </a:r>
          </a:p>
          <a:p>
            <a:pPr marL="457200" lvl="1" indent="0">
              <a:buFont typeface="Arial" charset="0"/>
              <a:buNone/>
              <a:defRPr/>
            </a:pPr>
            <a:endParaRPr lang="en-US" altLang="en-US" sz="1600" b="1" dirty="0"/>
          </a:p>
          <a:p>
            <a:pPr marL="457200" lvl="1" indent="0">
              <a:buFont typeface="Arial" charset="0"/>
              <a:buNone/>
              <a:defRPr/>
            </a:pPr>
            <a:r>
              <a:rPr lang="en-US" altLang="en-US" sz="1600" b="1" dirty="0" smtClean="0"/>
              <a:t>Free float temperatures (600FF, 650FF, 900FF, 950FF, 680FF, 980FF)</a:t>
            </a:r>
          </a:p>
          <a:p>
            <a:pPr lvl="1">
              <a:defRPr/>
            </a:pPr>
            <a:r>
              <a:rPr lang="en-US" altLang="en-US" sz="1500" dirty="0" smtClean="0"/>
              <a:t>B8-14 [sl.~86]: 680FF maximum is low (if ignore H).</a:t>
            </a:r>
          </a:p>
          <a:p>
            <a:pPr lvl="1">
              <a:defRPr/>
            </a:pPr>
            <a:r>
              <a:rPr lang="en-US" altLang="en-US" sz="1500" dirty="0" smtClean="0"/>
              <a:t>B8-15: 680FF minimum is high (if ignore G,H), 980FF is low</a:t>
            </a:r>
          </a:p>
          <a:p>
            <a:pPr lvl="1">
              <a:defRPr/>
            </a:pPr>
            <a:endParaRPr lang="en-US" altLang="en-US" sz="2400" dirty="0" smtClean="0"/>
          </a:p>
          <a:p>
            <a:pPr lvl="1">
              <a:defRPr/>
            </a:pPr>
            <a:endParaRPr lang="en-US" altLang="en-US" sz="2400" dirty="0" smtClean="0"/>
          </a:p>
          <a:p>
            <a:pPr marL="0" indent="0">
              <a:buFont typeface="Arial" charset="0"/>
              <a:buNone/>
              <a:defRPr/>
            </a:pPr>
            <a:endParaRPr lang="en-US" altLang="en-US" sz="2400" dirty="0" smtClean="0"/>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itle 1"/>
          <p:cNvSpPr>
            <a:spLocks noGrp="1"/>
          </p:cNvSpPr>
          <p:nvPr>
            <p:ph type="title"/>
          </p:nvPr>
        </p:nvSpPr>
        <p:spPr>
          <a:xfrm>
            <a:off x="457200" y="0"/>
            <a:ext cx="8229600" cy="914400"/>
          </a:xfrm>
        </p:spPr>
        <p:txBody>
          <a:bodyPr/>
          <a:lstStyle/>
          <a:p>
            <a:r>
              <a:rPr lang="en-US" altLang="en-US" sz="2800" b="1" smtClean="0"/>
              <a:t>Thermal Fabric Update Results, Round 2</a:t>
            </a:r>
            <a:br>
              <a:rPr lang="en-US" altLang="en-US" sz="2800" b="1" smtClean="0"/>
            </a:br>
            <a:r>
              <a:rPr lang="en-US" altLang="en-US" sz="2800" b="1" smtClean="0"/>
              <a:t>Analysis: Program D (5)</a:t>
            </a:r>
          </a:p>
        </p:txBody>
      </p:sp>
      <p:sp>
        <p:nvSpPr>
          <p:cNvPr id="202755" name="Content Placeholder 2"/>
          <p:cNvSpPr>
            <a:spLocks noGrp="1"/>
          </p:cNvSpPr>
          <p:nvPr>
            <p:ph idx="1"/>
          </p:nvPr>
        </p:nvSpPr>
        <p:spPr>
          <a:xfrm>
            <a:off x="457200" y="990600"/>
            <a:ext cx="8229600" cy="4876800"/>
          </a:xfrm>
        </p:spPr>
        <p:txBody>
          <a:bodyPr/>
          <a:lstStyle/>
          <a:p>
            <a:pPr>
              <a:defRPr/>
            </a:pPr>
            <a:r>
              <a:rPr lang="en-US" altLang="en-US" sz="2000" b="1" dirty="0" smtClean="0"/>
              <a:t>In-Depth cases </a:t>
            </a:r>
          </a:p>
          <a:p>
            <a:pPr marL="457200" lvl="1" indent="0">
              <a:buFont typeface="Arial" charset="0"/>
              <a:buNone/>
              <a:defRPr/>
            </a:pPr>
            <a:r>
              <a:rPr lang="en-US" altLang="en-US" sz="1600" b="1" dirty="0" smtClean="0"/>
              <a:t>Transparent window cases + 20/20 </a:t>
            </a:r>
            <a:r>
              <a:rPr lang="en-US" altLang="en-US" sz="1600" b="1" dirty="0" err="1" smtClean="0"/>
              <a:t>tstat</a:t>
            </a:r>
            <a:r>
              <a:rPr lang="en-US" altLang="en-US" sz="1600" b="1" dirty="0" smtClean="0"/>
              <a:t> (270 to 300)</a:t>
            </a:r>
          </a:p>
          <a:p>
            <a:pPr lvl="1">
              <a:defRPr/>
            </a:pPr>
            <a:r>
              <a:rPr lang="en-US" altLang="en-US" sz="1600" dirty="0" smtClean="0"/>
              <a:t>Output for 270, 290, 300, 310, 320 is new for </a:t>
            </a:r>
            <a:r>
              <a:rPr lang="en-US" altLang="en-US" sz="1600" dirty="0" err="1" smtClean="0"/>
              <a:t>Prog</a:t>
            </a:r>
            <a:r>
              <a:rPr lang="en-US" altLang="en-US" sz="1600" dirty="0" smtClean="0"/>
              <a:t> D for Rd#2</a:t>
            </a:r>
          </a:p>
          <a:p>
            <a:pPr lvl="1">
              <a:defRPr/>
            </a:pPr>
            <a:r>
              <a:rPr lang="en-US" altLang="en-US" sz="1600" dirty="0" smtClean="0"/>
              <a:t>B8-37,38,40 [~sl. 99,101,105]: 320 (20/27 </a:t>
            </a:r>
            <a:r>
              <a:rPr lang="en-US" altLang="en-US" sz="1600" dirty="0" err="1" smtClean="0"/>
              <a:t>tstat</a:t>
            </a:r>
            <a:r>
              <a:rPr lang="en-US" altLang="en-US" sz="1600" dirty="0" smtClean="0"/>
              <a:t>) high annual heating and low annual cooling, and low peak cooling; </a:t>
            </a:r>
            <a:r>
              <a:rPr lang="en-US" altLang="en-US" sz="1600" b="1" dirty="0" smtClean="0">
                <a:solidFill>
                  <a:srgbClr val="0000FF"/>
                </a:solidFill>
              </a:rPr>
              <a:t>check 320 </a:t>
            </a:r>
            <a:r>
              <a:rPr lang="en-US" altLang="en-US" sz="1600" b="1" dirty="0" err="1" smtClean="0">
                <a:solidFill>
                  <a:srgbClr val="0000FF"/>
                </a:solidFill>
              </a:rPr>
              <a:t>tstat</a:t>
            </a:r>
            <a:r>
              <a:rPr lang="en-US" altLang="en-US" sz="1600" b="1" dirty="0" smtClean="0">
                <a:solidFill>
                  <a:srgbClr val="0000FF"/>
                </a:solidFill>
              </a:rPr>
              <a:t> input</a:t>
            </a:r>
            <a:endParaRPr lang="en-US" altLang="en-US" sz="1600" dirty="0" smtClean="0">
              <a:solidFill>
                <a:srgbClr val="0000FF"/>
              </a:solidFill>
            </a:endParaRPr>
          </a:p>
          <a:p>
            <a:pPr lvl="1">
              <a:defRPr/>
            </a:pPr>
            <a:r>
              <a:rPr lang="en-US" altLang="en-US" sz="1600" dirty="0" smtClean="0"/>
              <a:t>B8-39: 290,300,310,320 high peak heating, </a:t>
            </a:r>
            <a:r>
              <a:rPr lang="en-US" altLang="en-US" sz="1600" b="1" dirty="0" smtClean="0">
                <a:solidFill>
                  <a:srgbClr val="0000FF"/>
                </a:solidFill>
              </a:rPr>
              <a:t>check these</a:t>
            </a:r>
          </a:p>
          <a:p>
            <a:pPr marL="457200" lvl="1" indent="0">
              <a:buFont typeface="Arial" charset="0"/>
              <a:buNone/>
              <a:defRPr/>
            </a:pPr>
            <a:r>
              <a:rPr lang="en-US" altLang="en-US" sz="1600" i="1" dirty="0" smtClean="0"/>
              <a:t>Differences also apparent in related “delta” plots ….</a:t>
            </a:r>
          </a:p>
          <a:p>
            <a:pPr lvl="1">
              <a:defRPr/>
            </a:pPr>
            <a:r>
              <a:rPr lang="en-US" altLang="en-US" sz="1600" dirty="0" smtClean="0"/>
              <a:t>B8-45: 320-300 opposite ann. heating and high cooling sensitivities; 300-270 low cooling</a:t>
            </a:r>
          </a:p>
          <a:p>
            <a:pPr lvl="1">
              <a:defRPr/>
            </a:pPr>
            <a:r>
              <a:rPr lang="en-US" altLang="en-US" sz="1600" dirty="0" smtClean="0"/>
              <a:t>B8-46: 320-300 high peak cooling sensitivities; 300-270 low </a:t>
            </a:r>
          </a:p>
          <a:p>
            <a:pPr marL="457200" lvl="1" indent="0">
              <a:buFont typeface="Arial" charset="0"/>
              <a:buNone/>
              <a:defRPr/>
            </a:pPr>
            <a:r>
              <a:rPr lang="en-US" altLang="en-US" sz="1600" b="1" dirty="0" smtClean="0"/>
              <a:t>Other Delta plots (B8-41 to B8-44)</a:t>
            </a:r>
          </a:p>
          <a:p>
            <a:pPr lvl="1">
              <a:defRPr/>
            </a:pPr>
            <a:r>
              <a:rPr lang="en-US" altLang="en-US" sz="1600" dirty="0" smtClean="0"/>
              <a:t>B8-41,42: high annual and peak heating sensitivities 215-200, 220-210 (with F); masked by higher </a:t>
            </a:r>
            <a:r>
              <a:rPr lang="en-US" altLang="en-US" sz="1600" dirty="0" err="1" smtClean="0"/>
              <a:t>Prog</a:t>
            </a:r>
            <a:r>
              <a:rPr lang="en-US" altLang="en-US" sz="1600" dirty="0" smtClean="0"/>
              <a:t> F in Rd#1; disagreement not obvious in “absolute” results (B8-33,34); </a:t>
            </a:r>
            <a:r>
              <a:rPr lang="en-US" altLang="en-US" sz="1600" b="1" dirty="0" smtClean="0">
                <a:solidFill>
                  <a:srgbClr val="0000FF"/>
                </a:solidFill>
              </a:rPr>
              <a:t>check these</a:t>
            </a:r>
            <a:endParaRPr lang="en-US" altLang="en-US" sz="1600" dirty="0" smtClean="0"/>
          </a:p>
          <a:p>
            <a:pPr lvl="1">
              <a:defRPr/>
            </a:pPr>
            <a:r>
              <a:rPr lang="en-US" altLang="en-US" sz="1600" dirty="0" smtClean="0"/>
              <a:t>B8-42: low peak cooling sensitivities 210-200, 220-215?; disagreements not as apparent in “absolute” charts (B8-33,34), maybe 210, 220 peak cooling high in B8-36? </a:t>
            </a:r>
            <a:r>
              <a:rPr lang="en-US" altLang="en-US" sz="1600" i="1" dirty="0" smtClean="0"/>
              <a:t>[Y-axis is quite magnified in B8-42] </a:t>
            </a:r>
            <a:r>
              <a:rPr lang="en-US" altLang="en-US" sz="1600" b="1" dirty="0" smtClean="0">
                <a:solidFill>
                  <a:srgbClr val="0000FF"/>
                </a:solidFill>
              </a:rPr>
              <a:t>check these?</a:t>
            </a:r>
            <a:endParaRPr lang="en-US" altLang="en-US" sz="1600" dirty="0" smtClean="0"/>
          </a:p>
          <a:p>
            <a:pPr lvl="1">
              <a:defRPr/>
            </a:pPr>
            <a:r>
              <a:rPr lang="en-US" altLang="en-US" sz="1600" dirty="0" smtClean="0"/>
              <a:t>B8-44: Low 270-220 peak cooling? (with G)</a:t>
            </a:r>
          </a:p>
          <a:p>
            <a:pPr marL="457200" lvl="1" indent="0">
              <a:buFont typeface="Arial" charset="0"/>
              <a:buNone/>
              <a:defRPr/>
            </a:pPr>
            <a:r>
              <a:rPr lang="en-US" altLang="en-US" sz="1600" b="1" dirty="0" smtClean="0"/>
              <a:t>Opaque window cases + 20/27 </a:t>
            </a:r>
            <a:r>
              <a:rPr lang="en-US" altLang="en-US" sz="1600" b="1" dirty="0" err="1" smtClean="0"/>
              <a:t>tstat</a:t>
            </a:r>
            <a:r>
              <a:rPr lang="en-US" altLang="en-US" sz="1600" b="1" dirty="0" smtClean="0"/>
              <a:t> (395 to 430, 800)</a:t>
            </a:r>
          </a:p>
          <a:p>
            <a:pPr lvl="1">
              <a:defRPr/>
            </a:pPr>
            <a:r>
              <a:rPr lang="en-US" altLang="en-US" sz="1600" dirty="0" smtClean="0"/>
              <a:t>Fig B8-50 [~slide 115]: 800 peak cooling high? And up from Rd#1 (also noted for B8-13).</a:t>
            </a:r>
          </a:p>
          <a:p>
            <a:pPr lvl="1">
              <a:defRPr/>
            </a:pPr>
            <a:r>
              <a:rPr lang="en-US" altLang="en-US" sz="1600" dirty="0" smtClean="0"/>
              <a:t>Fig B8-52: 600-430 low peak cooling? Disagreement reduced from Rd#1, but may still be present if A,F,H are high. </a:t>
            </a:r>
            <a:r>
              <a:rPr lang="en-US" altLang="en-US" sz="1600" b="1" dirty="0" smtClean="0">
                <a:solidFill>
                  <a:srgbClr val="0000FF"/>
                </a:solidFill>
              </a:rPr>
              <a:t>Check it?</a:t>
            </a:r>
            <a:endParaRPr lang="en-US" altLang="en-US" sz="1600" dirty="0" smtClean="0">
              <a:solidFill>
                <a:srgbClr val="0000FF"/>
              </a:solidFill>
            </a:endParaRP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itle 1"/>
          <p:cNvSpPr>
            <a:spLocks noGrp="1"/>
          </p:cNvSpPr>
          <p:nvPr>
            <p:ph type="title"/>
          </p:nvPr>
        </p:nvSpPr>
        <p:spPr>
          <a:xfrm>
            <a:off x="457200" y="0"/>
            <a:ext cx="8229600" cy="914400"/>
          </a:xfrm>
        </p:spPr>
        <p:txBody>
          <a:bodyPr/>
          <a:lstStyle/>
          <a:p>
            <a:r>
              <a:rPr lang="en-US" altLang="en-US" sz="2800" b="1" smtClean="0"/>
              <a:t>Thermal Fabric Update Results, Round 2</a:t>
            </a:r>
            <a:br>
              <a:rPr lang="en-US" altLang="en-US" sz="2800" b="1" smtClean="0"/>
            </a:br>
            <a:r>
              <a:rPr lang="en-US" altLang="en-US" sz="2800" b="1" smtClean="0"/>
              <a:t>Analysis: Program D (6)</a:t>
            </a:r>
          </a:p>
        </p:txBody>
      </p:sp>
      <p:sp>
        <p:nvSpPr>
          <p:cNvPr id="202755" name="Content Placeholder 2"/>
          <p:cNvSpPr>
            <a:spLocks noGrp="1"/>
          </p:cNvSpPr>
          <p:nvPr>
            <p:ph idx="1"/>
          </p:nvPr>
        </p:nvSpPr>
        <p:spPr>
          <a:xfrm>
            <a:off x="457200" y="914400"/>
            <a:ext cx="8229600" cy="5334000"/>
          </a:xfrm>
        </p:spPr>
        <p:txBody>
          <a:bodyPr/>
          <a:lstStyle/>
          <a:p>
            <a:pPr>
              <a:defRPr/>
            </a:pPr>
            <a:r>
              <a:rPr lang="en-US" altLang="en-US" sz="2000" b="1" dirty="0" smtClean="0"/>
              <a:t>In-Depth cases, continued</a:t>
            </a:r>
          </a:p>
          <a:p>
            <a:pPr marL="457200" lvl="1" indent="0">
              <a:buFont typeface="Arial" charset="0"/>
              <a:buNone/>
              <a:defRPr/>
            </a:pPr>
            <a:r>
              <a:rPr lang="en-US" altLang="en-US" sz="1600" b="1" dirty="0" smtClean="0"/>
              <a:t>Constant surface coefficients (450,460,470) (B8-A47 to B8-A50)</a:t>
            </a:r>
          </a:p>
          <a:p>
            <a:pPr lvl="1">
              <a:defRPr/>
            </a:pPr>
            <a:r>
              <a:rPr lang="en-US" altLang="en-US" sz="1600" dirty="0" smtClean="0">
                <a:latin typeface="+mj-lt"/>
              </a:rPr>
              <a:t>B8-A47</a:t>
            </a:r>
            <a:r>
              <a:rPr lang="en-US" altLang="en-US" sz="1600" dirty="0" smtClean="0"/>
              <a:t> [~slide 131]:</a:t>
            </a:r>
            <a:r>
              <a:rPr lang="en-US" altLang="en-US" sz="1600" dirty="0" smtClean="0">
                <a:latin typeface="+mj-lt"/>
              </a:rPr>
              <a:t> 450,460 low annual heating</a:t>
            </a:r>
          </a:p>
          <a:p>
            <a:pPr lvl="1">
              <a:defRPr/>
            </a:pPr>
            <a:r>
              <a:rPr lang="en-US" altLang="en-US" sz="1600" dirty="0" smtClean="0">
                <a:latin typeface="+mj-lt"/>
              </a:rPr>
              <a:t>B8-A48: 470 low peak cooling</a:t>
            </a:r>
          </a:p>
          <a:p>
            <a:pPr lvl="1">
              <a:defRPr/>
            </a:pPr>
            <a:r>
              <a:rPr lang="en-US" altLang="en-US" sz="1600" dirty="0" smtClean="0">
                <a:latin typeface="+mj-lt"/>
              </a:rPr>
              <a:t>B8-A49,50: 460-600, 470-450 high annual and peak heating sensitivities.</a:t>
            </a:r>
          </a:p>
          <a:p>
            <a:pPr lvl="1">
              <a:defRPr/>
            </a:pPr>
            <a:r>
              <a:rPr lang="en-US" altLang="en-US" sz="1600" dirty="0" smtClean="0">
                <a:latin typeface="+mj-lt"/>
              </a:rPr>
              <a:t>Conclusion: </a:t>
            </a:r>
            <a:r>
              <a:rPr lang="en-US" altLang="en-US" sz="1600" dirty="0" smtClean="0">
                <a:solidFill>
                  <a:srgbClr val="0000FF"/>
                </a:solidFill>
                <a:latin typeface="+mj-lt"/>
              </a:rPr>
              <a:t>Other</a:t>
            </a:r>
            <a:r>
              <a:rPr lang="en-US" altLang="en-US" sz="1600" dirty="0" smtClean="0">
                <a:solidFill>
                  <a:srgbClr val="0000FF"/>
                </a:solidFill>
              </a:rPr>
              <a:t> </a:t>
            </a:r>
            <a:r>
              <a:rPr lang="en-US" altLang="en-US" sz="1600" dirty="0">
                <a:solidFill>
                  <a:srgbClr val="0000FF"/>
                </a:solidFill>
              </a:rPr>
              <a:t>issues may be masked by compensating error </a:t>
            </a:r>
            <a:r>
              <a:rPr lang="en-US" altLang="en-US" sz="1600" dirty="0" smtClean="0">
                <a:solidFill>
                  <a:srgbClr val="0000FF"/>
                </a:solidFill>
              </a:rPr>
              <a:t>in </a:t>
            </a:r>
            <a:r>
              <a:rPr lang="en-US" altLang="en-US" sz="1600" dirty="0">
                <a:solidFill>
                  <a:srgbClr val="0000FF"/>
                </a:solidFill>
              </a:rPr>
              <a:t>time-step varying </a:t>
            </a:r>
            <a:r>
              <a:rPr lang="en-US" altLang="en-US" sz="1600" i="1" dirty="0" smtClean="0">
                <a:solidFill>
                  <a:srgbClr val="0000FF"/>
                </a:solidFill>
              </a:rPr>
              <a:t> </a:t>
            </a:r>
            <a:r>
              <a:rPr lang="en-US" altLang="en-US" sz="1600" dirty="0" smtClean="0">
                <a:solidFill>
                  <a:srgbClr val="0000FF"/>
                </a:solidFill>
              </a:rPr>
              <a:t>convective </a:t>
            </a:r>
            <a:r>
              <a:rPr lang="en-US" altLang="en-US" sz="1600" dirty="0" err="1">
                <a:solidFill>
                  <a:srgbClr val="0000FF"/>
                </a:solidFill>
              </a:rPr>
              <a:t>coeff</a:t>
            </a:r>
            <a:r>
              <a:rPr lang="en-US" altLang="en-US" sz="1600" dirty="0">
                <a:solidFill>
                  <a:srgbClr val="0000FF"/>
                </a:solidFill>
              </a:rPr>
              <a:t> and/or surf radiative heat transfer </a:t>
            </a:r>
            <a:r>
              <a:rPr lang="en-US" altLang="en-US" sz="1600" dirty="0" err="1">
                <a:solidFill>
                  <a:srgbClr val="0000FF"/>
                </a:solidFill>
              </a:rPr>
              <a:t>calcs</a:t>
            </a:r>
            <a:r>
              <a:rPr lang="en-US" altLang="en-US" sz="1600" dirty="0">
                <a:solidFill>
                  <a:srgbClr val="0000FF"/>
                </a:solidFill>
              </a:rPr>
              <a:t>? </a:t>
            </a:r>
            <a:r>
              <a:rPr lang="en-US" altLang="en-US" sz="1600" b="1" dirty="0" smtClean="0">
                <a:solidFill>
                  <a:srgbClr val="0000FF"/>
                </a:solidFill>
              </a:rPr>
              <a:t>First D </a:t>
            </a:r>
            <a:r>
              <a:rPr lang="en-US" altLang="en-US" sz="1600" b="1" dirty="0">
                <a:solidFill>
                  <a:srgbClr val="0000FF"/>
                </a:solidFill>
              </a:rPr>
              <a:t>should check they have correctly implemented constant </a:t>
            </a:r>
            <a:r>
              <a:rPr lang="en-US" altLang="en-US" sz="1600" b="1" dirty="0" smtClean="0">
                <a:solidFill>
                  <a:srgbClr val="0000FF"/>
                </a:solidFill>
              </a:rPr>
              <a:t>combined </a:t>
            </a:r>
            <a:r>
              <a:rPr lang="en-US" altLang="en-US" sz="1600" b="1" dirty="0" err="1">
                <a:solidFill>
                  <a:srgbClr val="0000FF"/>
                </a:solidFill>
              </a:rPr>
              <a:t>coeffs</a:t>
            </a:r>
            <a:r>
              <a:rPr lang="en-US" altLang="en-US" sz="1600" b="1" dirty="0">
                <a:solidFill>
                  <a:srgbClr val="0000FF"/>
                </a:solidFill>
              </a:rPr>
              <a:t> in their </a:t>
            </a:r>
            <a:r>
              <a:rPr lang="en-US" altLang="en-US" sz="1600" b="1" dirty="0" smtClean="0">
                <a:solidFill>
                  <a:srgbClr val="0000FF"/>
                </a:solidFill>
              </a:rPr>
              <a:t>model </a:t>
            </a:r>
            <a:r>
              <a:rPr lang="en-US" altLang="en-US" sz="1600" b="1" dirty="0">
                <a:solidFill>
                  <a:srgbClr val="0000FF"/>
                </a:solidFill>
              </a:rPr>
              <a:t>(especially </a:t>
            </a:r>
            <a:r>
              <a:rPr lang="en-US" altLang="en-US" sz="1600" b="1" dirty="0" smtClean="0">
                <a:solidFill>
                  <a:srgbClr val="0000FF"/>
                </a:solidFill>
              </a:rPr>
              <a:t>disabled </a:t>
            </a:r>
            <a:r>
              <a:rPr lang="en-US" altLang="en-US" sz="1600" b="1" dirty="0">
                <a:solidFill>
                  <a:srgbClr val="0000FF"/>
                </a:solidFill>
              </a:rPr>
              <a:t>radiative </a:t>
            </a:r>
            <a:r>
              <a:rPr lang="en-US" altLang="en-US" sz="1600" b="1" dirty="0" smtClean="0">
                <a:solidFill>
                  <a:srgbClr val="0000FF"/>
                </a:solidFill>
              </a:rPr>
              <a:t>exchange). </a:t>
            </a:r>
            <a:endParaRPr lang="en-US" altLang="en-US" sz="1600" b="1" dirty="0">
              <a:solidFill>
                <a:srgbClr val="0000FF"/>
              </a:solidFill>
            </a:endParaRPr>
          </a:p>
          <a:p>
            <a:pPr>
              <a:defRPr/>
            </a:pPr>
            <a:r>
              <a:rPr lang="en-US" altLang="en-US" sz="2000" b="1" dirty="0" smtClean="0"/>
              <a:t>Hourly Output Plots</a:t>
            </a:r>
          </a:p>
          <a:p>
            <a:pPr marL="457200" lvl="1" indent="0">
              <a:buFont typeface="Arial" charset="0"/>
              <a:buNone/>
              <a:defRPr/>
            </a:pPr>
            <a:r>
              <a:rPr lang="en-US" altLang="en-US" sz="1600" b="1" dirty="0" smtClean="0"/>
              <a:t>900FF Temperature frequency plot B8-53 </a:t>
            </a:r>
            <a:r>
              <a:rPr lang="en-US" altLang="en-US" sz="1600" dirty="0" smtClean="0"/>
              <a:t>[~slide 136]: </a:t>
            </a:r>
            <a:endParaRPr lang="en-US" altLang="en-US" sz="1600" b="1" dirty="0" smtClean="0"/>
          </a:p>
          <a:p>
            <a:pPr lvl="1">
              <a:defRPr/>
            </a:pPr>
            <a:r>
              <a:rPr lang="en-US" altLang="en-US" sz="1600" dirty="0"/>
              <a:t>More hours occur at higher zone temperatures (and fewer hours at lower temperatures) than other programs. This difference was present in Rd#1. </a:t>
            </a:r>
            <a:r>
              <a:rPr lang="en-US" altLang="en-US" sz="1600" b="1" dirty="0">
                <a:solidFill>
                  <a:srgbClr val="0000FF"/>
                </a:solidFill>
              </a:rPr>
              <a:t>Explanation for why this may be occurring?</a:t>
            </a:r>
          </a:p>
          <a:p>
            <a:pPr marL="457200" lvl="1" indent="0">
              <a:buFont typeface="Arial" charset="0"/>
              <a:buNone/>
              <a:defRPr/>
            </a:pPr>
            <a:r>
              <a:rPr lang="en-US" altLang="en-US" sz="1600" b="1" dirty="0" smtClean="0"/>
              <a:t>Incident and transmitted solar radiation</a:t>
            </a:r>
            <a:endParaRPr lang="en-US" altLang="en-US" sz="1600" dirty="0"/>
          </a:p>
          <a:p>
            <a:pPr lvl="1">
              <a:defRPr/>
            </a:pPr>
            <a:r>
              <a:rPr lang="en-US" altLang="en-US" sz="1600" dirty="0" smtClean="0"/>
              <a:t>See “… Round 2 Analysis: Program D (1)” slide</a:t>
            </a:r>
          </a:p>
          <a:p>
            <a:pPr marL="457200" lvl="1" indent="0">
              <a:buFont typeface="Arial" charset="0"/>
              <a:buNone/>
              <a:defRPr/>
            </a:pPr>
            <a:r>
              <a:rPr lang="en-US" altLang="en-US" sz="1600" b="1" dirty="0" smtClean="0"/>
              <a:t>Free float temperatures (B8-56,57,A57)</a:t>
            </a:r>
            <a:endParaRPr lang="en-US" altLang="en-US" sz="1600" dirty="0" smtClean="0"/>
          </a:p>
          <a:p>
            <a:pPr lvl="1">
              <a:defRPr/>
            </a:pPr>
            <a:r>
              <a:rPr lang="en-US" altLang="en-US" sz="1600" dirty="0"/>
              <a:t>Hourly charts for FF-case zone temperatures indicate disagreeing hours for </a:t>
            </a:r>
            <a:r>
              <a:rPr lang="en-US" altLang="en-US" sz="1600" dirty="0" err="1"/>
              <a:t>Prog</a:t>
            </a:r>
            <a:r>
              <a:rPr lang="en-US" altLang="en-US" sz="1600" dirty="0"/>
              <a:t> D. </a:t>
            </a:r>
            <a:r>
              <a:rPr lang="en-US" altLang="en-US" sz="1600" b="1" dirty="0" smtClean="0">
                <a:solidFill>
                  <a:srgbClr val="0000FF"/>
                </a:solidFill>
              </a:rPr>
              <a:t>Explanation for why these may be occurring?</a:t>
            </a:r>
            <a:endParaRPr lang="en-US" altLang="en-US" sz="1600" b="1" dirty="0">
              <a:solidFill>
                <a:srgbClr val="0000FF"/>
              </a:solidFill>
            </a:endParaRPr>
          </a:p>
          <a:p>
            <a:pPr marL="457200" lvl="1" indent="0">
              <a:buFont typeface="Arial" charset="0"/>
              <a:buNone/>
              <a:defRPr/>
            </a:pPr>
            <a:r>
              <a:rPr lang="en-US" altLang="en-US" sz="1600" b="1" dirty="0" smtClean="0"/>
              <a:t>Zone loads</a:t>
            </a:r>
            <a:endParaRPr lang="en-US" altLang="en-US" sz="1600" dirty="0" smtClean="0"/>
          </a:p>
          <a:p>
            <a:pPr lvl="1">
              <a:defRPr/>
            </a:pPr>
            <a:r>
              <a:rPr lang="en-US" altLang="en-US" sz="1600" dirty="0" smtClean="0"/>
              <a:t>Many of the charts for hourly zone loads indicate disagreeing hours versus other programs. </a:t>
            </a:r>
            <a:r>
              <a:rPr lang="en-US" altLang="en-US" sz="1600" b="1" dirty="0" smtClean="0">
                <a:solidFill>
                  <a:srgbClr val="0000FF"/>
                </a:solidFill>
              </a:rPr>
              <a:t>Explanation for why these may be occurring?</a:t>
            </a:r>
          </a:p>
          <a:p>
            <a:pPr marL="457200" lvl="1" indent="0">
              <a:buFont typeface="Arial" charset="0"/>
              <a:buNone/>
              <a:defRPr/>
            </a:pPr>
            <a:endParaRPr lang="en-US" altLang="en-US" sz="1600" dirty="0" smtClean="0"/>
          </a:p>
          <a:p>
            <a:pPr marL="457200" lvl="1" indent="0">
              <a:buFont typeface="Arial" charset="0"/>
              <a:buNone/>
              <a:defRPr/>
            </a:pPr>
            <a:endParaRPr lang="en-US" altLang="en-US" sz="1600" dirty="0" smtClean="0">
              <a:latin typeface="+mj-lt"/>
            </a:endParaRP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itle 1"/>
          <p:cNvSpPr>
            <a:spLocks noGrp="1"/>
          </p:cNvSpPr>
          <p:nvPr>
            <p:ph type="title"/>
          </p:nvPr>
        </p:nvSpPr>
        <p:spPr>
          <a:xfrm>
            <a:off x="457200" y="0"/>
            <a:ext cx="8229600" cy="1066800"/>
          </a:xfrm>
        </p:spPr>
        <p:txBody>
          <a:bodyPr/>
          <a:lstStyle/>
          <a:p>
            <a:r>
              <a:rPr lang="en-US" altLang="en-US" sz="3200" b="1" smtClean="0"/>
              <a:t>Thermal Fabric Update Results, Round 2</a:t>
            </a:r>
            <a:br>
              <a:rPr lang="en-US" altLang="en-US" sz="3200" b="1" smtClean="0"/>
            </a:br>
            <a:r>
              <a:rPr lang="en-US" altLang="en-US" sz="3200" b="1" smtClean="0"/>
              <a:t>Analysis: Program D (7)</a:t>
            </a:r>
            <a:endParaRPr lang="en-US" altLang="en-US" sz="4000" b="1" smtClean="0"/>
          </a:p>
        </p:txBody>
      </p:sp>
      <p:sp>
        <p:nvSpPr>
          <p:cNvPr id="204803" name="Content Placeholder 2"/>
          <p:cNvSpPr>
            <a:spLocks noGrp="1"/>
          </p:cNvSpPr>
          <p:nvPr>
            <p:ph idx="1"/>
          </p:nvPr>
        </p:nvSpPr>
        <p:spPr>
          <a:xfrm>
            <a:off x="228600" y="1219200"/>
            <a:ext cx="8610600" cy="5715000"/>
          </a:xfrm>
        </p:spPr>
        <p:txBody>
          <a:bodyPr/>
          <a:lstStyle/>
          <a:p>
            <a:pPr>
              <a:defRPr/>
            </a:pPr>
            <a:r>
              <a:rPr lang="en-US" altLang="en-US" sz="2000" b="1" i="1" dirty="0" smtClean="0">
                <a:solidFill>
                  <a:srgbClr val="0000FF"/>
                </a:solidFill>
              </a:rPr>
              <a:t>Recommendations:</a:t>
            </a:r>
          </a:p>
          <a:p>
            <a:pPr lvl="1">
              <a:defRPr/>
            </a:pPr>
            <a:r>
              <a:rPr lang="en-US" altLang="en-US" sz="1600" b="1" i="1" dirty="0" smtClean="0">
                <a:solidFill>
                  <a:srgbClr val="0000FF"/>
                </a:solidFill>
              </a:rPr>
              <a:t>Check </a:t>
            </a:r>
            <a:r>
              <a:rPr lang="en-US" altLang="en-US" sz="1600" b="1" i="1" dirty="0" err="1" smtClean="0">
                <a:solidFill>
                  <a:srgbClr val="0000FF"/>
                </a:solidFill>
              </a:rPr>
              <a:t>h,conv</a:t>
            </a:r>
            <a:r>
              <a:rPr lang="en-US" altLang="en-US" sz="1600" b="1" i="1" dirty="0" smtClean="0">
                <a:solidFill>
                  <a:srgbClr val="0000FF"/>
                </a:solidFill>
              </a:rPr>
              <a:t> load-weighted average calculations and results entries, interior and exterior</a:t>
            </a:r>
          </a:p>
          <a:p>
            <a:pPr lvl="1">
              <a:defRPr/>
            </a:pPr>
            <a:r>
              <a:rPr lang="en-US" altLang="en-US" sz="1600" b="1" i="1" dirty="0" smtClean="0">
                <a:solidFill>
                  <a:srgbClr val="0000FF"/>
                </a:solidFill>
              </a:rPr>
              <a:t>Constant combined coefficient Cases 450, 460, 470: C</a:t>
            </a:r>
            <a:r>
              <a:rPr lang="en-US" altLang="en-US" sz="1600" b="1" dirty="0" smtClean="0">
                <a:solidFill>
                  <a:srgbClr val="0000FF"/>
                </a:solidFill>
              </a:rPr>
              <a:t>heck correct implementation of constant combined </a:t>
            </a:r>
            <a:r>
              <a:rPr lang="en-US" altLang="en-US" sz="1600" b="1" dirty="0" err="1" smtClean="0">
                <a:solidFill>
                  <a:srgbClr val="0000FF"/>
                </a:solidFill>
              </a:rPr>
              <a:t>coeffs</a:t>
            </a:r>
            <a:r>
              <a:rPr lang="en-US" altLang="en-US" sz="1600" b="1" dirty="0" smtClean="0">
                <a:solidFill>
                  <a:srgbClr val="0000FF"/>
                </a:solidFill>
              </a:rPr>
              <a:t> in files (especially disabled radiative exchange). </a:t>
            </a:r>
            <a:r>
              <a:rPr lang="en-US" altLang="en-US" sz="1600" dirty="0" smtClean="0">
                <a:solidFill>
                  <a:srgbClr val="0000FF"/>
                </a:solidFill>
              </a:rPr>
              <a:t>If 450,460,470 differences are “true” as shown, then other issues may be masked by compensating error in time-step varying convective </a:t>
            </a:r>
            <a:r>
              <a:rPr lang="en-US" altLang="en-US" sz="1600" dirty="0" err="1" smtClean="0">
                <a:solidFill>
                  <a:srgbClr val="0000FF"/>
                </a:solidFill>
              </a:rPr>
              <a:t>coeff</a:t>
            </a:r>
            <a:r>
              <a:rPr lang="en-US" altLang="en-US" sz="1600" dirty="0" smtClean="0">
                <a:solidFill>
                  <a:srgbClr val="0000FF"/>
                </a:solidFill>
              </a:rPr>
              <a:t> and/or surf radiative heat transfer </a:t>
            </a:r>
            <a:r>
              <a:rPr lang="en-US" altLang="en-US" sz="1600" dirty="0" err="1" smtClean="0">
                <a:solidFill>
                  <a:srgbClr val="0000FF"/>
                </a:solidFill>
              </a:rPr>
              <a:t>calcs</a:t>
            </a:r>
            <a:r>
              <a:rPr lang="en-US" altLang="en-US" sz="1600" dirty="0" smtClean="0">
                <a:solidFill>
                  <a:srgbClr val="0000FF"/>
                </a:solidFill>
              </a:rPr>
              <a:t>? </a:t>
            </a:r>
            <a:endParaRPr lang="en-US" altLang="en-US" sz="1600" b="1" i="1" dirty="0" smtClean="0">
              <a:solidFill>
                <a:srgbClr val="0000FF"/>
              </a:solidFill>
            </a:endParaRPr>
          </a:p>
          <a:p>
            <a:pPr lvl="1">
              <a:defRPr/>
            </a:pPr>
            <a:r>
              <a:rPr lang="en-US" altLang="en-US" sz="1600" b="1" i="1" dirty="0" smtClean="0">
                <a:solidFill>
                  <a:srgbClr val="0000FF"/>
                </a:solidFill>
              </a:rPr>
              <a:t>Check noted disagreements</a:t>
            </a:r>
          </a:p>
          <a:p>
            <a:pPr lvl="2">
              <a:defRPr/>
            </a:pPr>
            <a:r>
              <a:rPr lang="en-US" altLang="en-US" sz="1400" b="1" i="1" dirty="0" smtClean="0">
                <a:solidFill>
                  <a:srgbClr val="0000FF"/>
                </a:solidFill>
              </a:rPr>
              <a:t>620-600 peak cooling; 680 annual heating &amp; cooling; 680,695 peak cooling; 995-985 peak cooling</a:t>
            </a:r>
          </a:p>
          <a:p>
            <a:pPr lvl="2">
              <a:defRPr/>
            </a:pPr>
            <a:r>
              <a:rPr lang="en-US" altLang="en-US" sz="1400" b="1" i="1" dirty="0" smtClean="0">
                <a:solidFill>
                  <a:srgbClr val="0000FF"/>
                </a:solidFill>
              </a:rPr>
              <a:t>320 all results (check </a:t>
            </a:r>
            <a:r>
              <a:rPr lang="en-US" altLang="en-US" sz="1400" b="1" i="1" dirty="0" err="1" smtClean="0">
                <a:solidFill>
                  <a:srgbClr val="0000FF"/>
                </a:solidFill>
              </a:rPr>
              <a:t>tstat</a:t>
            </a:r>
            <a:r>
              <a:rPr lang="en-US" altLang="en-US" sz="1400" b="1" i="1" dirty="0" smtClean="0">
                <a:solidFill>
                  <a:srgbClr val="0000FF"/>
                </a:solidFill>
              </a:rPr>
              <a:t> input); 290,300,310,320 peak heating; 270-220 peak cooling</a:t>
            </a:r>
          </a:p>
          <a:p>
            <a:pPr lvl="2">
              <a:defRPr/>
            </a:pPr>
            <a:r>
              <a:rPr lang="en-US" altLang="en-US" sz="1400" b="1" i="1" dirty="0" smtClean="0">
                <a:solidFill>
                  <a:srgbClr val="0000FF"/>
                </a:solidFill>
              </a:rPr>
              <a:t>600-430 peak cooling; noted sensitivities for 215-200, 220-210, 210-200, 220-215</a:t>
            </a:r>
          </a:p>
          <a:p>
            <a:pPr lvl="2">
              <a:defRPr/>
            </a:pPr>
            <a:r>
              <a:rPr lang="en-US" altLang="en-US" sz="1400" b="1" i="1" dirty="0" smtClean="0">
                <a:solidFill>
                  <a:srgbClr val="0000FF"/>
                </a:solidFill>
              </a:rPr>
              <a:t>Also check (maybe not as high priority?): peak cooling values = for 600,640,650</a:t>
            </a:r>
          </a:p>
          <a:p>
            <a:pPr lvl="1">
              <a:defRPr/>
            </a:pPr>
            <a:r>
              <a:rPr lang="en-US" altLang="en-US" sz="1600" b="1" i="1" dirty="0" smtClean="0">
                <a:solidFill>
                  <a:srgbClr val="0000FF"/>
                </a:solidFill>
              </a:rPr>
              <a:t>Check and/or explain noted hourly plots variations</a:t>
            </a:r>
          </a:p>
          <a:p>
            <a:pPr lvl="2">
              <a:defRPr/>
            </a:pPr>
            <a:r>
              <a:rPr lang="en-US" altLang="en-US" sz="1400" b="1" i="1" dirty="0" smtClean="0">
                <a:solidFill>
                  <a:srgbClr val="0000FF"/>
                </a:solidFill>
              </a:rPr>
              <a:t>Hourly zone load variations</a:t>
            </a:r>
          </a:p>
          <a:p>
            <a:pPr lvl="2">
              <a:defRPr/>
            </a:pPr>
            <a:r>
              <a:rPr lang="en-US" altLang="en-US" sz="1400" b="1" i="1" dirty="0" smtClean="0">
                <a:solidFill>
                  <a:srgbClr val="0000FF"/>
                </a:solidFill>
              </a:rPr>
              <a:t>900FF bin frequency and various hourly free-float temperature variations. </a:t>
            </a:r>
          </a:p>
          <a:p>
            <a:pPr lvl="1">
              <a:defRPr/>
            </a:pPr>
            <a:r>
              <a:rPr lang="en-US" altLang="en-US" sz="1600" b="1" i="1" dirty="0" smtClean="0">
                <a:solidFill>
                  <a:srgbClr val="0000FF"/>
                </a:solidFill>
              </a:rPr>
              <a:t>Check window optical properties versus specification (600, 660, 670)</a:t>
            </a:r>
          </a:p>
          <a:p>
            <a:pPr lvl="1">
              <a:defRPr/>
            </a:pPr>
            <a:r>
              <a:rPr lang="en-US" altLang="en-US" sz="1600" b="1" i="1" dirty="0" smtClean="0">
                <a:solidFill>
                  <a:srgbClr val="0000FF"/>
                </a:solidFill>
              </a:rPr>
              <a:t>Answer noted questions regarding “what changed?” These are noted where the changes weren’t obviously related to documented revisions. Are noted changes related to documented revisions, test spec revisions, or something else? </a:t>
            </a:r>
          </a:p>
          <a:p>
            <a:pPr lvl="2">
              <a:defRPr/>
            </a:pPr>
            <a:r>
              <a:rPr lang="en-US" altLang="en-US" sz="1400" b="1" i="1" dirty="0" smtClean="0">
                <a:solidFill>
                  <a:srgbClr val="0000FF"/>
                </a:solidFill>
              </a:rPr>
              <a:t>See: monthly loads; 395 peak cooling; 910,930 annual cooling; 800 peak cooling</a:t>
            </a:r>
          </a:p>
          <a:p>
            <a:pPr lvl="1">
              <a:defRPr/>
            </a:pPr>
            <a:r>
              <a:rPr lang="en-US" altLang="en-US" sz="1600" b="1" i="1" dirty="0" smtClean="0">
                <a:solidFill>
                  <a:srgbClr val="0000FF"/>
                </a:solidFill>
              </a:rPr>
              <a:t>Include sky temperature output</a:t>
            </a:r>
          </a:p>
          <a:p>
            <a:pPr lvl="1">
              <a:defRPr/>
            </a:pPr>
            <a:r>
              <a:rPr lang="en-US" altLang="en-US" sz="1600" b="1" i="1" dirty="0" smtClean="0">
                <a:solidFill>
                  <a:srgbClr val="0000FF"/>
                </a:solidFill>
              </a:rPr>
              <a:t>Recheck above slides “D(1)” through “D(6)” that items there are here, AND review all preceding results slides.</a:t>
            </a:r>
          </a:p>
          <a:p>
            <a:pPr marL="457200" lvl="1" indent="0">
              <a:buFont typeface="Arial" charset="0"/>
              <a:buNone/>
              <a:defRPr/>
            </a:pPr>
            <a:endParaRPr lang="en-US" altLang="en-US" sz="2400" b="1" i="1" dirty="0" smtClean="0">
              <a:solidFill>
                <a:srgbClr val="0000FF"/>
              </a:solidFill>
            </a:endParaRPr>
          </a:p>
          <a:p>
            <a:pPr lvl="1">
              <a:defRPr/>
            </a:pPr>
            <a:endParaRPr lang="en-US" altLang="en-US" sz="2400" dirty="0" smtClean="0"/>
          </a:p>
          <a:p>
            <a:pPr>
              <a:defRPr/>
            </a:pPr>
            <a:endParaRPr lang="en-US" altLang="en-US" sz="2400" dirty="0" smtClean="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itle 1"/>
          <p:cNvSpPr>
            <a:spLocks noGrp="1"/>
          </p:cNvSpPr>
          <p:nvPr>
            <p:ph type="title"/>
          </p:nvPr>
        </p:nvSpPr>
        <p:spPr>
          <a:xfrm>
            <a:off x="457200" y="0"/>
            <a:ext cx="8229600" cy="838200"/>
          </a:xfrm>
        </p:spPr>
        <p:txBody>
          <a:bodyPr/>
          <a:lstStyle/>
          <a:p>
            <a:r>
              <a:rPr lang="en-US" altLang="en-US" b="1" smtClean="0"/>
              <a:t>BTF Results Updates – Jun 2015</a:t>
            </a:r>
          </a:p>
        </p:txBody>
      </p:sp>
      <p:sp>
        <p:nvSpPr>
          <p:cNvPr id="215043" name="Content Placeholder 2"/>
          <p:cNvSpPr>
            <a:spLocks noGrp="1"/>
          </p:cNvSpPr>
          <p:nvPr>
            <p:ph idx="1"/>
          </p:nvPr>
        </p:nvSpPr>
        <p:spPr>
          <a:xfrm>
            <a:off x="457200" y="1878013"/>
            <a:ext cx="8229600" cy="4827587"/>
          </a:xfrm>
        </p:spPr>
        <p:txBody>
          <a:bodyPr/>
          <a:lstStyle/>
          <a:p>
            <a:pPr>
              <a:buFont typeface="Arial" charset="0"/>
              <a:buNone/>
            </a:pPr>
            <a:r>
              <a:rPr lang="en-US" altLang="en-US" sz="2400" b="1" smtClean="0"/>
              <a:t>Program D</a:t>
            </a:r>
          </a:p>
          <a:p>
            <a:r>
              <a:rPr lang="en-US" altLang="en-US" sz="2400" b="1" smtClean="0"/>
              <a:t>3 Input Errors:</a:t>
            </a:r>
          </a:p>
          <a:p>
            <a:pPr lvl="1"/>
            <a:r>
              <a:rPr lang="en-US" altLang="en-US" sz="2400" smtClean="0"/>
              <a:t>Mass entry [documentation issue?]</a:t>
            </a:r>
          </a:p>
          <a:p>
            <a:pPr lvl="1"/>
            <a:r>
              <a:rPr lang="en-US" altLang="en-US" sz="2400" smtClean="0"/>
              <a:t>Case 230 infiltration</a:t>
            </a:r>
          </a:p>
          <a:p>
            <a:pPr lvl="1"/>
            <a:r>
              <a:rPr lang="en-US" altLang="en-US" sz="2400" smtClean="0"/>
              <a:t>Case 220 solar absorptance</a:t>
            </a:r>
          </a:p>
          <a:p>
            <a:r>
              <a:rPr lang="en-US" altLang="en-US" sz="2400" b="1" smtClean="0"/>
              <a:t>1 Software Bug (after input errors corrected):</a:t>
            </a:r>
          </a:p>
          <a:p>
            <a:pPr lvl="1"/>
            <a:r>
              <a:rPr lang="en-US" altLang="en-US" sz="2400" smtClean="0"/>
              <a:t>Sol-air temperature correction factor</a:t>
            </a:r>
          </a:p>
        </p:txBody>
      </p:sp>
      <p:sp>
        <p:nvSpPr>
          <p:cNvPr id="215044" name="TextBox 3"/>
          <p:cNvSpPr txBox="1">
            <a:spLocks noChangeArrowheads="1"/>
          </p:cNvSpPr>
          <p:nvPr/>
        </p:nvSpPr>
        <p:spPr bwMode="auto">
          <a:xfrm>
            <a:off x="457200" y="838200"/>
            <a:ext cx="7924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latin typeface="Arial" charset="0"/>
              </a:rPr>
              <a:t>Note: These updates weren’t formally requested; they were submitted informally as “fyi” along with updates to modeler reports. </a:t>
            </a:r>
            <a:r>
              <a:rPr lang="en-US" altLang="en-US" sz="1800" b="1" i="1">
                <a:latin typeface="Arial" charset="0"/>
              </a:rPr>
              <a:t>We expect to report more updates after the next simulation trial.</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27113" y="1706563"/>
            <a:ext cx="7089775" cy="4827587"/>
          </a:xfrm>
          <a:noFill/>
        </p:spPr>
      </p:pic>
      <p:sp>
        <p:nvSpPr>
          <p:cNvPr id="22531" name="Title 1"/>
          <p:cNvSpPr>
            <a:spLocks noGrp="1"/>
          </p:cNvSpPr>
          <p:nvPr>
            <p:ph type="title"/>
          </p:nvPr>
        </p:nvSpPr>
        <p:spPr>
          <a:xfrm>
            <a:off x="0" y="293688"/>
            <a:ext cx="9144000" cy="1219200"/>
          </a:xfrm>
        </p:spPr>
        <p:txBody>
          <a:bodyPr/>
          <a:lstStyle/>
          <a:p>
            <a:r>
              <a:rPr lang="en-US" altLang="en-US" sz="3200" b="1" smtClean="0"/>
              <a:t>Thermal Fabric Update Results, Round 1</a:t>
            </a:r>
            <a:br>
              <a:rPr lang="en-US" altLang="en-US" sz="3200" b="1" smtClean="0"/>
            </a:br>
            <a:r>
              <a:rPr lang="en-US" altLang="en-US" sz="3200" b="1" smtClean="0"/>
              <a:t>Annual Transmissivity Coefficient of Windows</a:t>
            </a:r>
          </a:p>
        </p:txBody>
      </p:sp>
      <p:sp>
        <p:nvSpPr>
          <p:cNvPr id="22532" name="TextBox 4"/>
          <p:cNvSpPr txBox="1">
            <a:spLocks noChangeArrowheads="1"/>
          </p:cNvSpPr>
          <p:nvPr/>
        </p:nvSpPr>
        <p:spPr bwMode="auto">
          <a:xfrm>
            <a:off x="2590800" y="2903538"/>
            <a:ext cx="2438400" cy="830262"/>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A,C,F: No output</a:t>
            </a:r>
          </a:p>
          <a:p>
            <a:pPr eaLnBrk="1" hangingPunct="1">
              <a:spcBef>
                <a:spcPct val="0"/>
              </a:spcBef>
            </a:pPr>
            <a:r>
              <a:rPr lang="en-US" altLang="en-US" sz="1600">
                <a:solidFill>
                  <a:srgbClr val="0000FF"/>
                </a:solidFill>
                <a:latin typeface="Arial" charset="0"/>
              </a:rPr>
              <a:t> B: Ratio = 1; output data entry error? </a:t>
            </a:r>
          </a:p>
        </p:txBody>
      </p:sp>
      <p:cxnSp>
        <p:nvCxnSpPr>
          <p:cNvPr id="6" name="Straight Arrow Connector 5"/>
          <p:cNvCxnSpPr/>
          <p:nvPr/>
        </p:nvCxnSpPr>
        <p:spPr>
          <a:xfrm>
            <a:off x="2362200" y="2514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257800" y="2514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1920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67" name="Title 1"/>
          <p:cNvSpPr>
            <a:spLocks noGrp="1"/>
          </p:cNvSpPr>
          <p:nvPr>
            <p:ph type="title"/>
          </p:nvPr>
        </p:nvSpPr>
        <p:spPr>
          <a:xfrm>
            <a:off x="457200" y="0"/>
            <a:ext cx="8229600" cy="990600"/>
          </a:xfrm>
        </p:spPr>
        <p:txBody>
          <a:bodyPr/>
          <a:lstStyle/>
          <a:p>
            <a:r>
              <a:rPr lang="en-US" altLang="en-US" sz="3600" smtClean="0"/>
              <a:t>Results Updates, Jun 2015 – Prog D (1)</a:t>
            </a:r>
          </a:p>
        </p:txBody>
      </p:sp>
      <p:sp>
        <p:nvSpPr>
          <p:cNvPr id="216068" name="TextBox 4"/>
          <p:cNvSpPr txBox="1">
            <a:spLocks noChangeArrowheads="1"/>
          </p:cNvSpPr>
          <p:nvPr/>
        </p:nvSpPr>
        <p:spPr bwMode="auto">
          <a:xfrm>
            <a:off x="1219200" y="4916488"/>
            <a:ext cx="2971800" cy="646112"/>
          </a:xfrm>
          <a:prstGeom prst="rect">
            <a:avLst/>
          </a:prstGeom>
          <a:solidFill>
            <a:schemeClr val="bg1"/>
          </a:solidFill>
          <a:ln w="9525">
            <a:solidFill>
              <a:srgbClr val="0000FF"/>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FF"/>
                </a:solidFill>
                <a:latin typeface="Arial" charset="0"/>
              </a:rPr>
              <a:t>Fixed mass input error; “medium” to “light”</a:t>
            </a:r>
          </a:p>
        </p:txBody>
      </p:sp>
      <p:cxnSp>
        <p:nvCxnSpPr>
          <p:cNvPr id="7" name="Straight Arrow Connector 6"/>
          <p:cNvCxnSpPr/>
          <p:nvPr/>
        </p:nvCxnSpPr>
        <p:spPr>
          <a:xfrm flipV="1">
            <a:off x="3860800" y="3268663"/>
            <a:ext cx="0" cy="1524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445000" y="4021138"/>
            <a:ext cx="0" cy="1524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1" name="Title 1"/>
          <p:cNvSpPr>
            <a:spLocks noGrp="1"/>
          </p:cNvSpPr>
          <p:nvPr>
            <p:ph type="title"/>
          </p:nvPr>
        </p:nvSpPr>
        <p:spPr>
          <a:xfrm>
            <a:off x="457200" y="0"/>
            <a:ext cx="8229600" cy="990600"/>
          </a:xfrm>
        </p:spPr>
        <p:txBody>
          <a:bodyPr/>
          <a:lstStyle/>
          <a:p>
            <a:r>
              <a:rPr lang="en-US" altLang="en-US" sz="3600" smtClean="0"/>
              <a:t>Results Updates, Jun 2015 – Prog D (2)</a:t>
            </a:r>
          </a:p>
        </p:txBody>
      </p:sp>
      <p:sp>
        <p:nvSpPr>
          <p:cNvPr id="217092" name="TextBox 4"/>
          <p:cNvSpPr txBox="1">
            <a:spLocks noChangeArrowheads="1"/>
          </p:cNvSpPr>
          <p:nvPr/>
        </p:nvSpPr>
        <p:spPr bwMode="auto">
          <a:xfrm>
            <a:off x="990600" y="2935288"/>
            <a:ext cx="2971800" cy="646112"/>
          </a:xfrm>
          <a:prstGeom prst="rect">
            <a:avLst/>
          </a:prstGeom>
          <a:solidFill>
            <a:schemeClr val="bg1"/>
          </a:solidFill>
          <a:ln w="9525">
            <a:solidFill>
              <a:srgbClr val="0000FF"/>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FF"/>
                </a:solidFill>
                <a:latin typeface="Arial" charset="0"/>
              </a:rPr>
              <a:t>Fixed Case 230 infiltration input error: “0.1” to “1.0”</a:t>
            </a:r>
          </a:p>
        </p:txBody>
      </p:sp>
      <p:cxnSp>
        <p:nvCxnSpPr>
          <p:cNvPr id="7" name="Straight Arrow Connector 6"/>
          <p:cNvCxnSpPr/>
          <p:nvPr/>
        </p:nvCxnSpPr>
        <p:spPr>
          <a:xfrm>
            <a:off x="1404938" y="3581400"/>
            <a:ext cx="0" cy="12954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981200" y="3657600"/>
            <a:ext cx="0" cy="838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24138" y="3733800"/>
            <a:ext cx="0" cy="12954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200400" y="3810000"/>
            <a:ext cx="0" cy="838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17097" name="TextBox 12"/>
          <p:cNvSpPr txBox="1">
            <a:spLocks noChangeArrowheads="1"/>
          </p:cNvSpPr>
          <p:nvPr/>
        </p:nvSpPr>
        <p:spPr bwMode="auto">
          <a:xfrm>
            <a:off x="4775200" y="2859088"/>
            <a:ext cx="2311400" cy="646112"/>
          </a:xfrm>
          <a:prstGeom prst="rect">
            <a:avLst/>
          </a:prstGeom>
          <a:solidFill>
            <a:schemeClr val="bg1"/>
          </a:solidFill>
          <a:ln w="9525">
            <a:solidFill>
              <a:srgbClr val="0000FF"/>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FF"/>
                </a:solidFill>
                <a:latin typeface="Arial" charset="0"/>
              </a:rPr>
              <a:t>Fixed Case 220 α,ext: “0.6” to “0.1”</a:t>
            </a:r>
          </a:p>
        </p:txBody>
      </p:sp>
      <p:cxnSp>
        <p:nvCxnSpPr>
          <p:cNvPr id="14" name="Straight Arrow Connector 13"/>
          <p:cNvCxnSpPr/>
          <p:nvPr/>
        </p:nvCxnSpPr>
        <p:spPr>
          <a:xfrm>
            <a:off x="6256338" y="3505200"/>
            <a:ext cx="0" cy="12954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832600" y="3581400"/>
            <a:ext cx="0" cy="838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4"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266825"/>
            <a:ext cx="57531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15" name="Title 1"/>
          <p:cNvSpPr>
            <a:spLocks noGrp="1"/>
          </p:cNvSpPr>
          <p:nvPr>
            <p:ph type="title"/>
          </p:nvPr>
        </p:nvSpPr>
        <p:spPr>
          <a:xfrm>
            <a:off x="457200" y="76200"/>
            <a:ext cx="8229600" cy="990600"/>
          </a:xfrm>
        </p:spPr>
        <p:txBody>
          <a:bodyPr/>
          <a:lstStyle/>
          <a:p>
            <a:r>
              <a:rPr lang="en-US" altLang="en-US" sz="3600" smtClean="0"/>
              <a:t>Results Updates, Jun 2015 – Prog D (3)</a:t>
            </a:r>
            <a:br>
              <a:rPr lang="en-US" altLang="en-US" sz="3600" smtClean="0"/>
            </a:br>
            <a:r>
              <a:rPr lang="en-US" altLang="en-US" sz="3600" smtClean="0"/>
              <a:t>Bug found after correction of input errors</a:t>
            </a:r>
          </a:p>
        </p:txBody>
      </p:sp>
      <p:sp>
        <p:nvSpPr>
          <p:cNvPr id="218116" name="TextBox 4"/>
          <p:cNvSpPr txBox="1">
            <a:spLocks noChangeArrowheads="1"/>
          </p:cNvSpPr>
          <p:nvPr/>
        </p:nvSpPr>
        <p:spPr bwMode="auto">
          <a:xfrm>
            <a:off x="1295400" y="5270500"/>
            <a:ext cx="6248400" cy="1816100"/>
          </a:xfrm>
          <a:prstGeom prst="rect">
            <a:avLst/>
          </a:prstGeom>
          <a:solidFill>
            <a:schemeClr val="bg1"/>
          </a:solidFill>
          <a:ln w="9525">
            <a:solidFill>
              <a:srgbClr val="0000FF"/>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FF"/>
                </a:solidFill>
                <a:latin typeface="Arial" charset="0"/>
              </a:rPr>
              <a:t>Sol-Air temperature correction term for long-wave radiation to/from sky and surroundings.</a:t>
            </a:r>
          </a:p>
          <a:p>
            <a:pPr eaLnBrk="1" hangingPunct="1">
              <a:spcBef>
                <a:spcPct val="0"/>
              </a:spcBef>
              <a:buFontTx/>
              <a:buNone/>
            </a:pPr>
            <a:endParaRPr lang="en-US" altLang="en-US" sz="600">
              <a:solidFill>
                <a:srgbClr val="0000FF"/>
              </a:solidFill>
              <a:latin typeface="Arial" charset="0"/>
            </a:endParaRPr>
          </a:p>
          <a:p>
            <a:pPr eaLnBrk="1">
              <a:spcBef>
                <a:spcPct val="0"/>
              </a:spcBef>
              <a:buFontTx/>
              <a:buNone/>
            </a:pPr>
            <a:r>
              <a:rPr lang="en-ZA" altLang="en-US" sz="1800">
                <a:latin typeface="Arial" charset="0"/>
              </a:rPr>
              <a:t>Before: 	ΔR * cos(Ʃ) / h</a:t>
            </a:r>
            <a:r>
              <a:rPr lang="en-ZA" altLang="en-US" sz="1800" baseline="-25000">
                <a:latin typeface="Arial" charset="0"/>
              </a:rPr>
              <a:t>o</a:t>
            </a:r>
            <a:endParaRPr lang="en-US" altLang="en-US" sz="1800">
              <a:latin typeface="Arial" charset="0"/>
            </a:endParaRPr>
          </a:p>
          <a:p>
            <a:pPr eaLnBrk="1">
              <a:spcBef>
                <a:spcPct val="0"/>
              </a:spcBef>
              <a:buFontTx/>
              <a:buNone/>
            </a:pPr>
            <a:r>
              <a:rPr lang="en-ZA" altLang="en-US" sz="600">
                <a:latin typeface="Arial" charset="0"/>
              </a:rPr>
              <a:t> </a:t>
            </a:r>
            <a:endParaRPr lang="en-US" altLang="en-US" sz="600">
              <a:latin typeface="Arial" charset="0"/>
            </a:endParaRPr>
          </a:p>
          <a:p>
            <a:pPr eaLnBrk="1">
              <a:spcBef>
                <a:spcPct val="0"/>
              </a:spcBef>
              <a:buFontTx/>
              <a:buNone/>
            </a:pPr>
            <a:r>
              <a:rPr lang="en-ZA" altLang="en-US" sz="1800">
                <a:latin typeface="Arial" charset="0"/>
              </a:rPr>
              <a:t>Corrected:  </a:t>
            </a:r>
            <a:r>
              <a:rPr lang="en-ZA" altLang="en-US" sz="1800">
                <a:solidFill>
                  <a:srgbClr val="0000FF"/>
                </a:solidFill>
                <a:latin typeface="Arial" charset="0"/>
              </a:rPr>
              <a:t>ε *</a:t>
            </a:r>
            <a:r>
              <a:rPr lang="en-ZA" altLang="en-US" sz="1800">
                <a:latin typeface="Arial" charset="0"/>
              </a:rPr>
              <a:t> ΔR * cos(Ʃ) / h</a:t>
            </a:r>
            <a:r>
              <a:rPr lang="en-ZA" altLang="en-US" sz="1800" baseline="-25000">
                <a:latin typeface="Arial" charset="0"/>
              </a:rPr>
              <a:t>o</a:t>
            </a:r>
          </a:p>
          <a:p>
            <a:pPr eaLnBrk="1">
              <a:spcBef>
                <a:spcPct val="0"/>
              </a:spcBef>
              <a:buFontTx/>
              <a:buNone/>
            </a:pPr>
            <a:endParaRPr lang="en-ZA" altLang="en-US" sz="600" baseline="-25000">
              <a:latin typeface="Arial" charset="0"/>
            </a:endParaRPr>
          </a:p>
          <a:p>
            <a:pPr eaLnBrk="1">
              <a:spcBef>
                <a:spcPct val="0"/>
              </a:spcBef>
              <a:buFontTx/>
              <a:buNone/>
            </a:pPr>
            <a:r>
              <a:rPr lang="en-ZA" altLang="en-US" sz="1200">
                <a:latin typeface="Arial" charset="0"/>
              </a:rPr>
              <a:t>ΔR= radiation difference v. black body; Ʃ=tilt angle; h</a:t>
            </a:r>
            <a:r>
              <a:rPr lang="en-ZA" altLang="en-US" sz="1200" baseline="-25000">
                <a:latin typeface="Arial" charset="0"/>
              </a:rPr>
              <a:t>o </a:t>
            </a:r>
            <a:r>
              <a:rPr lang="en-ZA" altLang="en-US" sz="1200">
                <a:latin typeface="Arial" charset="0"/>
              </a:rPr>
              <a:t>= h,comb,ext; see 2009 ASHRAE HoF p. 18.22.</a:t>
            </a:r>
            <a:endParaRPr lang="en-US" altLang="en-US" sz="1200">
              <a:solidFill>
                <a:srgbClr val="0000FF"/>
              </a:solidFill>
              <a:latin typeface="Arial" charset="0"/>
            </a:endParaRPr>
          </a:p>
        </p:txBody>
      </p:sp>
      <p:cxnSp>
        <p:nvCxnSpPr>
          <p:cNvPr id="12" name="Straight Arrow Connector 11"/>
          <p:cNvCxnSpPr/>
          <p:nvPr/>
        </p:nvCxnSpPr>
        <p:spPr>
          <a:xfrm>
            <a:off x="5676900" y="1876425"/>
            <a:ext cx="0" cy="838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18118" name="Rectangle 2"/>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latin typeface="Arial" charset="0"/>
            </a:endParaRP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1"/>
          <p:cNvSpPr>
            <a:spLocks noGrp="1"/>
          </p:cNvSpPr>
          <p:nvPr>
            <p:ph type="title"/>
          </p:nvPr>
        </p:nvSpPr>
        <p:spPr>
          <a:xfrm>
            <a:off x="457200" y="0"/>
            <a:ext cx="8229600" cy="914400"/>
          </a:xfrm>
        </p:spPr>
        <p:txBody>
          <a:bodyPr/>
          <a:lstStyle/>
          <a:p>
            <a:r>
              <a:rPr lang="en-US" altLang="en-US" sz="2800" b="1" smtClean="0"/>
              <a:t>Thermal Fabric Update Results, Round 1</a:t>
            </a:r>
            <a:br>
              <a:rPr lang="en-US" altLang="en-US" sz="2800" b="1" smtClean="0"/>
            </a:br>
            <a:r>
              <a:rPr lang="en-US" altLang="en-US" sz="2800" b="1" smtClean="0"/>
              <a:t>Analysis: Program D (1)</a:t>
            </a:r>
          </a:p>
        </p:txBody>
      </p:sp>
      <p:sp>
        <p:nvSpPr>
          <p:cNvPr id="219139" name="Content Placeholder 2"/>
          <p:cNvSpPr>
            <a:spLocks noGrp="1"/>
          </p:cNvSpPr>
          <p:nvPr>
            <p:ph idx="1"/>
          </p:nvPr>
        </p:nvSpPr>
        <p:spPr>
          <a:xfrm>
            <a:off x="457200" y="838200"/>
            <a:ext cx="8229600" cy="5867400"/>
          </a:xfrm>
        </p:spPr>
        <p:txBody>
          <a:bodyPr/>
          <a:lstStyle/>
          <a:p>
            <a:r>
              <a:rPr lang="en-US" altLang="en-US" sz="2000" b="1" smtClean="0"/>
              <a:t>Diagnosable? Disagreements</a:t>
            </a:r>
          </a:p>
          <a:p>
            <a:pPr lvl="1"/>
            <a:r>
              <a:rPr lang="en-US" altLang="en-US" sz="1600" smtClean="0"/>
              <a:t>Lowmass annual heating low (17-35% &gt; mean)? (395[solid cond.], 600, 610) (Fig B8-6)</a:t>
            </a:r>
          </a:p>
          <a:p>
            <a:pPr lvl="2"/>
            <a:r>
              <a:rPr lang="en-US" altLang="en-US" sz="1600" smtClean="0"/>
              <a:t>AND Lowmass annual and peak cooling also low? (600, 650) (Figs B8-7, B8-9)</a:t>
            </a:r>
          </a:p>
          <a:p>
            <a:pPr lvl="2"/>
            <a:r>
              <a:rPr lang="en-US" altLang="en-US" sz="1600" smtClean="0"/>
              <a:t>Mass 900-600, 940-640, 950-650 annual heating, and annual and peak cooling, low sensitivity (50-80% &lt; mean)? (Fig B8-29) </a:t>
            </a:r>
            <a:r>
              <a:rPr lang="en-US" altLang="en-US" sz="1600" b="1" i="1" smtClean="0">
                <a:solidFill>
                  <a:srgbClr val="0000FF"/>
                </a:solidFill>
              </a:rPr>
              <a:t>[Too much mass in low mass?]</a:t>
            </a:r>
          </a:p>
          <a:p>
            <a:pPr lvl="1"/>
            <a:r>
              <a:rPr lang="en-US" altLang="en-US" sz="1600" smtClean="0"/>
              <a:t>Lowmass hourly max 600FF/650FF temperature low (15-20°C &lt; others)?  (Fig B8-14)</a:t>
            </a:r>
          </a:p>
          <a:p>
            <a:pPr lvl="2"/>
            <a:r>
              <a:rPr lang="en-US" altLang="en-US" sz="1600" smtClean="0"/>
              <a:t>AND Lowmass min hourly FF temperature high (10°C &gt; others)? (600FF) (Fig B8-15)</a:t>
            </a:r>
          </a:p>
          <a:p>
            <a:pPr lvl="1">
              <a:buFont typeface="Arial" charset="0"/>
              <a:buNone/>
            </a:pPr>
            <a:r>
              <a:rPr lang="en-US" altLang="en-US" sz="1600" smtClean="0"/>
              <a:t>	   </a:t>
            </a:r>
            <a:r>
              <a:rPr lang="en-US" altLang="en-US" sz="1600" b="1" i="1" smtClean="0">
                <a:solidFill>
                  <a:srgbClr val="0000FF"/>
                </a:solidFill>
              </a:rPr>
              <a:t>	Not much max v. min difference? Too much mass in low mass? Surf Coeffs? Other?</a:t>
            </a:r>
          </a:p>
          <a:p>
            <a:pPr lvl="2"/>
            <a:r>
              <a:rPr lang="en-US" altLang="en-US" sz="1400" smtClean="0"/>
              <a:t>900FF Annual hourly temperature bin frequency “outside pack”, larger spike at 25°C to 35°C (Fig B8-53) [another indicator of too much mass (even in Case 900)? Or other?] </a:t>
            </a:r>
          </a:p>
          <a:p>
            <a:pPr lvl="2"/>
            <a:r>
              <a:rPr lang="en-US" altLang="en-US" sz="1400" smtClean="0"/>
              <a:t>Clear cold day hourlies 600FF, clear hot day 650FF, closer to 900FF, 950FF; 900FF, 950FF ok (Figs B8-56, B8-57) [related to above?]</a:t>
            </a:r>
          </a:p>
          <a:p>
            <a:pPr lvl="1"/>
            <a:r>
              <a:rPr lang="en-US" altLang="en-US" sz="1600" smtClean="0"/>
              <a:t>Lowmass 620-600 (E/W v. S windows) annual and peak heating high and cooling low (60% &lt; mean)?   (Fig B8-19) [may relate to above differences?]</a:t>
            </a:r>
          </a:p>
          <a:p>
            <a:pPr lvl="2"/>
            <a:r>
              <a:rPr lang="en-US" altLang="en-US" sz="1400" smtClean="0"/>
              <a:t>Other programs don’t have heating 620 &gt;&gt; 600; unshaded window transmittance looks ok</a:t>
            </a:r>
          </a:p>
          <a:p>
            <a:pPr lvl="2">
              <a:buFont typeface="Arial" charset="0"/>
              <a:buNone/>
            </a:pPr>
            <a:r>
              <a:rPr lang="en-US" altLang="en-US" sz="1600" b="1" i="1" smtClean="0">
                <a:solidFill>
                  <a:srgbClr val="0000FF"/>
                </a:solidFill>
              </a:rPr>
              <a:t>Check 600 window area, thermostat settings, other?</a:t>
            </a:r>
          </a:p>
          <a:p>
            <a:pPr lvl="1"/>
            <a:r>
              <a:rPr lang="en-US" altLang="en-US" sz="1600" smtClean="0"/>
              <a:t>195, 200, 215 annual and peak cooling high (100+% &gt; mean) (Figs B8-34, B8-36) </a:t>
            </a:r>
            <a:r>
              <a:rPr lang="en-US" altLang="en-US" sz="1600" b="1" i="1" smtClean="0">
                <a:solidFill>
                  <a:srgbClr val="0000FF"/>
                </a:solidFill>
              </a:rPr>
              <a:t>[basic conduction issue?,  thermostat?, or other?]</a:t>
            </a:r>
            <a:r>
              <a:rPr lang="en-US" altLang="en-US" sz="1600" smtClean="0"/>
              <a:t>; </a:t>
            </a:r>
          </a:p>
          <a:p>
            <a:pPr lvl="2"/>
            <a:r>
              <a:rPr lang="en-US" altLang="en-US" sz="1400" smtClean="0"/>
              <a:t>200-195 annual &amp; peak cooling low (Fig B8-41) [relates to absolute differences]</a:t>
            </a:r>
            <a:endParaRPr lang="en-US" altLang="en-US" sz="1400" b="1" i="1" smtClean="0">
              <a:solidFill>
                <a:srgbClr val="0000FF"/>
              </a:solidFill>
            </a:endParaRPr>
          </a:p>
          <a:p>
            <a:pPr lvl="1"/>
            <a:endParaRPr lang="en-US" altLang="en-US" sz="600" smtClean="0"/>
          </a:p>
          <a:p>
            <a:pPr lvl="1"/>
            <a:r>
              <a:rPr lang="en-US" altLang="en-US" sz="1600" smtClean="0"/>
              <a:t>230 (infiltration) annual and peak heat low (30% &lt; mean)? Other in-depth ok (Fig B8-33)</a:t>
            </a:r>
          </a:p>
          <a:p>
            <a:pPr lvl="1"/>
            <a:r>
              <a:rPr lang="en-US" altLang="en-US" sz="1600" smtClean="0"/>
              <a:t>230-220 annual and peak heating and cooling low (near 0 sensitivity)? (Fig B8-43)</a:t>
            </a:r>
          </a:p>
          <a:p>
            <a:pPr lvl="1">
              <a:buFont typeface="Arial" charset="0"/>
              <a:buNone/>
            </a:pPr>
            <a:r>
              <a:rPr lang="en-US" altLang="en-US" sz="1600" smtClean="0"/>
              <a:t>	</a:t>
            </a:r>
            <a:r>
              <a:rPr lang="en-US" altLang="en-US" sz="1600" b="1" i="1" smtClean="0">
                <a:solidFill>
                  <a:srgbClr val="0000FF"/>
                </a:solidFill>
              </a:rPr>
              <a:t>Check infiltration, although that doesn’t explain 395 difference (Infl. = 0 in Case 395)</a:t>
            </a:r>
            <a:endParaRPr lang="en-US" altLang="en-US" sz="1600" b="1" smtClean="0">
              <a:solidFill>
                <a:srgbClr val="0000FF"/>
              </a:solidFill>
            </a:endParaRPr>
          </a:p>
          <a:p>
            <a:pPr lvl="1"/>
            <a:endParaRPr lang="en-US" altLang="en-US" sz="2400" smtClean="0"/>
          </a:p>
          <a:p>
            <a:pPr lvl="1"/>
            <a:endParaRPr lang="en-US" altLang="en-US" sz="2400" smtClean="0"/>
          </a:p>
          <a:p>
            <a:endParaRPr lang="en-US" altLang="en-US" sz="2400" smtClean="0"/>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itle 1"/>
          <p:cNvSpPr>
            <a:spLocks noGrp="1"/>
          </p:cNvSpPr>
          <p:nvPr>
            <p:ph type="title"/>
          </p:nvPr>
        </p:nvSpPr>
        <p:spPr>
          <a:xfrm>
            <a:off x="457200" y="0"/>
            <a:ext cx="8229600" cy="1066800"/>
          </a:xfrm>
        </p:spPr>
        <p:txBody>
          <a:bodyPr/>
          <a:lstStyle/>
          <a:p>
            <a:r>
              <a:rPr lang="en-US" altLang="en-US" sz="3200" b="1" smtClean="0"/>
              <a:t>Thermal Fabric Update Results, Round 1</a:t>
            </a:r>
            <a:br>
              <a:rPr lang="en-US" altLang="en-US" sz="3200" b="1" smtClean="0"/>
            </a:br>
            <a:r>
              <a:rPr lang="en-US" altLang="en-US" sz="3200" b="1" smtClean="0"/>
              <a:t>Analysis: Program D (2)</a:t>
            </a:r>
            <a:endParaRPr lang="en-US" altLang="en-US" sz="4000" b="1" smtClean="0"/>
          </a:p>
        </p:txBody>
      </p:sp>
      <p:sp>
        <p:nvSpPr>
          <p:cNvPr id="220163" name="Content Placeholder 2"/>
          <p:cNvSpPr>
            <a:spLocks noGrp="1"/>
          </p:cNvSpPr>
          <p:nvPr>
            <p:ph idx="1"/>
          </p:nvPr>
        </p:nvSpPr>
        <p:spPr>
          <a:xfrm>
            <a:off x="457200" y="1219200"/>
            <a:ext cx="8229600" cy="5715000"/>
          </a:xfrm>
        </p:spPr>
        <p:txBody>
          <a:bodyPr/>
          <a:lstStyle/>
          <a:p>
            <a:r>
              <a:rPr lang="en-US" altLang="en-US" sz="2000" b="1" smtClean="0"/>
              <a:t>Un-diagnosable? Disagreements (relate to other differences?)</a:t>
            </a:r>
          </a:p>
          <a:p>
            <a:pPr lvl="1"/>
            <a:r>
              <a:rPr lang="en-US" altLang="en-US" sz="1600" smtClean="0"/>
              <a:t>Lowmass 640-600 (setback) annual heating low (60% &lt; mean)? (B8-23) </a:t>
            </a:r>
          </a:p>
          <a:p>
            <a:pPr lvl="1"/>
            <a:r>
              <a:rPr lang="en-US" altLang="en-US" sz="1600" smtClean="0"/>
              <a:t>Lowmass 650-600 (setback) annual and peak cooling high (100+% &gt; mean)? (Fig B8-25)  [Vent settings (although 950-900 ok)?, or may relate to other differences?]</a:t>
            </a:r>
          </a:p>
          <a:p>
            <a:pPr lvl="1"/>
            <a:r>
              <a:rPr lang="en-US" altLang="en-US" sz="1600" smtClean="0"/>
              <a:t>600-430 (S. win. lowmass) annual heating high, peak cooling low (100% &gt; mean) (Figs B8-31, B8-32) [Case 430 agrees with other programs; Compensating errors in 430?]</a:t>
            </a:r>
          </a:p>
          <a:p>
            <a:endParaRPr lang="en-US" altLang="en-US" sz="800" b="1" smtClean="0"/>
          </a:p>
          <a:p>
            <a:r>
              <a:rPr lang="en-US" altLang="en-US" sz="2000" b="1" smtClean="0"/>
              <a:t>Other</a:t>
            </a:r>
          </a:p>
          <a:p>
            <a:pPr lvl="1"/>
            <a:r>
              <a:rPr lang="en-US" altLang="en-US" sz="1600" smtClean="0"/>
              <a:t>No output: 270, 280, 290, 300, 310, 320, 440, 960</a:t>
            </a:r>
          </a:p>
          <a:p>
            <a:pPr lvl="2"/>
            <a:r>
              <a:rPr lang="en-US" altLang="en-US" sz="1600" smtClean="0"/>
              <a:t>Not able to model varying interior solar distribution</a:t>
            </a:r>
          </a:p>
          <a:p>
            <a:pPr lvl="2"/>
            <a:r>
              <a:rPr lang="en-US" altLang="en-US" sz="1600" smtClean="0"/>
              <a:t>960: Not able to model: adjacent space heat transfer between thermal storage wall and back zone; hourly proportion of solar radiation absorbed by individual sunlit surfaces within sunlit portion of the thermal storage wall; effect of introducing infiltration in thermal storage wall section.</a:t>
            </a:r>
          </a:p>
          <a:p>
            <a:pPr lvl="2"/>
            <a:r>
              <a:rPr lang="en-US" altLang="en-US" sz="1600" b="1" i="1" smtClean="0">
                <a:solidFill>
                  <a:srgbClr val="0000FF"/>
                </a:solidFill>
              </a:rPr>
              <a:t>Comments (960): Confirm no interzonal heat transfer modeled? If not available, 960 can’t be done, otherwise may be worth trying. There is no infiltration within the common wall (5.2.2.2.7.6), only through exterior walls of the sun zone. </a:t>
            </a:r>
            <a:endParaRPr lang="en-US" altLang="en-US" sz="1600" smtClean="0"/>
          </a:p>
          <a:p>
            <a:pPr lvl="1"/>
            <a:r>
              <a:rPr lang="en-US" altLang="en-US" sz="1600" smtClean="0"/>
              <a:t>Upgraded surface heat transfer modeling, based on spec (before seeing others’ results)</a:t>
            </a:r>
          </a:p>
          <a:p>
            <a:pPr lvl="2"/>
            <a:r>
              <a:rPr lang="en-US" altLang="en-US" sz="1600" smtClean="0"/>
              <a:t>Effect on loads of 0-2% for cases 600, 220; 10% effect on cooling for Case 200</a:t>
            </a:r>
          </a:p>
          <a:p>
            <a:pPr lvl="2"/>
            <a:r>
              <a:rPr lang="en-US" altLang="en-US" sz="1600" b="1" i="1" smtClean="0">
                <a:solidFill>
                  <a:srgbClr val="0000FF"/>
                </a:solidFill>
              </a:rPr>
              <a:t>Indicates this is not likely cause of observed differences, but recheck implementation</a:t>
            </a:r>
          </a:p>
          <a:p>
            <a:pPr lvl="1"/>
            <a:endParaRPr lang="en-US" altLang="en-US" sz="800" b="1" i="1" smtClean="0">
              <a:solidFill>
                <a:srgbClr val="0000FF"/>
              </a:solidFill>
            </a:endParaRPr>
          </a:p>
          <a:p>
            <a:endParaRPr lang="en-US" altLang="en-US" sz="2400" smtClean="0"/>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itle 1"/>
          <p:cNvSpPr>
            <a:spLocks noGrp="1"/>
          </p:cNvSpPr>
          <p:nvPr>
            <p:ph type="title"/>
          </p:nvPr>
        </p:nvSpPr>
        <p:spPr>
          <a:xfrm>
            <a:off x="457200" y="0"/>
            <a:ext cx="8229600" cy="1066800"/>
          </a:xfrm>
        </p:spPr>
        <p:txBody>
          <a:bodyPr/>
          <a:lstStyle/>
          <a:p>
            <a:r>
              <a:rPr lang="en-US" altLang="en-US" sz="3200" b="1" smtClean="0"/>
              <a:t>Thermal Fabric Update Results, Round 1</a:t>
            </a:r>
            <a:br>
              <a:rPr lang="en-US" altLang="en-US" sz="3200" b="1" smtClean="0"/>
            </a:br>
            <a:r>
              <a:rPr lang="en-US" altLang="en-US" sz="3200" b="1" smtClean="0"/>
              <a:t>Analysis: Program D (3)</a:t>
            </a:r>
            <a:endParaRPr lang="en-US" altLang="en-US" sz="4000" b="1" smtClean="0"/>
          </a:p>
        </p:txBody>
      </p:sp>
      <p:sp>
        <p:nvSpPr>
          <p:cNvPr id="221187" name="Content Placeholder 2"/>
          <p:cNvSpPr>
            <a:spLocks noGrp="1"/>
          </p:cNvSpPr>
          <p:nvPr>
            <p:ph idx="1"/>
          </p:nvPr>
        </p:nvSpPr>
        <p:spPr>
          <a:xfrm>
            <a:off x="457200" y="1219200"/>
            <a:ext cx="8229600" cy="5715000"/>
          </a:xfrm>
        </p:spPr>
        <p:txBody>
          <a:bodyPr/>
          <a:lstStyle/>
          <a:p>
            <a:r>
              <a:rPr lang="en-US" altLang="en-US" sz="2000" b="1" i="1" smtClean="0">
                <a:solidFill>
                  <a:srgbClr val="0000FF"/>
                </a:solidFill>
              </a:rPr>
              <a:t>Recommendations:</a:t>
            </a:r>
          </a:p>
          <a:p>
            <a:pPr lvl="1"/>
            <a:r>
              <a:rPr lang="en-US" altLang="en-US" sz="1600" b="1" i="1" smtClean="0">
                <a:solidFill>
                  <a:srgbClr val="0000FF"/>
                </a:solidFill>
              </a:rPr>
              <a:t>Check mass in Case 395, etc.</a:t>
            </a:r>
          </a:p>
          <a:p>
            <a:pPr lvl="2"/>
            <a:r>
              <a:rPr lang="en-US" altLang="en-US" sz="1600" b="1" i="1" smtClean="0">
                <a:solidFill>
                  <a:srgbClr val="0000FF"/>
                </a:solidFill>
              </a:rPr>
              <a:t>Recommend simulation and results check progression: 395/195, 400, 410/230, 420, 430, 600, then others</a:t>
            </a:r>
          </a:p>
          <a:p>
            <a:pPr lvl="2"/>
            <a:r>
              <a:rPr lang="en-US" altLang="en-US" sz="1600" b="1" i="1" smtClean="0">
                <a:solidFill>
                  <a:srgbClr val="0000FF"/>
                </a:solidFill>
              </a:rPr>
              <a:t>Also check thermostat settings, other (in 395)</a:t>
            </a:r>
          </a:p>
          <a:p>
            <a:pPr lvl="1"/>
            <a:r>
              <a:rPr lang="en-US" altLang="en-US" sz="1600" b="1" i="1" smtClean="0">
                <a:solidFill>
                  <a:srgbClr val="0000FF"/>
                </a:solidFill>
              </a:rPr>
              <a:t>Check infiltration in 230, and Case 600, etc.</a:t>
            </a:r>
          </a:p>
          <a:p>
            <a:pPr lvl="1"/>
            <a:r>
              <a:rPr lang="en-US" altLang="en-US" sz="1600" b="1" i="1" smtClean="0">
                <a:solidFill>
                  <a:srgbClr val="0000FF"/>
                </a:solidFill>
              </a:rPr>
              <a:t>Check Case 600 window area.</a:t>
            </a:r>
          </a:p>
          <a:p>
            <a:pPr lvl="1"/>
            <a:endParaRPr lang="en-US" altLang="en-US" sz="1600" b="1" i="1" smtClean="0">
              <a:solidFill>
                <a:srgbClr val="0000FF"/>
              </a:solidFill>
            </a:endParaRPr>
          </a:p>
          <a:p>
            <a:pPr lvl="1"/>
            <a:r>
              <a:rPr lang="en-US" altLang="en-US" sz="1600" b="1" i="1" smtClean="0">
                <a:solidFill>
                  <a:srgbClr val="0000FF"/>
                </a:solidFill>
              </a:rPr>
              <a:t>Recheck implementation of surface coefficient revisions? </a:t>
            </a:r>
            <a:endParaRPr lang="en-US" altLang="en-US" sz="2400" b="1" i="1" smtClean="0">
              <a:solidFill>
                <a:srgbClr val="0000FF"/>
              </a:solidFill>
            </a:endParaRPr>
          </a:p>
          <a:p>
            <a:pPr lvl="1"/>
            <a:endParaRPr lang="en-US" altLang="en-US" sz="2400" smtClean="0"/>
          </a:p>
          <a:p>
            <a:endParaRPr lang="en-US" altLang="en-US" sz="2400" smtClean="0"/>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itle 1"/>
          <p:cNvSpPr>
            <a:spLocks noGrp="1"/>
          </p:cNvSpPr>
          <p:nvPr>
            <p:ph type="title"/>
          </p:nvPr>
        </p:nvSpPr>
        <p:spPr>
          <a:xfrm>
            <a:off x="457200" y="0"/>
            <a:ext cx="8229600" cy="1066800"/>
          </a:xfrm>
        </p:spPr>
        <p:txBody>
          <a:bodyPr/>
          <a:lstStyle/>
          <a:p>
            <a:r>
              <a:rPr lang="en-US" altLang="en-US" sz="3200" b="1" smtClean="0"/>
              <a:t>Thermal Fabric Update Results, Round 2</a:t>
            </a:r>
            <a:br>
              <a:rPr lang="en-US" altLang="en-US" sz="3200" b="1" smtClean="0"/>
            </a:br>
            <a:r>
              <a:rPr lang="en-US" altLang="en-US" sz="3200" b="1" smtClean="0"/>
              <a:t>Analysis: Program E</a:t>
            </a:r>
            <a:endParaRPr lang="en-US" altLang="en-US" sz="4000" b="1" smtClean="0"/>
          </a:p>
        </p:txBody>
      </p:sp>
      <p:sp>
        <p:nvSpPr>
          <p:cNvPr id="205827" name="Content Placeholder 2"/>
          <p:cNvSpPr>
            <a:spLocks noGrp="1"/>
          </p:cNvSpPr>
          <p:nvPr>
            <p:ph idx="1"/>
          </p:nvPr>
        </p:nvSpPr>
        <p:spPr>
          <a:xfrm>
            <a:off x="0" y="990600"/>
            <a:ext cx="8991600" cy="5715000"/>
          </a:xfrm>
        </p:spPr>
        <p:txBody>
          <a:bodyPr/>
          <a:lstStyle/>
          <a:p>
            <a:pPr lvl="1">
              <a:defRPr/>
            </a:pPr>
            <a:r>
              <a:rPr lang="en-US" altLang="en-US" sz="1800" dirty="0" smtClean="0"/>
              <a:t>Applies time-step varying convective coefficients and infrared radiative exchange</a:t>
            </a:r>
          </a:p>
          <a:p>
            <a:pPr lvl="1">
              <a:defRPr/>
            </a:pPr>
            <a:r>
              <a:rPr lang="en-US" altLang="en-US" sz="2200" dirty="0" smtClean="0"/>
              <a:t>Fig B8-34 [~slide 93]: Case 250 (opaque windows with α,</a:t>
            </a:r>
            <a:r>
              <a:rPr lang="en-US" altLang="en-US" sz="2200" dirty="0" err="1" smtClean="0"/>
              <a:t>ext</a:t>
            </a:r>
            <a:r>
              <a:rPr lang="en-US" altLang="en-US" sz="2200" dirty="0" smtClean="0"/>
              <a:t> = 0.9) maybe has low annual cooling? (if ignore </a:t>
            </a:r>
            <a:r>
              <a:rPr lang="en-US" altLang="en-US" sz="2200" dirty="0" err="1" smtClean="0"/>
              <a:t>Prog</a:t>
            </a:r>
            <a:r>
              <a:rPr lang="en-US" altLang="en-US" sz="2200" dirty="0" smtClean="0"/>
              <a:t> A)</a:t>
            </a:r>
          </a:p>
          <a:p>
            <a:pPr lvl="2">
              <a:defRPr/>
            </a:pPr>
            <a:r>
              <a:rPr lang="en-US" altLang="en-US" sz="2000" dirty="0" smtClean="0"/>
              <a:t>Difference with B,C does not show up in Fig B8-43 [~sl.111] (delta 250-220) because of larger y-axis scale and relative scatter among other </a:t>
            </a:r>
            <a:r>
              <a:rPr lang="en-US" altLang="en-US" sz="2000" dirty="0" err="1" smtClean="0"/>
              <a:t>progs</a:t>
            </a:r>
            <a:r>
              <a:rPr lang="en-US" altLang="en-US" sz="2000" dirty="0" smtClean="0"/>
              <a:t>.</a:t>
            </a:r>
          </a:p>
          <a:p>
            <a:pPr lvl="2">
              <a:defRPr/>
            </a:pPr>
            <a:r>
              <a:rPr lang="en-US" altLang="en-US" sz="2000" b="1" dirty="0" smtClean="0"/>
              <a:t>Conclusion: This may be a legitimate difference, but </a:t>
            </a:r>
            <a:r>
              <a:rPr lang="en-US" altLang="en-US" sz="2000" b="1" dirty="0" smtClean="0">
                <a:solidFill>
                  <a:srgbClr val="0000FF"/>
                </a:solidFill>
              </a:rPr>
              <a:t>check that α,</a:t>
            </a:r>
            <a:r>
              <a:rPr lang="en-US" altLang="en-US" sz="2000" b="1" dirty="0" err="1" smtClean="0">
                <a:solidFill>
                  <a:srgbClr val="0000FF"/>
                </a:solidFill>
              </a:rPr>
              <a:t>ext</a:t>
            </a:r>
            <a:r>
              <a:rPr lang="en-US" altLang="en-US" sz="2000" b="1" dirty="0" smtClean="0">
                <a:solidFill>
                  <a:srgbClr val="0000FF"/>
                </a:solidFill>
              </a:rPr>
              <a:t> = 0.9 was applied to all surfaces.</a:t>
            </a:r>
          </a:p>
          <a:p>
            <a:pPr lvl="3">
              <a:defRPr/>
            </a:pPr>
            <a:r>
              <a:rPr lang="en-US" altLang="en-US" sz="1600" dirty="0" smtClean="0"/>
              <a:t>Note: Super-insulated floor exterior shouldn’t matter, sensitivity test that?</a:t>
            </a:r>
          </a:p>
          <a:p>
            <a:pPr marL="914400" lvl="2" indent="0">
              <a:buFont typeface="Arial" charset="0"/>
              <a:buNone/>
              <a:defRPr/>
            </a:pPr>
            <a:endParaRPr lang="en-US" altLang="en-US" sz="1000" dirty="0" smtClean="0"/>
          </a:p>
          <a:p>
            <a:pPr lvl="1">
              <a:defRPr/>
            </a:pPr>
            <a:r>
              <a:rPr lang="en-US" altLang="en-US" sz="2400" dirty="0" smtClean="0">
                <a:solidFill>
                  <a:srgbClr val="0000FF"/>
                </a:solidFill>
              </a:rPr>
              <a:t>B,C,E have generally good agreement throughout the tests</a:t>
            </a:r>
          </a:p>
          <a:p>
            <a:pPr lvl="2">
              <a:defRPr/>
            </a:pPr>
            <a:r>
              <a:rPr lang="en-US" altLang="en-US" sz="2000" dirty="0" smtClean="0">
                <a:solidFill>
                  <a:srgbClr val="0000FF"/>
                </a:solidFill>
              </a:rPr>
              <a:t>This is noted in Fig B8-A47 [~sl.132] (constant surf </a:t>
            </a:r>
            <a:r>
              <a:rPr lang="en-US" altLang="en-US" sz="2000" dirty="0" err="1" smtClean="0">
                <a:solidFill>
                  <a:srgbClr val="0000FF"/>
                </a:solidFill>
              </a:rPr>
              <a:t>coeffs</a:t>
            </a:r>
            <a:r>
              <a:rPr lang="en-US" altLang="en-US" sz="2000" dirty="0" smtClean="0">
                <a:solidFill>
                  <a:srgbClr val="0000FF"/>
                </a:solidFill>
              </a:rPr>
              <a:t> </a:t>
            </a:r>
            <a:r>
              <a:rPr lang="en-US" altLang="en-US" sz="2000" dirty="0" err="1" smtClean="0">
                <a:solidFill>
                  <a:srgbClr val="0000FF"/>
                </a:solidFill>
              </a:rPr>
              <a:t>ann</a:t>
            </a:r>
            <a:r>
              <a:rPr lang="en-US" altLang="en-US" sz="2000" dirty="0" smtClean="0">
                <a:solidFill>
                  <a:srgbClr val="0000FF"/>
                </a:solidFill>
              </a:rPr>
              <a:t> </a:t>
            </a:r>
            <a:r>
              <a:rPr lang="en-US" altLang="en-US" sz="2000" dirty="0" err="1" smtClean="0">
                <a:solidFill>
                  <a:srgbClr val="0000FF"/>
                </a:solidFill>
              </a:rPr>
              <a:t>htg</a:t>
            </a:r>
            <a:r>
              <a:rPr lang="en-US" altLang="en-US" sz="2000" dirty="0" smtClean="0">
                <a:solidFill>
                  <a:srgbClr val="0000FF"/>
                </a:solidFill>
              </a:rPr>
              <a:t> &amp; </a:t>
            </a:r>
            <a:r>
              <a:rPr lang="en-US" altLang="en-US" sz="2000" dirty="0" err="1" smtClean="0">
                <a:solidFill>
                  <a:srgbClr val="0000FF"/>
                </a:solidFill>
              </a:rPr>
              <a:t>clg</a:t>
            </a:r>
            <a:r>
              <a:rPr lang="en-US" altLang="en-US" sz="2000" dirty="0" smtClean="0">
                <a:solidFill>
                  <a:srgbClr val="0000FF"/>
                </a:solidFill>
              </a:rPr>
              <a:t>) and in various hourly load figures (B8-A65B thru B8-A67B [~sl.170-174])</a:t>
            </a:r>
          </a:p>
          <a:p>
            <a:pPr lvl="2">
              <a:defRPr/>
            </a:pPr>
            <a:r>
              <a:rPr lang="en-US" altLang="en-US" sz="2000" b="1" i="1" dirty="0" smtClean="0">
                <a:solidFill>
                  <a:srgbClr val="0000FF"/>
                </a:solidFill>
              </a:rPr>
              <a:t>Be careful about concluding too much re B,C,E agreement as there is no truth standard with these tests, however</a:t>
            </a:r>
          </a:p>
          <a:p>
            <a:pPr lvl="3">
              <a:defRPr/>
            </a:pPr>
            <a:r>
              <a:rPr lang="en-US" altLang="en-US" sz="1600" dirty="0" smtClean="0">
                <a:solidFill>
                  <a:srgbClr val="0000FF"/>
                </a:solidFill>
              </a:rPr>
              <a:t>B,C,E are different engines, developed independently, and run independently by different modelers</a:t>
            </a:r>
          </a:p>
          <a:p>
            <a:pPr lvl="3">
              <a:defRPr/>
            </a:pPr>
            <a:r>
              <a:rPr lang="en-US" altLang="en-US" sz="1600" dirty="0" smtClean="0">
                <a:solidFill>
                  <a:srgbClr val="0000FF"/>
                </a:solidFill>
              </a:rPr>
              <a:t>E has two modelers running somewhat independently (to provide best possible quality results, it has long been recommended in the BESTEST methodology to run a given program with 2 or more independent modelers)</a:t>
            </a:r>
          </a:p>
          <a:p>
            <a:pPr lvl="3">
              <a:defRPr/>
            </a:pPr>
            <a:r>
              <a:rPr lang="en-US" altLang="en-US" sz="1600" dirty="0" smtClean="0">
                <a:solidFill>
                  <a:srgbClr val="0000FF"/>
                </a:solidFill>
              </a:rPr>
              <a:t>B has new modeler; opportunity for independent check of Rd#1 inputs. </a:t>
            </a:r>
          </a:p>
          <a:p>
            <a:pPr marL="457200" lvl="1" indent="0">
              <a:buFont typeface="Arial" charset="0"/>
              <a:buNone/>
              <a:defRPr/>
            </a:pPr>
            <a:endParaRPr lang="en-US" altLang="en-US" sz="1000" b="1" i="1" dirty="0" smtClean="0">
              <a:solidFill>
                <a:srgbClr val="0000FF"/>
              </a:solidFill>
            </a:endParaRPr>
          </a:p>
          <a:p>
            <a:pPr lvl="1">
              <a:defRPr/>
            </a:pPr>
            <a:endParaRPr lang="en-US" altLang="en-US" sz="2400" dirty="0" smtClean="0"/>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itle 1"/>
          <p:cNvSpPr>
            <a:spLocks noGrp="1"/>
          </p:cNvSpPr>
          <p:nvPr>
            <p:ph type="title"/>
          </p:nvPr>
        </p:nvSpPr>
        <p:spPr>
          <a:xfrm>
            <a:off x="457200" y="0"/>
            <a:ext cx="8229600" cy="1066800"/>
          </a:xfrm>
        </p:spPr>
        <p:txBody>
          <a:bodyPr/>
          <a:lstStyle/>
          <a:p>
            <a:r>
              <a:rPr lang="en-US" altLang="en-US" sz="3200" b="1" smtClean="0"/>
              <a:t>Thermal Fabric Update Results, Round 1 </a:t>
            </a:r>
            <a:r>
              <a:rPr lang="en-US" altLang="en-US" sz="3200" b="1" smtClean="0">
                <a:solidFill>
                  <a:srgbClr val="00CC00"/>
                </a:solidFill>
              </a:rPr>
              <a:t>-- skip</a:t>
            </a:r>
            <a:r>
              <a:rPr lang="en-US" altLang="en-US" sz="3200" b="1" smtClean="0"/>
              <a:t/>
            </a:r>
            <a:br>
              <a:rPr lang="en-US" altLang="en-US" sz="3200" b="1" smtClean="0"/>
            </a:br>
            <a:r>
              <a:rPr lang="en-US" altLang="en-US" sz="3200" b="1" smtClean="0"/>
              <a:t>Analysis: Program E</a:t>
            </a:r>
            <a:endParaRPr lang="en-US" altLang="en-US" sz="4000" b="1" smtClean="0"/>
          </a:p>
        </p:txBody>
      </p:sp>
      <p:sp>
        <p:nvSpPr>
          <p:cNvPr id="223235" name="Content Placeholder 2"/>
          <p:cNvSpPr>
            <a:spLocks noGrp="1"/>
          </p:cNvSpPr>
          <p:nvPr>
            <p:ph idx="1"/>
          </p:nvPr>
        </p:nvSpPr>
        <p:spPr>
          <a:xfrm>
            <a:off x="457200" y="1143000"/>
            <a:ext cx="8229600" cy="5715000"/>
          </a:xfrm>
        </p:spPr>
        <p:txBody>
          <a:bodyPr/>
          <a:lstStyle/>
          <a:p>
            <a:pPr lvl="1"/>
            <a:endParaRPr lang="en-US" altLang="en-US" sz="1000" smtClean="0"/>
          </a:p>
          <a:p>
            <a:pPr lvl="1"/>
            <a:r>
              <a:rPr lang="en-US" altLang="en-US" sz="2400" smtClean="0"/>
              <a:t>Automatically calculates interior and exterior surface heat transfer.</a:t>
            </a:r>
          </a:p>
          <a:p>
            <a:pPr lvl="2"/>
            <a:r>
              <a:rPr lang="en-US" altLang="en-US" sz="2000" smtClean="0"/>
              <a:t>Except floor exterior surface applied h,combined,floor = 5.1 W/(m2K) all cases; recognizes that for ε,ext = 0.1 it would be different. [floor is well insulated, so this is minor]</a:t>
            </a:r>
          </a:p>
          <a:p>
            <a:pPr lvl="1"/>
            <a:endParaRPr lang="en-US" altLang="en-US" sz="2400" smtClean="0"/>
          </a:p>
          <a:p>
            <a:pPr lvl="1"/>
            <a:r>
              <a:rPr lang="en-US" altLang="en-US" sz="2400" smtClean="0"/>
              <a:t>No identifiable disagreements so far.</a:t>
            </a:r>
            <a:endParaRPr lang="en-US" altLang="en-US" sz="2400" b="1" i="1" smtClean="0">
              <a:solidFill>
                <a:srgbClr val="0000FF"/>
              </a:solidFill>
            </a:endParaRPr>
          </a:p>
          <a:p>
            <a:pPr lvl="1"/>
            <a:endParaRPr lang="en-US" altLang="en-US" sz="1000" b="1" i="1" smtClean="0">
              <a:solidFill>
                <a:srgbClr val="0000FF"/>
              </a:solidFill>
            </a:endParaRPr>
          </a:p>
          <a:p>
            <a:pPr lvl="1"/>
            <a:endParaRPr lang="en-US" altLang="en-US" sz="2400" smtClean="0"/>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itle 1"/>
          <p:cNvSpPr>
            <a:spLocks noGrp="1"/>
          </p:cNvSpPr>
          <p:nvPr>
            <p:ph type="title"/>
          </p:nvPr>
        </p:nvSpPr>
        <p:spPr>
          <a:xfrm>
            <a:off x="457200" y="0"/>
            <a:ext cx="8229600" cy="914400"/>
          </a:xfrm>
        </p:spPr>
        <p:txBody>
          <a:bodyPr/>
          <a:lstStyle/>
          <a:p>
            <a:r>
              <a:rPr lang="en-US" altLang="en-US" sz="2800" b="1" smtClean="0"/>
              <a:t>Thermal Fabric Update Results, Round 2</a:t>
            </a:r>
            <a:br>
              <a:rPr lang="en-US" altLang="en-US" sz="2800" b="1" smtClean="0"/>
            </a:br>
            <a:r>
              <a:rPr lang="en-US" altLang="en-US" sz="2800" b="1" smtClean="0"/>
              <a:t>Analysis: Program F (1)</a:t>
            </a:r>
          </a:p>
        </p:txBody>
      </p:sp>
      <p:sp>
        <p:nvSpPr>
          <p:cNvPr id="202755" name="Content Placeholder 2"/>
          <p:cNvSpPr>
            <a:spLocks noGrp="1"/>
          </p:cNvSpPr>
          <p:nvPr>
            <p:ph idx="1"/>
          </p:nvPr>
        </p:nvSpPr>
        <p:spPr>
          <a:xfrm>
            <a:off x="76200" y="990600"/>
            <a:ext cx="8991600" cy="6172200"/>
          </a:xfrm>
        </p:spPr>
        <p:txBody>
          <a:bodyPr/>
          <a:lstStyle/>
          <a:p>
            <a:pPr marL="457200" lvl="1" indent="0">
              <a:buFont typeface="Arial" charset="0"/>
              <a:buNone/>
              <a:defRPr/>
            </a:pPr>
            <a:endParaRPr lang="en-US" altLang="en-US" sz="1600" b="1" i="1" dirty="0" smtClean="0">
              <a:solidFill>
                <a:srgbClr val="FF0000"/>
              </a:solidFill>
            </a:endParaRPr>
          </a:p>
          <a:p>
            <a:pPr lvl="1">
              <a:defRPr/>
            </a:pPr>
            <a:r>
              <a:rPr lang="en-US" altLang="en-US" sz="1600" b="1" dirty="0" smtClean="0"/>
              <a:t>New disagreements observed: since Rd#1 fixes for other programs, for new cases, and other.</a:t>
            </a:r>
          </a:p>
          <a:p>
            <a:pPr lvl="1">
              <a:defRPr/>
            </a:pPr>
            <a:r>
              <a:rPr lang="en-US" altLang="en-US" sz="1600" b="1" dirty="0" smtClean="0"/>
              <a:t>No solar outputs available. </a:t>
            </a:r>
            <a:r>
              <a:rPr lang="en-US" altLang="en-US" sz="1600" b="1" dirty="0" smtClean="0">
                <a:solidFill>
                  <a:srgbClr val="0000FF"/>
                </a:solidFill>
              </a:rPr>
              <a:t>Consider providing incident and transmitted solar output in future version. (At least provide incident solar for each surface)</a:t>
            </a:r>
          </a:p>
          <a:p>
            <a:pPr lvl="1">
              <a:defRPr/>
            </a:pPr>
            <a:r>
              <a:rPr lang="en-US" altLang="en-US" sz="1600" dirty="0" smtClean="0"/>
              <a:t>No sky temperature output available.</a:t>
            </a:r>
          </a:p>
          <a:p>
            <a:pPr lvl="1">
              <a:defRPr/>
            </a:pPr>
            <a:r>
              <a:rPr lang="en-US" altLang="en-US" sz="1600" dirty="0" smtClean="0"/>
              <a:t>Fixed a Rd#1 output typo for Case 960 </a:t>
            </a:r>
            <a:r>
              <a:rPr lang="en-US" altLang="en-US" sz="1600" dirty="0" err="1" smtClean="0"/>
              <a:t>Tavg</a:t>
            </a:r>
            <a:r>
              <a:rPr lang="en-US" altLang="en-US" sz="1600" dirty="0" smtClean="0"/>
              <a:t>.</a:t>
            </a:r>
          </a:p>
          <a:p>
            <a:pPr>
              <a:defRPr/>
            </a:pPr>
            <a:endParaRPr lang="en-US" altLang="en-US" sz="1600" dirty="0" smtClean="0">
              <a:solidFill>
                <a:srgbClr val="0000FF"/>
              </a:solidFill>
            </a:endParaRPr>
          </a:p>
          <a:p>
            <a:pPr>
              <a:defRPr/>
            </a:pPr>
            <a:r>
              <a:rPr lang="en-US" altLang="en-US" sz="2000" b="1" dirty="0" smtClean="0"/>
              <a:t>Surface Coefficients</a:t>
            </a:r>
            <a:endParaRPr lang="en-US" altLang="en-US" sz="2000" dirty="0" smtClean="0"/>
          </a:p>
          <a:p>
            <a:pPr lvl="1">
              <a:defRPr/>
            </a:pPr>
            <a:r>
              <a:rPr lang="en-US" altLang="en-US" sz="1600" dirty="0" smtClean="0"/>
              <a:t>Applies constant (in the code) </a:t>
            </a:r>
            <a:r>
              <a:rPr lang="en-US" altLang="en-US" sz="1600" dirty="0" err="1" smtClean="0"/>
              <a:t>h,conv</a:t>
            </a:r>
            <a:r>
              <a:rPr lang="en-US" altLang="en-US" sz="1600" dirty="0" smtClean="0"/>
              <a:t> and </a:t>
            </a:r>
            <a:r>
              <a:rPr lang="en-US" altLang="en-US" sz="1600" dirty="0" err="1" smtClean="0"/>
              <a:t>h,IR</a:t>
            </a:r>
            <a:r>
              <a:rPr lang="en-US" altLang="en-US" sz="1600" dirty="0" smtClean="0"/>
              <a:t> for both interior and exterior surfaces</a:t>
            </a:r>
          </a:p>
          <a:p>
            <a:pPr lvl="2">
              <a:defRPr/>
            </a:pPr>
            <a:r>
              <a:rPr lang="en-US" altLang="en-US" sz="1600" dirty="0" smtClean="0"/>
              <a:t>Interior convective portion of coefficients allow separate inputs for wall, roof and floor; values for windows are same as for walls</a:t>
            </a:r>
          </a:p>
          <a:p>
            <a:pPr lvl="2">
              <a:defRPr/>
            </a:pPr>
            <a:r>
              <a:rPr lang="en-US" altLang="en-US" sz="1600" dirty="0" smtClean="0"/>
              <a:t>For interior IR portion, applies linearized radiative </a:t>
            </a:r>
            <a:r>
              <a:rPr lang="en-US" altLang="en-US" sz="1600" dirty="0" err="1" smtClean="0"/>
              <a:t>coeffs</a:t>
            </a:r>
            <a:r>
              <a:rPr lang="en-US" altLang="en-US" sz="1600" dirty="0" smtClean="0"/>
              <a:t> based on surface </a:t>
            </a:r>
            <a:r>
              <a:rPr lang="en-US" altLang="en-US" sz="1600" dirty="0" err="1" smtClean="0"/>
              <a:t>emissivities</a:t>
            </a:r>
            <a:r>
              <a:rPr lang="en-US" altLang="en-US" sz="1600" dirty="0" smtClean="0"/>
              <a:t>; </a:t>
            </a:r>
          </a:p>
          <a:p>
            <a:pPr lvl="2">
              <a:defRPr/>
            </a:pPr>
            <a:r>
              <a:rPr lang="en-US" altLang="en-US" sz="1600" dirty="0" smtClean="0"/>
              <a:t>Exterior convective portion of coefficients depend on slope and wind exposure level input by the user</a:t>
            </a:r>
          </a:p>
          <a:p>
            <a:pPr lvl="2">
              <a:defRPr/>
            </a:pPr>
            <a:r>
              <a:rPr lang="en-US" altLang="en-US" sz="1600" dirty="0" smtClean="0"/>
              <a:t>Exterior IR exchange is to ambient temperature, applied to constant coefficients according to emissivity specified by the user</a:t>
            </a:r>
          </a:p>
          <a:p>
            <a:pPr lvl="2">
              <a:defRPr/>
            </a:pPr>
            <a:r>
              <a:rPr lang="en-US" altLang="en-US" sz="1600" dirty="0" smtClean="0"/>
              <a:t>For cases 450, 460, and 470, where the </a:t>
            </a:r>
            <a:r>
              <a:rPr lang="en-US" altLang="en-US" sz="1600" dirty="0" err="1" smtClean="0"/>
              <a:t>const</a:t>
            </a:r>
            <a:r>
              <a:rPr lang="en-US" altLang="en-US" sz="1600" dirty="0" smtClean="0"/>
              <a:t> combined coefficients are applied.</a:t>
            </a:r>
          </a:p>
          <a:p>
            <a:pPr lvl="3">
              <a:defRPr/>
            </a:pPr>
            <a:r>
              <a:rPr lang="en-US" altLang="en-US" sz="1600" b="1" dirty="0" smtClean="0">
                <a:solidFill>
                  <a:srgbClr val="0000FF"/>
                </a:solidFill>
              </a:rPr>
              <a:t>Discuss in modeler report how the code was revised to accommodate 450,460,470: interior and exterior. E.g., was this implemented </a:t>
            </a:r>
            <a:r>
              <a:rPr lang="en-US" altLang="en-US" sz="1600" b="1" dirty="0" err="1" smtClean="0">
                <a:solidFill>
                  <a:srgbClr val="0000FF"/>
                </a:solidFill>
              </a:rPr>
              <a:t>h,conv</a:t>
            </a:r>
            <a:r>
              <a:rPr lang="en-US" altLang="en-US" sz="1600" b="1" dirty="0" smtClean="0">
                <a:solidFill>
                  <a:srgbClr val="0000FF"/>
                </a:solidFill>
              </a:rPr>
              <a:t> = </a:t>
            </a:r>
            <a:r>
              <a:rPr lang="en-US" altLang="en-US" sz="1600" b="1" dirty="0" err="1" smtClean="0">
                <a:solidFill>
                  <a:srgbClr val="0000FF"/>
                </a:solidFill>
              </a:rPr>
              <a:t>h,comb</a:t>
            </a:r>
            <a:r>
              <a:rPr lang="en-US" altLang="en-US" sz="1600" b="1" dirty="0" smtClean="0">
                <a:solidFill>
                  <a:srgbClr val="0000FF"/>
                </a:solidFill>
              </a:rPr>
              <a:t> and </a:t>
            </a:r>
            <a:r>
              <a:rPr lang="en-US" altLang="en-US" sz="1600" b="1" dirty="0" err="1" smtClean="0">
                <a:solidFill>
                  <a:srgbClr val="0000FF"/>
                </a:solidFill>
              </a:rPr>
              <a:t>h,IR</a:t>
            </a:r>
            <a:r>
              <a:rPr lang="en-US" altLang="en-US" sz="1600" b="1" dirty="0" smtClean="0">
                <a:solidFill>
                  <a:srgbClr val="0000FF"/>
                </a:solidFill>
              </a:rPr>
              <a:t> = 0, or was the sum of </a:t>
            </a:r>
            <a:r>
              <a:rPr lang="en-US" altLang="en-US" sz="1600" b="1" dirty="0" err="1" smtClean="0">
                <a:solidFill>
                  <a:srgbClr val="0000FF"/>
                </a:solidFill>
              </a:rPr>
              <a:t>h,conv</a:t>
            </a:r>
            <a:r>
              <a:rPr lang="en-US" altLang="en-US" sz="1600" b="1" dirty="0" smtClean="0">
                <a:solidFill>
                  <a:srgbClr val="0000FF"/>
                </a:solidFill>
              </a:rPr>
              <a:t> + </a:t>
            </a:r>
            <a:r>
              <a:rPr lang="en-US" altLang="en-US" sz="1600" b="1" dirty="0" err="1" smtClean="0">
                <a:solidFill>
                  <a:srgbClr val="0000FF"/>
                </a:solidFill>
              </a:rPr>
              <a:t>h,IR</a:t>
            </a:r>
            <a:r>
              <a:rPr lang="en-US" altLang="en-US" sz="1600" b="1" dirty="0" smtClean="0">
                <a:solidFill>
                  <a:srgbClr val="0000FF"/>
                </a:solidFill>
              </a:rPr>
              <a:t> hardcoded? Or other?</a:t>
            </a: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1"/>
          <p:cNvSpPr>
            <a:spLocks noGrp="1"/>
          </p:cNvSpPr>
          <p:nvPr>
            <p:ph type="title"/>
          </p:nvPr>
        </p:nvSpPr>
        <p:spPr>
          <a:xfrm>
            <a:off x="457200" y="0"/>
            <a:ext cx="8229600" cy="914400"/>
          </a:xfrm>
        </p:spPr>
        <p:txBody>
          <a:bodyPr/>
          <a:lstStyle/>
          <a:p>
            <a:r>
              <a:rPr lang="en-US" altLang="en-US" sz="2800" b="1" smtClean="0"/>
              <a:t>Thermal Fabric Update Results, Round 2</a:t>
            </a:r>
            <a:br>
              <a:rPr lang="en-US" altLang="en-US" sz="2800" b="1" smtClean="0"/>
            </a:br>
            <a:r>
              <a:rPr lang="en-US" altLang="en-US" sz="2800" b="1" smtClean="0"/>
              <a:t>Analysis: Program F (2)</a:t>
            </a:r>
          </a:p>
        </p:txBody>
      </p:sp>
      <p:sp>
        <p:nvSpPr>
          <p:cNvPr id="202755" name="Content Placeholder 2"/>
          <p:cNvSpPr>
            <a:spLocks noGrp="1"/>
          </p:cNvSpPr>
          <p:nvPr>
            <p:ph idx="1"/>
          </p:nvPr>
        </p:nvSpPr>
        <p:spPr>
          <a:xfrm>
            <a:off x="381000" y="990600"/>
            <a:ext cx="8305800" cy="5867400"/>
          </a:xfrm>
        </p:spPr>
        <p:txBody>
          <a:bodyPr/>
          <a:lstStyle/>
          <a:p>
            <a:pPr>
              <a:defRPr/>
            </a:pPr>
            <a:r>
              <a:rPr lang="en-US" altLang="en-US" sz="2000" b="1" dirty="0" smtClean="0"/>
              <a:t>Basic Series (low mass 600, 430 to 650; high mass 900, 800 to 950)</a:t>
            </a:r>
          </a:p>
          <a:p>
            <a:pPr marL="457200" lvl="1" indent="0">
              <a:buFont typeface="Arial" charset="0"/>
              <a:buNone/>
              <a:defRPr/>
            </a:pPr>
            <a:r>
              <a:rPr lang="en-US" altLang="en-US" sz="1600" b="1" dirty="0" smtClean="0"/>
              <a:t>Cases 600 and 900 monthly results </a:t>
            </a:r>
            <a:r>
              <a:rPr lang="en-US" altLang="en-US" sz="1600" b="1" dirty="0" smtClean="0">
                <a:solidFill>
                  <a:srgbClr val="0000FF"/>
                </a:solidFill>
              </a:rPr>
              <a:t> Check these</a:t>
            </a:r>
            <a:endParaRPr lang="en-US" altLang="en-US" sz="1600" b="1" dirty="0" smtClean="0"/>
          </a:p>
          <a:p>
            <a:pPr lvl="1">
              <a:defRPr/>
            </a:pPr>
            <a:r>
              <a:rPr lang="en-US" altLang="en-US" sz="1600" dirty="0" smtClean="0"/>
              <a:t>B8-M3 [sl.~24]: low 600 peak heating Dec?</a:t>
            </a:r>
          </a:p>
          <a:p>
            <a:pPr lvl="1">
              <a:defRPr/>
            </a:pPr>
            <a:r>
              <a:rPr lang="en-US" altLang="en-US" sz="1600" dirty="0" smtClean="0"/>
              <a:t>B8-M6: maybe high 900 cooling? Jan, Feb, Nov, Dec (if ignore G)</a:t>
            </a:r>
          </a:p>
          <a:p>
            <a:pPr lvl="1">
              <a:defRPr/>
            </a:pPr>
            <a:r>
              <a:rPr lang="en-US" altLang="en-US" sz="1600" dirty="0" smtClean="0"/>
              <a:t>B8-M8: high 900 peak cooling Jan, Nov, Dec (if ignore G,H)</a:t>
            </a:r>
          </a:p>
          <a:p>
            <a:pPr lvl="1">
              <a:defRPr/>
            </a:pPr>
            <a:r>
              <a:rPr lang="en-US" altLang="en-US" sz="1600" i="1" dirty="0" smtClean="0"/>
              <a:t>B8-M9,M11,M12: 600-900 sensitivities generally magnify Case 600 disagreements</a:t>
            </a:r>
          </a:p>
          <a:p>
            <a:pPr lvl="1">
              <a:defRPr/>
            </a:pPr>
            <a:r>
              <a:rPr lang="en-US" altLang="en-US" sz="1600" dirty="0" smtClean="0"/>
              <a:t>B8-M9,M10,M11: sensitivity disagreements are consistent with B8-M3,M6,M8 notes</a:t>
            </a:r>
          </a:p>
          <a:p>
            <a:pPr marL="457200" lvl="1" indent="0">
              <a:buFont typeface="Arial" charset="0"/>
              <a:buNone/>
              <a:defRPr/>
            </a:pPr>
            <a:r>
              <a:rPr lang="en-US" altLang="en-US" sz="1600" b="1" dirty="0" smtClean="0"/>
              <a:t>Case 600 and 900 annual results</a:t>
            </a:r>
            <a:endParaRPr lang="en-US" altLang="en-US" sz="1600" b="1" dirty="0"/>
          </a:p>
          <a:p>
            <a:pPr lvl="1">
              <a:defRPr/>
            </a:pPr>
            <a:r>
              <a:rPr lang="en-US" altLang="en-US" sz="1600" dirty="0" smtClean="0"/>
              <a:t>Note: </a:t>
            </a:r>
            <a:r>
              <a:rPr lang="en-US" altLang="en-US" sz="1600" dirty="0" err="1" smtClean="0"/>
              <a:t>Prog</a:t>
            </a:r>
            <a:r>
              <a:rPr lang="en-US" altLang="en-US" sz="1600" dirty="0" smtClean="0"/>
              <a:t> F results changed since Rd#1. </a:t>
            </a:r>
            <a:r>
              <a:rPr lang="en-US" altLang="en-US" sz="1600" b="1" i="1" dirty="0" smtClean="0">
                <a:solidFill>
                  <a:srgbClr val="0000FF"/>
                </a:solidFill>
              </a:rPr>
              <a:t>Discuss in the supplementary modeler report, which inputs changed since Rd#1 (based on spec revisions) or if there were revisions to the software between rounds, etc.</a:t>
            </a:r>
            <a:endParaRPr lang="en-US" altLang="en-US" sz="1600" dirty="0" smtClean="0">
              <a:solidFill>
                <a:srgbClr val="0000FF"/>
              </a:solidFill>
            </a:endParaRPr>
          </a:p>
          <a:p>
            <a:pPr lvl="1">
              <a:defRPr/>
            </a:pPr>
            <a:r>
              <a:rPr lang="en-US" altLang="en-US" sz="1600" dirty="0" smtClean="0"/>
              <a:t>B8-8,12: 640 and 940 peak heating are high! (if ignore H) </a:t>
            </a:r>
            <a:r>
              <a:rPr lang="en-US" altLang="en-US" sz="1600" b="1" dirty="0" smtClean="0">
                <a:solidFill>
                  <a:srgbClr val="0000FF"/>
                </a:solidFill>
              </a:rPr>
              <a:t>Check these; they were also disagreeing in Rd#1</a:t>
            </a:r>
            <a:endParaRPr lang="en-US" altLang="en-US" sz="1600" dirty="0" smtClean="0">
              <a:solidFill>
                <a:srgbClr val="0000FF"/>
              </a:solidFill>
            </a:endParaRPr>
          </a:p>
          <a:p>
            <a:pPr lvl="1">
              <a:defRPr/>
            </a:pPr>
            <a:r>
              <a:rPr lang="en-US" altLang="en-US" sz="1600" dirty="0" smtClean="0"/>
              <a:t>B8-9,13: 640, 600, 610, 650, 940, 900, 910 peak cooling are high! (if ignore H); </a:t>
            </a:r>
            <a:r>
              <a:rPr lang="en-US" altLang="en-US" sz="1600" dirty="0" err="1" smtClean="0"/>
              <a:t>Prog</a:t>
            </a:r>
            <a:r>
              <a:rPr lang="en-US" altLang="en-US" sz="1600" dirty="0" smtClean="0"/>
              <a:t> G error previously masked these in Rd#1 </a:t>
            </a:r>
            <a:r>
              <a:rPr lang="en-US" altLang="en-US" sz="1600" b="1" dirty="0" smtClean="0">
                <a:solidFill>
                  <a:srgbClr val="0000FF"/>
                </a:solidFill>
              </a:rPr>
              <a:t>Check these</a:t>
            </a:r>
            <a:endParaRPr lang="en-US" altLang="en-US" sz="1600" dirty="0" smtClean="0">
              <a:solidFill>
                <a:srgbClr val="0000FF"/>
              </a:solidFill>
            </a:endParaRPr>
          </a:p>
          <a:p>
            <a:pPr lvl="1">
              <a:defRPr/>
            </a:pPr>
            <a:r>
              <a:rPr lang="en-US" altLang="en-US" sz="1600" dirty="0" smtClean="0"/>
              <a:t>B8-11: high 910 annual cooling, and 960  </a:t>
            </a:r>
            <a:r>
              <a:rPr lang="en-US" altLang="en-US" sz="1600" b="1" dirty="0" smtClean="0">
                <a:solidFill>
                  <a:srgbClr val="0000FF"/>
                </a:solidFill>
              </a:rPr>
              <a:t>Check it</a:t>
            </a:r>
          </a:p>
          <a:p>
            <a:pPr lvl="1">
              <a:defRPr/>
            </a:pPr>
            <a:r>
              <a:rPr lang="en-US" altLang="en-US" sz="1600" dirty="0" smtClean="0"/>
              <a:t>B8-A18: maybe 630-620 high peak cooling? </a:t>
            </a:r>
            <a:r>
              <a:rPr lang="en-US" altLang="en-US" sz="1600" dirty="0" smtClean="0">
                <a:solidFill>
                  <a:srgbClr val="0000FF"/>
                </a:solidFill>
              </a:rPr>
              <a:t>check it. </a:t>
            </a:r>
          </a:p>
          <a:p>
            <a:pPr lvl="1">
              <a:defRPr/>
            </a:pPr>
            <a:r>
              <a:rPr lang="en-US" altLang="en-US" sz="1600" dirty="0" smtClean="0"/>
              <a:t>B8-A20: high peak heating 640-600, 940-900 consistent with 640,940 above; </a:t>
            </a:r>
            <a:r>
              <a:rPr lang="en-US" altLang="en-US" sz="1600" b="1" dirty="0" smtClean="0">
                <a:solidFill>
                  <a:srgbClr val="0000FF"/>
                </a:solidFill>
              </a:rPr>
              <a:t>check it</a:t>
            </a:r>
            <a:endParaRPr lang="en-US" altLang="en-US" sz="1600" b="1" dirty="0" smtClean="0"/>
          </a:p>
          <a:p>
            <a:pPr lvl="1">
              <a:defRPr/>
            </a:pPr>
            <a:endParaRPr lang="en-US" altLang="en-US" sz="1600" b="1" dirty="0" smtClean="0">
              <a:solidFill>
                <a:srgbClr val="0000FF"/>
              </a:solidFill>
            </a:endParaRPr>
          </a:p>
          <a:p>
            <a:pPr lvl="1">
              <a:defRPr/>
            </a:pPr>
            <a:endParaRPr lang="en-US" altLang="en-US" sz="2400" dirty="0" smtClean="0"/>
          </a:p>
          <a:p>
            <a:pPr lvl="1">
              <a:defRPr/>
            </a:pPr>
            <a:endParaRPr lang="en-US" altLang="en-US" sz="2400" dirty="0" smtClean="0"/>
          </a:p>
          <a:p>
            <a:pPr>
              <a:defRPr/>
            </a:pPr>
            <a:endParaRPr lang="en-US" altLang="en-US" sz="2400"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77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5" name="Title 1"/>
          <p:cNvSpPr>
            <a:spLocks noGrp="1"/>
          </p:cNvSpPr>
          <p:nvPr>
            <p:ph type="title"/>
          </p:nvPr>
        </p:nvSpPr>
        <p:spPr>
          <a:xfrm>
            <a:off x="0" y="76200"/>
            <a:ext cx="9144000" cy="1401763"/>
          </a:xfrm>
        </p:spPr>
        <p:txBody>
          <a:bodyPr/>
          <a:lstStyle/>
          <a:p>
            <a:r>
              <a:rPr lang="en-US" altLang="en-US" sz="2800" b="1" smtClean="0"/>
              <a:t>Thermal Fabric Update Results, Round 2</a:t>
            </a:r>
            <a:br>
              <a:rPr lang="en-US" altLang="en-US" sz="2800" b="1" smtClean="0"/>
            </a:br>
            <a:r>
              <a:rPr lang="en-US" altLang="en-US" sz="2800" b="1" smtClean="0"/>
              <a:t>B8-5. Annual Overhang and Fin Shading Coefficients</a:t>
            </a:r>
            <a:br>
              <a:rPr lang="en-US" altLang="en-US" sz="2800" b="1" smtClean="0"/>
            </a:br>
            <a:r>
              <a:rPr lang="en-US" altLang="en-US" sz="2800" b="1" smtClean="0"/>
              <a:t>(Fraction of Solar that is Shaded)</a:t>
            </a:r>
          </a:p>
        </p:txBody>
      </p:sp>
      <p:sp>
        <p:nvSpPr>
          <p:cNvPr id="23556" name="TextBox 3"/>
          <p:cNvSpPr txBox="1">
            <a:spLocks noChangeArrowheads="1"/>
          </p:cNvSpPr>
          <p:nvPr/>
        </p:nvSpPr>
        <p:spPr bwMode="auto">
          <a:xfrm>
            <a:off x="4291013" y="1676400"/>
            <a:ext cx="4800600" cy="18161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A,F: No output; H no West output</a:t>
            </a:r>
            <a:endParaRPr lang="en-US" altLang="en-US" sz="1600">
              <a:solidFill>
                <a:srgbClr val="FF0000"/>
              </a:solidFill>
              <a:latin typeface="Arial" charset="0"/>
            </a:endParaRPr>
          </a:p>
          <a:p>
            <a:pPr eaLnBrk="1" hangingPunct="1">
              <a:spcBef>
                <a:spcPct val="0"/>
              </a:spcBef>
            </a:pPr>
            <a:r>
              <a:rPr lang="en-US" altLang="en-US" sz="1600">
                <a:solidFill>
                  <a:srgbClr val="0000FF"/>
                </a:solidFill>
                <a:latin typeface="Arial" charset="0"/>
              </a:rPr>
              <a:t> B: Fixed output data entries v. Rd#1?</a:t>
            </a:r>
          </a:p>
          <a:p>
            <a:pPr eaLnBrk="1" hangingPunct="1">
              <a:spcBef>
                <a:spcPct val="0"/>
              </a:spcBef>
            </a:pPr>
            <a:r>
              <a:rPr lang="en-US" altLang="en-US" sz="1600">
                <a:solidFill>
                  <a:srgbClr val="FF0000"/>
                </a:solidFill>
                <a:latin typeface="Arial" charset="0"/>
              </a:rPr>
              <a:t> G: South high “1 - Case610 / Case600”; relates to unshaded solar error above.</a:t>
            </a:r>
          </a:p>
          <a:p>
            <a:pPr eaLnBrk="1" hangingPunct="1">
              <a:spcBef>
                <a:spcPct val="0"/>
              </a:spcBef>
            </a:pPr>
            <a:r>
              <a:rPr lang="en-US" altLang="en-US" sz="1600">
                <a:solidFill>
                  <a:srgbClr val="0000FF"/>
                </a:solidFill>
                <a:latin typeface="Arial" charset="0"/>
              </a:rPr>
              <a:t> Still big shading differences, especially West</a:t>
            </a:r>
          </a:p>
          <a:p>
            <a:pPr eaLnBrk="1" hangingPunct="1">
              <a:spcBef>
                <a:spcPct val="0"/>
              </a:spcBef>
            </a:pPr>
            <a:endParaRPr lang="en-US" altLang="en-US" sz="1600">
              <a:solidFill>
                <a:srgbClr val="0000FF"/>
              </a:solidFill>
              <a:latin typeface="Arial" charset="0"/>
            </a:endParaRPr>
          </a:p>
          <a:p>
            <a:pPr eaLnBrk="1" hangingPunct="1">
              <a:spcBef>
                <a:spcPct val="0"/>
              </a:spcBef>
            </a:pPr>
            <a:endParaRPr lang="en-US" altLang="en-US" sz="1600">
              <a:solidFill>
                <a:srgbClr val="0000FF"/>
              </a:solidFill>
              <a:latin typeface="Arial" charset="0"/>
            </a:endParaRPr>
          </a:p>
        </p:txBody>
      </p:sp>
      <p:cxnSp>
        <p:nvCxnSpPr>
          <p:cNvPr id="6" name="Straight Arrow Connector 5"/>
          <p:cNvCxnSpPr/>
          <p:nvPr/>
        </p:nvCxnSpPr>
        <p:spPr>
          <a:xfrm>
            <a:off x="1865313" y="4800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370513" y="4191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3559" name="TextBox 3"/>
          <p:cNvSpPr txBox="1">
            <a:spLocks noChangeArrowheads="1"/>
          </p:cNvSpPr>
          <p:nvPr/>
        </p:nvSpPr>
        <p:spPr bwMode="auto">
          <a:xfrm>
            <a:off x="4497388" y="2895600"/>
            <a:ext cx="4594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 typeface="Wingdings" pitchFamily="2" charset="2"/>
              <a:buChar char="§"/>
            </a:pPr>
            <a:r>
              <a:rPr lang="en-US" altLang="en-US" sz="1400">
                <a:solidFill>
                  <a:srgbClr val="0000FF"/>
                </a:solidFill>
                <a:latin typeface="Arial" charset="0"/>
              </a:rPr>
              <a:t>Combination of overhang and fin shading not tested in MZ350; </a:t>
            </a:r>
            <a:r>
              <a:rPr lang="en-US" altLang="en-US" sz="1400" b="1" i="1">
                <a:solidFill>
                  <a:srgbClr val="00CC00"/>
                </a:solidFill>
                <a:latin typeface="Arial" charset="0"/>
              </a:rPr>
              <a:t>tkjn add idea to future cases list</a:t>
            </a:r>
            <a:endParaRPr lang="en-US" altLang="en-US" sz="1400">
              <a:solidFill>
                <a:srgbClr val="00CC00"/>
              </a:solidFill>
              <a:latin typeface="Arial" charset="0"/>
            </a:endParaRPr>
          </a:p>
        </p:txBody>
      </p:sp>
      <p:cxnSp>
        <p:nvCxnSpPr>
          <p:cNvPr id="9" name="Straight Arrow Connector 8"/>
          <p:cNvCxnSpPr/>
          <p:nvPr/>
        </p:nvCxnSpPr>
        <p:spPr>
          <a:xfrm>
            <a:off x="2819400" y="2895600"/>
            <a:ext cx="457200" cy="152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p:cNvSpPr>
            <a:spLocks noGrp="1"/>
          </p:cNvSpPr>
          <p:nvPr>
            <p:ph type="title"/>
          </p:nvPr>
        </p:nvSpPr>
        <p:spPr>
          <a:xfrm>
            <a:off x="457200" y="152400"/>
            <a:ext cx="8229600" cy="685800"/>
          </a:xfrm>
        </p:spPr>
        <p:txBody>
          <a:bodyPr/>
          <a:lstStyle/>
          <a:p>
            <a:r>
              <a:rPr lang="en-US" altLang="en-US" sz="2800" b="1" smtClean="0"/>
              <a:t>Thermal Fabric Update Results, Round 2</a:t>
            </a:r>
            <a:br>
              <a:rPr lang="en-US" altLang="en-US" sz="2800" b="1" smtClean="0"/>
            </a:br>
            <a:r>
              <a:rPr lang="en-US" altLang="en-US" sz="2800" b="1" smtClean="0"/>
              <a:t>Analysis: Program F (3)</a:t>
            </a:r>
          </a:p>
        </p:txBody>
      </p:sp>
      <p:sp>
        <p:nvSpPr>
          <p:cNvPr id="202755" name="Content Placeholder 2"/>
          <p:cNvSpPr>
            <a:spLocks noGrp="1"/>
          </p:cNvSpPr>
          <p:nvPr>
            <p:ph idx="1"/>
          </p:nvPr>
        </p:nvSpPr>
        <p:spPr>
          <a:xfrm>
            <a:off x="304800" y="1143000"/>
            <a:ext cx="8610600" cy="5943600"/>
          </a:xfrm>
        </p:spPr>
        <p:txBody>
          <a:bodyPr/>
          <a:lstStyle/>
          <a:p>
            <a:pPr>
              <a:defRPr/>
            </a:pPr>
            <a:r>
              <a:rPr lang="en-US" altLang="en-US" sz="2000" b="1" dirty="0" smtClean="0"/>
              <a:t>Window and insulation cases (low mass 660 to 695; high mass 980 to 995)</a:t>
            </a:r>
          </a:p>
          <a:p>
            <a:pPr marL="457200" lvl="1" indent="0">
              <a:buFont typeface="Arial" charset="0"/>
              <a:buNone/>
              <a:defRPr/>
            </a:pPr>
            <a:r>
              <a:rPr lang="en-US" altLang="en-US" sz="1600" b="1" dirty="0" smtClean="0"/>
              <a:t>Windows (660, 670)</a:t>
            </a:r>
            <a:endParaRPr lang="en-US" altLang="en-US" sz="1600" dirty="0" smtClean="0"/>
          </a:p>
          <a:p>
            <a:pPr lvl="1">
              <a:defRPr/>
            </a:pPr>
            <a:r>
              <a:rPr lang="en-US" altLang="en-US" sz="1500" dirty="0" smtClean="0"/>
              <a:t>B8-A9: High 670 peak cooling (if ignore H); </a:t>
            </a:r>
            <a:r>
              <a:rPr lang="en-US" altLang="en-US" sz="1500" dirty="0" smtClean="0">
                <a:solidFill>
                  <a:srgbClr val="0000FF"/>
                </a:solidFill>
              </a:rPr>
              <a:t>single-pane window difference surface </a:t>
            </a:r>
            <a:r>
              <a:rPr lang="en-US" altLang="en-US" sz="1500" dirty="0" err="1" smtClean="0">
                <a:solidFill>
                  <a:srgbClr val="0000FF"/>
                </a:solidFill>
              </a:rPr>
              <a:t>coeff</a:t>
            </a:r>
            <a:r>
              <a:rPr lang="en-US" altLang="en-US" sz="1500" dirty="0" smtClean="0">
                <a:solidFill>
                  <a:srgbClr val="0000FF"/>
                </a:solidFill>
              </a:rPr>
              <a:t> driven?</a:t>
            </a:r>
          </a:p>
          <a:p>
            <a:pPr marL="457200" lvl="1" indent="0">
              <a:buFont typeface="Arial" charset="0"/>
              <a:buNone/>
              <a:defRPr/>
            </a:pPr>
            <a:r>
              <a:rPr lang="en-US" altLang="en-US" sz="1600" b="1" dirty="0" smtClean="0"/>
              <a:t>Insulation and 20/20 Thermostat (680, 685, 695, 980, 985, 995)</a:t>
            </a:r>
          </a:p>
          <a:p>
            <a:pPr lvl="1">
              <a:defRPr/>
            </a:pPr>
            <a:r>
              <a:rPr lang="en-US" altLang="en-US" sz="1500" dirty="0" smtClean="0"/>
              <a:t>B8-A6 [sl.~74]: High 985, 995? (two “schools” here?); </a:t>
            </a:r>
            <a:r>
              <a:rPr lang="en-US" altLang="en-US" sz="1500" b="1" dirty="0" smtClean="0">
                <a:solidFill>
                  <a:srgbClr val="0000FF"/>
                </a:solidFill>
              </a:rPr>
              <a:t> check it</a:t>
            </a:r>
          </a:p>
          <a:p>
            <a:pPr lvl="1">
              <a:defRPr/>
            </a:pPr>
            <a:r>
              <a:rPr lang="en-US" altLang="en-US" sz="1500" dirty="0" smtClean="0"/>
              <a:t>B8-A9: High 685 peak cooling (if ignore H); also high 980, 985, 995 (two “schools”?)</a:t>
            </a:r>
          </a:p>
          <a:p>
            <a:pPr lvl="1">
              <a:defRPr/>
            </a:pPr>
            <a:r>
              <a:rPr lang="en-US" altLang="en-US" sz="1500" i="1" dirty="0" smtClean="0"/>
              <a:t>Following indicated sensitivity plots magnify noted differences, and reveal others.</a:t>
            </a:r>
            <a:endParaRPr lang="en-US" altLang="en-US" sz="1600" b="1" i="1" dirty="0" smtClean="0">
              <a:solidFill>
                <a:srgbClr val="0000FF"/>
              </a:solidFill>
            </a:endParaRPr>
          </a:p>
          <a:p>
            <a:pPr lvl="1">
              <a:defRPr/>
            </a:pPr>
            <a:r>
              <a:rPr lang="en-US" altLang="en-US" sz="1500" dirty="0" smtClean="0"/>
              <a:t>B8-A27 [sl.~80]: 995-985 opposite sensitivity annual cooling ; </a:t>
            </a:r>
            <a:r>
              <a:rPr lang="en-US" altLang="en-US" sz="1500" b="1" dirty="0" smtClean="0">
                <a:solidFill>
                  <a:srgbClr val="0000FF"/>
                </a:solidFill>
              </a:rPr>
              <a:t>check it</a:t>
            </a:r>
            <a:endParaRPr lang="en-US" altLang="en-US" sz="1500" dirty="0" smtClean="0">
              <a:solidFill>
                <a:srgbClr val="0000FF"/>
              </a:solidFill>
            </a:endParaRPr>
          </a:p>
          <a:p>
            <a:pPr marL="457200" lvl="1" indent="0">
              <a:buFont typeface="Arial" charset="0"/>
              <a:buNone/>
              <a:defRPr/>
            </a:pPr>
            <a:r>
              <a:rPr lang="en-US" altLang="en-US" sz="1600" b="1" dirty="0" smtClean="0"/>
              <a:t>Free float temperatures (600FF, 650FF, 900FF, 950FF, 680FF, 980FF)</a:t>
            </a:r>
          </a:p>
          <a:p>
            <a:pPr lvl="1">
              <a:defRPr/>
            </a:pPr>
            <a:r>
              <a:rPr lang="en-US" altLang="en-US" sz="1500" dirty="0" smtClean="0"/>
              <a:t>No obvious disagreements </a:t>
            </a:r>
          </a:p>
          <a:p>
            <a:pPr>
              <a:defRPr/>
            </a:pPr>
            <a:r>
              <a:rPr lang="en-US" altLang="en-US" sz="2000" b="1" dirty="0" smtClean="0"/>
              <a:t>In-Depth cases, </a:t>
            </a:r>
            <a:r>
              <a:rPr lang="en-US" altLang="en-US" sz="2000" b="1" dirty="0" smtClean="0">
                <a:solidFill>
                  <a:srgbClr val="0000FF"/>
                </a:solidFill>
              </a:rPr>
              <a:t>Check noted differences </a:t>
            </a:r>
          </a:p>
          <a:p>
            <a:pPr lvl="1">
              <a:defRPr/>
            </a:pPr>
            <a:r>
              <a:rPr lang="en-US" altLang="en-US" sz="1600" dirty="0" smtClean="0"/>
              <a:t>B8-34 [~sl.93]: Maybe high 220, 230, 240?; previously masked by D,G in Rd#1</a:t>
            </a:r>
            <a:endParaRPr lang="en-US" altLang="en-US" sz="1600" dirty="0" smtClean="0">
              <a:solidFill>
                <a:srgbClr val="0000FF"/>
              </a:solidFill>
            </a:endParaRPr>
          </a:p>
          <a:p>
            <a:pPr lvl="1">
              <a:defRPr/>
            </a:pPr>
            <a:r>
              <a:rPr lang="en-US" altLang="en-US" sz="1600" dirty="0" smtClean="0"/>
              <a:t>B8-40: 270,290,320 peak cooling high (if ignore H)</a:t>
            </a:r>
          </a:p>
          <a:p>
            <a:pPr lvl="1">
              <a:defRPr/>
            </a:pPr>
            <a:r>
              <a:rPr lang="en-US" altLang="en-US" sz="1600" dirty="0" smtClean="0"/>
              <a:t>B8-41: low 210-200, 220-215 annual heating and cooling; high 200-195 heating, and high 215-200, 220-210 (with D)</a:t>
            </a:r>
          </a:p>
          <a:p>
            <a:pPr lvl="2">
              <a:defRPr/>
            </a:pPr>
            <a:r>
              <a:rPr lang="en-US" altLang="en-US" sz="1600" dirty="0" smtClean="0"/>
              <a:t>Also see related peak load differences (B-42)</a:t>
            </a:r>
          </a:p>
          <a:p>
            <a:pPr lvl="1">
              <a:defRPr/>
            </a:pPr>
            <a:r>
              <a:rPr lang="en-US" altLang="en-US" sz="1600" dirty="0" smtClean="0"/>
              <a:t>B8-46: high 280-270, 300-270 peak cooling sensitivities (if ignore H)</a:t>
            </a:r>
          </a:p>
          <a:p>
            <a:pPr lvl="1">
              <a:defRPr/>
            </a:pPr>
            <a:r>
              <a:rPr lang="en-US" altLang="en-US" sz="1600" dirty="0" smtClean="0"/>
              <a:t>B8-50: High 800 peak cooling (with D)</a:t>
            </a:r>
          </a:p>
          <a:p>
            <a:pPr lvl="1">
              <a:defRPr/>
            </a:pPr>
            <a:r>
              <a:rPr lang="en-US" altLang="en-US" sz="1600" dirty="0" smtClean="0"/>
              <a:t>B8-52: similar peak cooling disagreements as 280-270 for 440-600, 810-900 (if ignore H; these are all versions of α,</a:t>
            </a:r>
            <a:r>
              <a:rPr lang="en-US" altLang="en-US" sz="1600" dirty="0" err="1" smtClean="0"/>
              <a:t>int</a:t>
            </a:r>
            <a:r>
              <a:rPr lang="en-US" altLang="en-US" sz="1600" dirty="0" smtClean="0"/>
              <a:t> = 0.1,0.9 sensitivity.</a:t>
            </a:r>
            <a:endParaRPr lang="en-US" altLang="en-US" sz="2400" dirty="0" smtClean="0"/>
          </a:p>
          <a:p>
            <a:pPr lvl="1">
              <a:defRPr/>
            </a:pPr>
            <a:endParaRPr lang="en-US" altLang="en-US" sz="2400" dirty="0" smtClean="0"/>
          </a:p>
          <a:p>
            <a:pPr marL="0" indent="0">
              <a:buFont typeface="Arial" charset="0"/>
              <a:buNone/>
              <a:defRPr/>
            </a:pPr>
            <a:endParaRPr lang="en-US" altLang="en-US" sz="2400" dirty="0" smtClean="0"/>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1"/>
          <p:cNvSpPr>
            <a:spLocks noGrp="1"/>
          </p:cNvSpPr>
          <p:nvPr>
            <p:ph type="title"/>
          </p:nvPr>
        </p:nvSpPr>
        <p:spPr>
          <a:xfrm>
            <a:off x="457200" y="0"/>
            <a:ext cx="8229600" cy="914400"/>
          </a:xfrm>
        </p:spPr>
        <p:txBody>
          <a:bodyPr/>
          <a:lstStyle/>
          <a:p>
            <a:r>
              <a:rPr lang="en-US" altLang="en-US" sz="2800" b="1" smtClean="0"/>
              <a:t>Thermal Fabric Update Results, Round 2</a:t>
            </a:r>
            <a:br>
              <a:rPr lang="en-US" altLang="en-US" sz="2800" b="1" smtClean="0"/>
            </a:br>
            <a:r>
              <a:rPr lang="en-US" altLang="en-US" sz="2800" b="1" smtClean="0"/>
              <a:t>Analysis: Program F (4)</a:t>
            </a:r>
          </a:p>
        </p:txBody>
      </p:sp>
      <p:sp>
        <p:nvSpPr>
          <p:cNvPr id="202755" name="Content Placeholder 2"/>
          <p:cNvSpPr>
            <a:spLocks noGrp="1"/>
          </p:cNvSpPr>
          <p:nvPr>
            <p:ph idx="1"/>
          </p:nvPr>
        </p:nvSpPr>
        <p:spPr>
          <a:xfrm>
            <a:off x="304800" y="990600"/>
            <a:ext cx="8534400" cy="4876800"/>
          </a:xfrm>
        </p:spPr>
        <p:txBody>
          <a:bodyPr/>
          <a:lstStyle/>
          <a:p>
            <a:pPr>
              <a:defRPr/>
            </a:pPr>
            <a:r>
              <a:rPr lang="en-US" altLang="en-US" sz="2000" b="1" dirty="0" smtClean="0"/>
              <a:t>In-Depth cases </a:t>
            </a:r>
          </a:p>
          <a:p>
            <a:pPr marL="457200" lvl="1" indent="0">
              <a:buFont typeface="Arial" charset="0"/>
              <a:buNone/>
              <a:defRPr/>
            </a:pPr>
            <a:r>
              <a:rPr lang="en-US" altLang="en-US" sz="1600" b="1" dirty="0" smtClean="0"/>
              <a:t>Constant surface coefficients (450,460,470) (B8-A47 to B8-A50)</a:t>
            </a:r>
          </a:p>
          <a:p>
            <a:pPr lvl="1">
              <a:defRPr/>
            </a:pPr>
            <a:r>
              <a:rPr lang="en-US" altLang="en-US" sz="1600" dirty="0" smtClean="0"/>
              <a:t>Note: </a:t>
            </a:r>
            <a:r>
              <a:rPr lang="en-US" altLang="en-US" sz="1600" dirty="0" err="1" smtClean="0"/>
              <a:t>Prog</a:t>
            </a:r>
            <a:r>
              <a:rPr lang="en-US" altLang="en-US" sz="1600" dirty="0" smtClean="0"/>
              <a:t> F applies hardcoded constant combined coefficients with one-time calculated convective and radiative portions as described in slide “F(1)” above. For cases 450,460,470 the code authors modified the software so that resulting combined coefficients match the test specification.</a:t>
            </a:r>
          </a:p>
          <a:p>
            <a:pPr lvl="1">
              <a:defRPr/>
            </a:pPr>
            <a:r>
              <a:rPr lang="en-US" altLang="en-US" sz="1600" dirty="0" smtClean="0"/>
              <a:t>B8-A47 [~slide 131]: 450,460 low annual cooling (if ignore H)</a:t>
            </a:r>
          </a:p>
          <a:p>
            <a:pPr lvl="1">
              <a:defRPr/>
            </a:pPr>
            <a:r>
              <a:rPr lang="en-US" altLang="en-US" sz="1600" dirty="0" smtClean="0"/>
              <a:t>B8-A48: 470 high peak cooling (if ignore H)</a:t>
            </a:r>
          </a:p>
          <a:p>
            <a:pPr lvl="1">
              <a:defRPr/>
            </a:pPr>
            <a:r>
              <a:rPr lang="en-US" altLang="en-US" sz="1600" dirty="0" smtClean="0"/>
              <a:t>B8-A49,A50: Sensitivities magnify the above. </a:t>
            </a:r>
          </a:p>
          <a:p>
            <a:pPr lvl="1">
              <a:defRPr/>
            </a:pPr>
            <a:r>
              <a:rPr lang="en-US" altLang="en-US" sz="1600" dirty="0" smtClean="0"/>
              <a:t>Conclusions:</a:t>
            </a:r>
          </a:p>
          <a:p>
            <a:pPr lvl="2">
              <a:defRPr/>
            </a:pPr>
            <a:r>
              <a:rPr lang="en-US" altLang="en-US" sz="1600" dirty="0" smtClean="0"/>
              <a:t>Program F results variation for varied </a:t>
            </a:r>
            <a:r>
              <a:rPr lang="en-US" altLang="en-US" sz="1600" dirty="0" err="1" smtClean="0"/>
              <a:t>h,comb</a:t>
            </a:r>
            <a:r>
              <a:rPr lang="en-US" altLang="en-US" sz="1600" dirty="0" smtClean="0"/>
              <a:t> is indicative of the importance of these values on loads (e.g., about 20% cooling effect for 450 versus 600)</a:t>
            </a:r>
          </a:p>
          <a:p>
            <a:pPr lvl="2">
              <a:defRPr/>
            </a:pPr>
            <a:r>
              <a:rPr lang="en-US" altLang="en-US" sz="1600" dirty="0" err="1" smtClean="0"/>
              <a:t>Prog</a:t>
            </a:r>
            <a:r>
              <a:rPr lang="en-US" altLang="en-US" sz="1600" dirty="0" smtClean="0"/>
              <a:t> F’s annual cooling load differences versus other programs increase for cases 450 and 460 (versus case 600) perhaps indicating that some other error is compensated by </a:t>
            </a:r>
            <a:r>
              <a:rPr lang="en-US" altLang="en-US" sz="1600" dirty="0" err="1" smtClean="0"/>
              <a:t>Prog</a:t>
            </a:r>
            <a:r>
              <a:rPr lang="en-US" altLang="en-US" sz="1600" dirty="0" smtClean="0"/>
              <a:t> F’s higher resulting default </a:t>
            </a:r>
            <a:r>
              <a:rPr lang="en-US" altLang="en-US" sz="1600" dirty="0" err="1" smtClean="0"/>
              <a:t>h,comb</a:t>
            </a:r>
            <a:r>
              <a:rPr lang="en-US" altLang="en-US" sz="1600" dirty="0" smtClean="0"/>
              <a:t> values applied for Case 600?</a:t>
            </a:r>
          </a:p>
          <a:p>
            <a:pPr lvl="2">
              <a:defRPr/>
            </a:pPr>
            <a:r>
              <a:rPr lang="en-US" altLang="en-US" sz="1600" b="1" dirty="0" err="1" smtClean="0">
                <a:solidFill>
                  <a:srgbClr val="0000FF"/>
                </a:solidFill>
              </a:rPr>
              <a:t>Prog</a:t>
            </a:r>
            <a:r>
              <a:rPr lang="en-US" altLang="en-US" sz="1600" b="1" dirty="0" smtClean="0">
                <a:solidFill>
                  <a:srgbClr val="0000FF"/>
                </a:solidFill>
              </a:rPr>
              <a:t> F re-check resulting coefficients applied for 450, 460, 470 match the test spec</a:t>
            </a:r>
          </a:p>
          <a:p>
            <a:pPr lvl="1">
              <a:defRPr/>
            </a:pPr>
            <a:endParaRPr lang="en-US" altLang="en-US" sz="1600" dirty="0" smtClean="0"/>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a:xfrm>
            <a:off x="457200" y="0"/>
            <a:ext cx="8229600" cy="914400"/>
          </a:xfrm>
        </p:spPr>
        <p:txBody>
          <a:bodyPr/>
          <a:lstStyle/>
          <a:p>
            <a:r>
              <a:rPr lang="en-US" altLang="en-US" sz="2800" b="1" smtClean="0"/>
              <a:t>Thermal Fabric Update Results, Round 2</a:t>
            </a:r>
            <a:br>
              <a:rPr lang="en-US" altLang="en-US" sz="2800" b="1" smtClean="0"/>
            </a:br>
            <a:r>
              <a:rPr lang="en-US" altLang="en-US" sz="2800" b="1" smtClean="0"/>
              <a:t>Analysis: Program F (5)</a:t>
            </a:r>
          </a:p>
        </p:txBody>
      </p:sp>
      <p:sp>
        <p:nvSpPr>
          <p:cNvPr id="202755" name="Content Placeholder 2"/>
          <p:cNvSpPr>
            <a:spLocks noGrp="1"/>
          </p:cNvSpPr>
          <p:nvPr>
            <p:ph idx="1"/>
          </p:nvPr>
        </p:nvSpPr>
        <p:spPr>
          <a:xfrm>
            <a:off x="304800" y="1219200"/>
            <a:ext cx="8534400" cy="5867400"/>
          </a:xfrm>
        </p:spPr>
        <p:txBody>
          <a:bodyPr/>
          <a:lstStyle/>
          <a:p>
            <a:pPr>
              <a:defRPr/>
            </a:pPr>
            <a:r>
              <a:rPr lang="en-US" altLang="en-US" sz="2000" b="1" dirty="0" smtClean="0"/>
              <a:t>Hourly Output Plots</a:t>
            </a:r>
          </a:p>
          <a:p>
            <a:pPr marL="457200" lvl="1" indent="0">
              <a:buFont typeface="Arial" charset="0"/>
              <a:buNone/>
              <a:defRPr/>
            </a:pPr>
            <a:r>
              <a:rPr lang="en-US" altLang="en-US" sz="1600" b="1" dirty="0" smtClean="0"/>
              <a:t>Free float temperatures (B8-56,57,A57)</a:t>
            </a:r>
            <a:endParaRPr lang="en-US" altLang="en-US" sz="1600" dirty="0" smtClean="0"/>
          </a:p>
          <a:p>
            <a:pPr lvl="1">
              <a:defRPr/>
            </a:pPr>
            <a:r>
              <a:rPr lang="en-US" altLang="en-US" sz="1600" dirty="0" smtClean="0"/>
              <a:t>650FF and 680FF have hours outside the pack. </a:t>
            </a:r>
            <a:r>
              <a:rPr lang="en-US" altLang="en-US" sz="1600" b="1" dirty="0" smtClean="0">
                <a:solidFill>
                  <a:srgbClr val="0000FF"/>
                </a:solidFill>
              </a:rPr>
              <a:t>Explanation for why these may be occurring?</a:t>
            </a:r>
            <a:endParaRPr lang="en-US" altLang="en-US" sz="1600" dirty="0" smtClean="0">
              <a:solidFill>
                <a:srgbClr val="0000FF"/>
              </a:solidFill>
            </a:endParaRPr>
          </a:p>
          <a:p>
            <a:pPr marL="457200" lvl="1" indent="0">
              <a:buFont typeface="Arial" charset="0"/>
              <a:buNone/>
              <a:defRPr/>
            </a:pPr>
            <a:r>
              <a:rPr lang="en-US" altLang="en-US" sz="1600" b="1" dirty="0" smtClean="0"/>
              <a:t>Zone loads</a:t>
            </a:r>
            <a:endParaRPr lang="en-US" altLang="en-US" sz="1600" dirty="0" smtClean="0"/>
          </a:p>
          <a:p>
            <a:pPr lvl="1">
              <a:defRPr/>
            </a:pPr>
            <a:r>
              <a:rPr lang="en-US" altLang="en-US" sz="1600" dirty="0" smtClean="0"/>
              <a:t>B8-59A,59B: Especially notable hourly load disagreements occur for Case 900 clear/cold day (if ignore G) and clear/hot day. </a:t>
            </a:r>
            <a:r>
              <a:rPr lang="en-US" altLang="en-US" sz="1600" b="1" dirty="0" smtClean="0">
                <a:solidFill>
                  <a:srgbClr val="0000FF"/>
                </a:solidFill>
              </a:rPr>
              <a:t>Explanation for why these may be occurring?</a:t>
            </a:r>
            <a:r>
              <a:rPr lang="en-US" altLang="en-US" sz="1600" dirty="0" smtClean="0"/>
              <a:t> </a:t>
            </a:r>
          </a:p>
          <a:p>
            <a:pPr lvl="1">
              <a:defRPr/>
            </a:pPr>
            <a:r>
              <a:rPr lang="en-US" altLang="en-US" sz="1600" dirty="0" smtClean="0"/>
              <a:t>Some of the other charts for hourly zone loads indicate disagreeing hours versus other programs. </a:t>
            </a:r>
            <a:r>
              <a:rPr lang="en-US" altLang="en-US" sz="1600" b="1" dirty="0" smtClean="0">
                <a:solidFill>
                  <a:srgbClr val="0000FF"/>
                </a:solidFill>
              </a:rPr>
              <a:t>Explanation for why these may be occurring? </a:t>
            </a:r>
          </a:p>
          <a:p>
            <a:pPr lvl="1">
              <a:defRPr/>
            </a:pPr>
            <a:r>
              <a:rPr lang="en-US" altLang="en-US" sz="1600" b="1" dirty="0" smtClean="0">
                <a:solidFill>
                  <a:srgbClr val="0000FF"/>
                </a:solidFill>
              </a:rPr>
              <a:t>Do you think these differences may be attributable to application of additive convective and radiative surface coefficients (what are essentially constant </a:t>
            </a:r>
            <a:r>
              <a:rPr lang="en-US" altLang="en-US" sz="1600" b="1" i="1" dirty="0" smtClean="0">
                <a:solidFill>
                  <a:srgbClr val="0000FF"/>
                </a:solidFill>
              </a:rPr>
              <a:t>combined</a:t>
            </a:r>
            <a:r>
              <a:rPr lang="en-US" altLang="en-US" sz="1600" b="1" dirty="0" smtClean="0">
                <a:solidFill>
                  <a:srgbClr val="0000FF"/>
                </a:solidFill>
              </a:rPr>
              <a:t> coefficients)</a:t>
            </a:r>
          </a:p>
          <a:p>
            <a:pPr lvl="2">
              <a:defRPr/>
            </a:pPr>
            <a:r>
              <a:rPr lang="en-US" altLang="en-US" sz="1600" b="1" dirty="0" smtClean="0">
                <a:solidFill>
                  <a:srgbClr val="0000FF"/>
                </a:solidFill>
              </a:rPr>
              <a:t>One physical issue with using additive convective and radiative coefficients is that they would be inaccurate for a given surface if convective and radiative heat flows may be in opposite directions. See spec Annex B4 for more discussion of that.</a:t>
            </a:r>
          </a:p>
          <a:p>
            <a:pPr marL="457200" lvl="1" indent="0">
              <a:buFont typeface="Arial" charset="0"/>
              <a:buNone/>
              <a:defRPr/>
            </a:pPr>
            <a:endParaRPr lang="en-US" altLang="en-US" sz="1600" dirty="0" smtClean="0"/>
          </a:p>
          <a:p>
            <a:pPr marL="457200" lvl="1" indent="0">
              <a:buFont typeface="Arial" charset="0"/>
              <a:buNone/>
              <a:defRPr/>
            </a:pPr>
            <a:endParaRPr lang="en-US" altLang="en-US" sz="1600" dirty="0" smtClean="0">
              <a:latin typeface="+mj-lt"/>
            </a:endParaRPr>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itle 1"/>
          <p:cNvSpPr>
            <a:spLocks noGrp="1"/>
          </p:cNvSpPr>
          <p:nvPr>
            <p:ph type="title"/>
          </p:nvPr>
        </p:nvSpPr>
        <p:spPr>
          <a:xfrm>
            <a:off x="457200" y="0"/>
            <a:ext cx="8229600" cy="1066800"/>
          </a:xfrm>
        </p:spPr>
        <p:txBody>
          <a:bodyPr/>
          <a:lstStyle/>
          <a:p>
            <a:r>
              <a:rPr lang="en-US" altLang="en-US" sz="3200" b="1" smtClean="0"/>
              <a:t>Thermal Fabric Update Results, Round 2</a:t>
            </a:r>
            <a:br>
              <a:rPr lang="en-US" altLang="en-US" sz="3200" b="1" smtClean="0"/>
            </a:br>
            <a:r>
              <a:rPr lang="en-US" altLang="en-US" sz="3200" b="1" smtClean="0"/>
              <a:t>Analysis: Program F (6)</a:t>
            </a:r>
            <a:endParaRPr lang="en-US" altLang="en-US" sz="4000" b="1" smtClean="0"/>
          </a:p>
        </p:txBody>
      </p:sp>
      <p:sp>
        <p:nvSpPr>
          <p:cNvPr id="204803" name="Content Placeholder 2"/>
          <p:cNvSpPr>
            <a:spLocks noGrp="1"/>
          </p:cNvSpPr>
          <p:nvPr>
            <p:ph idx="1"/>
          </p:nvPr>
        </p:nvSpPr>
        <p:spPr>
          <a:xfrm>
            <a:off x="76200" y="1676400"/>
            <a:ext cx="8763000" cy="5562600"/>
          </a:xfrm>
        </p:spPr>
        <p:txBody>
          <a:bodyPr/>
          <a:lstStyle/>
          <a:p>
            <a:pPr>
              <a:defRPr/>
            </a:pPr>
            <a:r>
              <a:rPr lang="en-US" altLang="en-US" sz="2000" b="1" i="1" dirty="0" smtClean="0">
                <a:solidFill>
                  <a:srgbClr val="0000FF"/>
                </a:solidFill>
              </a:rPr>
              <a:t>Recommendations:</a:t>
            </a:r>
          </a:p>
          <a:p>
            <a:pPr lvl="1">
              <a:defRPr/>
            </a:pPr>
            <a:r>
              <a:rPr lang="en-US" altLang="en-US" sz="1600" b="1" i="1" dirty="0" smtClean="0">
                <a:solidFill>
                  <a:srgbClr val="0000FF"/>
                </a:solidFill>
              </a:rPr>
              <a:t>Check noted disagreements in just preceding slides “F(2)” through “F(5)”.</a:t>
            </a:r>
          </a:p>
          <a:p>
            <a:pPr lvl="2">
              <a:defRPr/>
            </a:pPr>
            <a:r>
              <a:rPr lang="en-US" altLang="en-US" sz="1600" b="1" i="1" dirty="0" smtClean="0">
                <a:solidFill>
                  <a:srgbClr val="0000FF"/>
                </a:solidFill>
              </a:rPr>
              <a:t>Are noted differences (perhaps especially hourly load differences?) possibly attributable to application of constant combined surface coefficients? (See Slide “F(5)” just above).</a:t>
            </a:r>
          </a:p>
          <a:p>
            <a:pPr lvl="2">
              <a:defRPr/>
            </a:pPr>
            <a:r>
              <a:rPr lang="en-US" altLang="en-US" sz="1600" b="1" i="1" dirty="0" smtClean="0">
                <a:solidFill>
                  <a:srgbClr val="0000FF"/>
                </a:solidFill>
              </a:rPr>
              <a:t>Discuss in supplementary modeler report any explanations for existing differences.</a:t>
            </a:r>
            <a:endParaRPr lang="en-US" altLang="en-US" sz="1400" b="1" i="1" dirty="0" smtClean="0">
              <a:solidFill>
                <a:srgbClr val="0000FF"/>
              </a:solidFill>
            </a:endParaRPr>
          </a:p>
          <a:p>
            <a:pPr lvl="1">
              <a:defRPr/>
            </a:pPr>
            <a:r>
              <a:rPr lang="en-US" altLang="en-US" sz="1600" b="1" i="1" dirty="0" smtClean="0">
                <a:solidFill>
                  <a:srgbClr val="0000FF"/>
                </a:solidFill>
              </a:rPr>
              <a:t>Strongly consider providing incident and transmitted solar radiation output. (At least provide incident solar for each surface.)</a:t>
            </a:r>
          </a:p>
          <a:p>
            <a:pPr lvl="1">
              <a:defRPr/>
            </a:pPr>
            <a:r>
              <a:rPr lang="en-US" altLang="en-US" sz="1600" b="1" i="1" dirty="0" smtClean="0">
                <a:solidFill>
                  <a:srgbClr val="0000FF"/>
                </a:solidFill>
              </a:rPr>
              <a:t>Recheck resulting combined coefficients applied for 450,460,470 (as the results differences versus 600 are substantial, could be ok but is worth re-confirming)</a:t>
            </a:r>
          </a:p>
          <a:p>
            <a:pPr lvl="1">
              <a:defRPr/>
            </a:pPr>
            <a:r>
              <a:rPr lang="en-US" altLang="en-US" sz="1600" b="1" i="1" dirty="0" smtClean="0">
                <a:solidFill>
                  <a:srgbClr val="0000FF"/>
                </a:solidFill>
              </a:rPr>
              <a:t>Discuss </a:t>
            </a:r>
            <a:r>
              <a:rPr lang="en-US" altLang="en-US" sz="1600" b="1" i="1" dirty="0">
                <a:solidFill>
                  <a:srgbClr val="0000FF"/>
                </a:solidFill>
              </a:rPr>
              <a:t>in modeler report how the code was revised to accommodate 450,460,470: interior and exterior. E.g., was this implemented </a:t>
            </a:r>
            <a:r>
              <a:rPr lang="en-US" altLang="en-US" sz="1600" b="1" i="1" dirty="0" err="1">
                <a:solidFill>
                  <a:srgbClr val="0000FF"/>
                </a:solidFill>
              </a:rPr>
              <a:t>h,conv</a:t>
            </a:r>
            <a:r>
              <a:rPr lang="en-US" altLang="en-US" sz="1600" b="1" i="1" dirty="0">
                <a:solidFill>
                  <a:srgbClr val="0000FF"/>
                </a:solidFill>
              </a:rPr>
              <a:t> = </a:t>
            </a:r>
            <a:r>
              <a:rPr lang="en-US" altLang="en-US" sz="1600" b="1" i="1" dirty="0" err="1">
                <a:solidFill>
                  <a:srgbClr val="0000FF"/>
                </a:solidFill>
              </a:rPr>
              <a:t>h,comb</a:t>
            </a:r>
            <a:r>
              <a:rPr lang="en-US" altLang="en-US" sz="1600" b="1" i="1" dirty="0">
                <a:solidFill>
                  <a:srgbClr val="0000FF"/>
                </a:solidFill>
              </a:rPr>
              <a:t> and </a:t>
            </a:r>
            <a:r>
              <a:rPr lang="en-US" altLang="en-US" sz="1600" b="1" i="1" dirty="0" err="1">
                <a:solidFill>
                  <a:srgbClr val="0000FF"/>
                </a:solidFill>
              </a:rPr>
              <a:t>h,IR</a:t>
            </a:r>
            <a:r>
              <a:rPr lang="en-US" altLang="en-US" sz="1600" b="1" i="1" dirty="0">
                <a:solidFill>
                  <a:srgbClr val="0000FF"/>
                </a:solidFill>
              </a:rPr>
              <a:t> = 0, or was the sum of </a:t>
            </a:r>
            <a:r>
              <a:rPr lang="en-US" altLang="en-US" sz="1600" b="1" i="1" dirty="0" err="1">
                <a:solidFill>
                  <a:srgbClr val="0000FF"/>
                </a:solidFill>
              </a:rPr>
              <a:t>h,conv</a:t>
            </a:r>
            <a:r>
              <a:rPr lang="en-US" altLang="en-US" sz="1600" b="1" i="1" dirty="0">
                <a:solidFill>
                  <a:srgbClr val="0000FF"/>
                </a:solidFill>
              </a:rPr>
              <a:t> + </a:t>
            </a:r>
            <a:r>
              <a:rPr lang="en-US" altLang="en-US" sz="1600" b="1" i="1" dirty="0" err="1">
                <a:solidFill>
                  <a:srgbClr val="0000FF"/>
                </a:solidFill>
              </a:rPr>
              <a:t>h,IR</a:t>
            </a:r>
            <a:r>
              <a:rPr lang="en-US" altLang="en-US" sz="1600" b="1" i="1" dirty="0">
                <a:solidFill>
                  <a:srgbClr val="0000FF"/>
                </a:solidFill>
              </a:rPr>
              <a:t> hardcoded? Or </a:t>
            </a:r>
            <a:r>
              <a:rPr lang="en-US" altLang="en-US" sz="1600" b="1" i="1" dirty="0" smtClean="0">
                <a:solidFill>
                  <a:srgbClr val="0000FF"/>
                </a:solidFill>
              </a:rPr>
              <a:t>other?</a:t>
            </a:r>
          </a:p>
          <a:p>
            <a:pPr lvl="1">
              <a:defRPr/>
            </a:pPr>
            <a:r>
              <a:rPr lang="en-US" altLang="en-US" sz="1600" b="1" i="1" dirty="0">
                <a:solidFill>
                  <a:srgbClr val="0000FF"/>
                </a:solidFill>
              </a:rPr>
              <a:t>Discuss in the supplementary modeler report, which inputs changed since Rd#1 (based on spec revisions) or if there were revisions to the software between </a:t>
            </a:r>
            <a:r>
              <a:rPr lang="en-US" altLang="en-US" sz="1600" b="1" i="1" dirty="0" smtClean="0">
                <a:solidFill>
                  <a:srgbClr val="0000FF"/>
                </a:solidFill>
              </a:rPr>
              <a:t>rounds (and what was revised), etc. </a:t>
            </a:r>
          </a:p>
          <a:p>
            <a:pPr lvl="1">
              <a:defRPr/>
            </a:pPr>
            <a:r>
              <a:rPr lang="en-US" altLang="en-US" sz="1600" b="1" i="1" dirty="0" smtClean="0">
                <a:solidFill>
                  <a:srgbClr val="0000FF"/>
                </a:solidFill>
              </a:rPr>
              <a:t>Recheck above slides “F(1)” through “F(5)” that items there are summarized here, AND review all preceding results slides.</a:t>
            </a:r>
          </a:p>
          <a:p>
            <a:pPr marL="457200" lvl="1" indent="0">
              <a:buFont typeface="Arial" charset="0"/>
              <a:buNone/>
              <a:defRPr/>
            </a:pPr>
            <a:endParaRPr lang="en-US" altLang="en-US" sz="2400" b="1" i="1" dirty="0" smtClean="0">
              <a:solidFill>
                <a:srgbClr val="0000FF"/>
              </a:solidFill>
            </a:endParaRPr>
          </a:p>
          <a:p>
            <a:pPr lvl="1">
              <a:defRPr/>
            </a:pPr>
            <a:endParaRPr lang="en-US" altLang="en-US" sz="2400" dirty="0" smtClean="0"/>
          </a:p>
          <a:p>
            <a:pPr>
              <a:defRPr/>
            </a:pPr>
            <a:endParaRPr lang="en-US" altLang="en-US" sz="2400" dirty="0" smtClean="0"/>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le 1"/>
          <p:cNvSpPr>
            <a:spLocks noGrp="1"/>
          </p:cNvSpPr>
          <p:nvPr>
            <p:ph type="title"/>
          </p:nvPr>
        </p:nvSpPr>
        <p:spPr>
          <a:xfrm>
            <a:off x="457200" y="0"/>
            <a:ext cx="8229600" cy="1066800"/>
          </a:xfrm>
        </p:spPr>
        <p:txBody>
          <a:bodyPr/>
          <a:lstStyle/>
          <a:p>
            <a:r>
              <a:rPr lang="en-US" altLang="en-US" sz="3200" b="1" smtClean="0"/>
              <a:t>Thermal Fabric Update Results, Round 1</a:t>
            </a:r>
            <a:br>
              <a:rPr lang="en-US" altLang="en-US" sz="3200" b="1" smtClean="0"/>
            </a:br>
            <a:r>
              <a:rPr lang="en-US" altLang="en-US" sz="3200" b="1" smtClean="0"/>
              <a:t>Analysis: Program F (1)</a:t>
            </a:r>
            <a:endParaRPr lang="en-US" altLang="en-US" sz="4000" b="1" smtClean="0"/>
          </a:p>
        </p:txBody>
      </p:sp>
      <p:sp>
        <p:nvSpPr>
          <p:cNvPr id="230403" name="Content Placeholder 2"/>
          <p:cNvSpPr>
            <a:spLocks noGrp="1"/>
          </p:cNvSpPr>
          <p:nvPr>
            <p:ph idx="1"/>
          </p:nvPr>
        </p:nvSpPr>
        <p:spPr>
          <a:xfrm>
            <a:off x="304800" y="914400"/>
            <a:ext cx="8382000" cy="5867400"/>
          </a:xfrm>
        </p:spPr>
        <p:txBody>
          <a:bodyPr/>
          <a:lstStyle/>
          <a:p>
            <a:pPr lvl="1"/>
            <a:r>
              <a:rPr lang="en-US" altLang="en-US" sz="1800" smtClean="0"/>
              <a:t>No solar output</a:t>
            </a:r>
          </a:p>
          <a:p>
            <a:pPr lvl="1"/>
            <a:r>
              <a:rPr lang="en-US" altLang="en-US" sz="1800" smtClean="0"/>
              <a:t>Applied current default constant coefficients, in place of less detailed automatically calculated constant coefficients normally used.</a:t>
            </a:r>
          </a:p>
          <a:p>
            <a:pPr lvl="1"/>
            <a:r>
              <a:rPr lang="en-US" altLang="en-US" sz="1800" smtClean="0"/>
              <a:t>640, 940 (tstat setback) Lowmass and highmass peak heating high (50-60% &gt; mean, +100% &gt; mean for delta)? (Figs B8-8, B8-12, B8-24)  </a:t>
            </a:r>
            <a:r>
              <a:rPr lang="en-US" altLang="en-US" sz="1800" b="1" i="1" smtClean="0">
                <a:solidFill>
                  <a:srgbClr val="0000FF"/>
                </a:solidFill>
              </a:rPr>
              <a:t>[check thermostat settings, surface coefficients, output data entry, other?]</a:t>
            </a:r>
          </a:p>
          <a:p>
            <a:pPr lvl="2"/>
            <a:r>
              <a:rPr lang="en-US" altLang="en-US" sz="1600" smtClean="0"/>
              <a:t>320-270 (thermostat) annual cooling high (18% &gt; mean) (Fig B8-45) [related?]</a:t>
            </a:r>
          </a:p>
          <a:p>
            <a:pPr lvl="1"/>
            <a:r>
              <a:rPr lang="en-US" altLang="en-US" sz="1800" smtClean="0"/>
              <a:t>950-900 (night vent) peak cooling sensitivity high (55% &gt; mean)? (Fig B8-26) Or 900-series results may be generally high except for Case 950? (Fig B8-13) </a:t>
            </a:r>
            <a:r>
              <a:rPr lang="en-US" altLang="en-US" sz="1800" b="1" i="1" smtClean="0">
                <a:solidFill>
                  <a:srgbClr val="0000FF"/>
                </a:solidFill>
              </a:rPr>
              <a:t>[check control settings, surface coefficients, output data entry, other?]</a:t>
            </a:r>
            <a:r>
              <a:rPr lang="en-US" altLang="en-US" sz="1800" smtClean="0"/>
              <a:t> </a:t>
            </a:r>
          </a:p>
          <a:p>
            <a:pPr lvl="1"/>
            <a:r>
              <a:rPr lang="en-US" altLang="en-US" sz="1800" smtClean="0"/>
              <a:t>960 Sunspace free float avg temperature low (11.4°C &lt; mean)? (Fig B8-16) Max &amp; min sunspace temperatures ok (Figs B8-14, B8-15). </a:t>
            </a:r>
            <a:r>
              <a:rPr lang="en-US" altLang="en-US" sz="1800" b="1" i="1" smtClean="0">
                <a:solidFill>
                  <a:srgbClr val="0000FF"/>
                </a:solidFill>
              </a:rPr>
              <a:t>[check output data entry, surface coefficients, other?] </a:t>
            </a:r>
          </a:p>
          <a:p>
            <a:pPr lvl="1"/>
            <a:r>
              <a:rPr lang="en-US" altLang="en-US" sz="1800" smtClean="0"/>
              <a:t>440-600 (cavity albedo) peak cooling sensitivity high (about 40-50% &gt; others)? (Fig B8-52)  </a:t>
            </a:r>
            <a:r>
              <a:rPr lang="en-US" altLang="en-US" sz="1800" b="1" i="1" smtClean="0">
                <a:solidFill>
                  <a:srgbClr val="0000FF"/>
                </a:solidFill>
              </a:rPr>
              <a:t>[check int. shortwave absorptance, surface coefficients, other?]</a:t>
            </a:r>
          </a:p>
          <a:p>
            <a:pPr lvl="2"/>
            <a:r>
              <a:rPr lang="en-US" altLang="en-US" sz="1600" smtClean="0"/>
              <a:t>280-270 (cavity alb.) annual and peak cooling 25% high? (Fig B8-45) [maybe related?] </a:t>
            </a:r>
          </a:p>
          <a:p>
            <a:pPr lvl="2"/>
            <a:r>
              <a:rPr lang="en-US" altLang="en-US" sz="1600" smtClean="0"/>
              <a:t>270, 280 annual heating high (10% &gt; mean)? (Fig B8-37) [maybe related?]</a:t>
            </a:r>
          </a:p>
          <a:p>
            <a:pPr lvl="1"/>
            <a:r>
              <a:rPr lang="en-US" altLang="en-US" sz="1800" smtClean="0"/>
              <a:t>ε,ext: 210-200, 220-215 peak cooling have near 0 sensitivity (Fig B8-42), and annual cooling low sens.? (Fig B8-41) </a:t>
            </a:r>
            <a:r>
              <a:rPr lang="en-US" altLang="en-US" sz="1800" b="1" i="1" smtClean="0">
                <a:solidFill>
                  <a:srgbClr val="0000FF"/>
                </a:solidFill>
              </a:rPr>
              <a:t>[check surface coefficients, other?]</a:t>
            </a:r>
          </a:p>
          <a:p>
            <a:pPr lvl="1"/>
            <a:r>
              <a:rPr lang="en-US" altLang="en-US" sz="1800" smtClean="0"/>
              <a:t>920-900 (E/W v. S windows) peak cooling, opposite sensitivity for small value? (Fig B8-20) [maybe ok?]</a:t>
            </a:r>
          </a:p>
          <a:p>
            <a:pPr lvl="1"/>
            <a:endParaRPr lang="en-US" altLang="en-US" sz="2400" smtClean="0"/>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a:xfrm>
            <a:off x="457200" y="0"/>
            <a:ext cx="8229600" cy="1066800"/>
          </a:xfrm>
        </p:spPr>
        <p:txBody>
          <a:bodyPr/>
          <a:lstStyle/>
          <a:p>
            <a:r>
              <a:rPr lang="en-US" altLang="en-US" sz="3200" b="1" smtClean="0"/>
              <a:t>Thermal Fabric Update Results, Round 1</a:t>
            </a:r>
            <a:br>
              <a:rPr lang="en-US" altLang="en-US" sz="3200" b="1" smtClean="0"/>
            </a:br>
            <a:r>
              <a:rPr lang="en-US" altLang="en-US" sz="3200" b="1" smtClean="0"/>
              <a:t>Analysis: Program F (2)</a:t>
            </a:r>
            <a:endParaRPr lang="en-US" altLang="en-US" sz="4000" b="1" smtClean="0"/>
          </a:p>
        </p:txBody>
      </p:sp>
      <p:sp>
        <p:nvSpPr>
          <p:cNvPr id="231427" name="Content Placeholder 2"/>
          <p:cNvSpPr>
            <a:spLocks noGrp="1"/>
          </p:cNvSpPr>
          <p:nvPr>
            <p:ph idx="1"/>
          </p:nvPr>
        </p:nvSpPr>
        <p:spPr>
          <a:xfrm>
            <a:off x="457200" y="1143000"/>
            <a:ext cx="8229600" cy="5867400"/>
          </a:xfrm>
        </p:spPr>
        <p:txBody>
          <a:bodyPr/>
          <a:lstStyle/>
          <a:p>
            <a:pPr lvl="1"/>
            <a:r>
              <a:rPr lang="en-US" altLang="en-US" sz="2000" b="1" i="1" smtClean="0">
                <a:solidFill>
                  <a:srgbClr val="0000FF"/>
                </a:solidFill>
              </a:rPr>
              <a:t>Recommendations:</a:t>
            </a:r>
          </a:p>
          <a:p>
            <a:pPr lvl="2"/>
            <a:r>
              <a:rPr lang="en-US" altLang="en-US" sz="2000" b="1" i="1" smtClean="0">
                <a:solidFill>
                  <a:srgbClr val="0000FF"/>
                </a:solidFill>
              </a:rPr>
              <a:t>Check all results using the program’s typical surface coefficients, especially interior surface coefficients. </a:t>
            </a:r>
            <a:r>
              <a:rPr lang="en-US" altLang="en-US" sz="2000" i="1" smtClean="0">
                <a:solidFill>
                  <a:srgbClr val="0000FF"/>
                </a:solidFill>
              </a:rPr>
              <a:t>(Current spec default interior coefficients may be revised?)</a:t>
            </a:r>
            <a:r>
              <a:rPr lang="en-US" altLang="en-US" sz="2000" b="1" i="1" smtClean="0">
                <a:solidFill>
                  <a:srgbClr val="0000FF"/>
                </a:solidFill>
              </a:rPr>
              <a:t> </a:t>
            </a:r>
          </a:p>
          <a:p>
            <a:pPr lvl="2"/>
            <a:r>
              <a:rPr lang="en-US" altLang="en-US" sz="2000" b="1" i="1" smtClean="0">
                <a:solidFill>
                  <a:srgbClr val="0000FF"/>
                </a:solidFill>
              </a:rPr>
              <a:t>If noted differences still indicated, check portions of input files and/or program related to the noted diagnostic. </a:t>
            </a:r>
            <a:r>
              <a:rPr lang="en-US" altLang="en-US" sz="2000" i="1" smtClean="0">
                <a:solidFill>
                  <a:srgbClr val="0000FF"/>
                </a:solidFill>
              </a:rPr>
              <a:t>Although some differences would be expected from use of constant surface coefficients. </a:t>
            </a:r>
          </a:p>
          <a:p>
            <a:pPr lvl="2"/>
            <a:r>
              <a:rPr lang="en-US" altLang="en-US" sz="2000" b="1" i="1" smtClean="0">
                <a:solidFill>
                  <a:srgbClr val="0000FF"/>
                </a:solidFill>
              </a:rPr>
              <a:t>Re-check results entries.</a:t>
            </a:r>
          </a:p>
          <a:p>
            <a:pPr lvl="1"/>
            <a:endParaRPr lang="en-US" altLang="en-US" sz="2400" smtClean="0"/>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a:xfrm>
            <a:off x="457200" y="0"/>
            <a:ext cx="8229600" cy="914400"/>
          </a:xfrm>
        </p:spPr>
        <p:txBody>
          <a:bodyPr/>
          <a:lstStyle/>
          <a:p>
            <a:r>
              <a:rPr lang="en-US" altLang="en-US" sz="2800" b="1" smtClean="0"/>
              <a:t>Thermal Fabric Update Results, Round 2</a:t>
            </a:r>
            <a:br>
              <a:rPr lang="en-US" altLang="en-US" sz="2800" b="1" smtClean="0"/>
            </a:br>
            <a:r>
              <a:rPr lang="en-US" altLang="en-US" sz="2800" b="1" smtClean="0"/>
              <a:t>Analysis: Program G (1)</a:t>
            </a:r>
          </a:p>
        </p:txBody>
      </p:sp>
      <p:sp>
        <p:nvSpPr>
          <p:cNvPr id="232451" name="Content Placeholder 2"/>
          <p:cNvSpPr>
            <a:spLocks noGrp="1"/>
          </p:cNvSpPr>
          <p:nvPr>
            <p:ph idx="1"/>
          </p:nvPr>
        </p:nvSpPr>
        <p:spPr>
          <a:xfrm>
            <a:off x="152400" y="990600"/>
            <a:ext cx="8991600" cy="6172200"/>
          </a:xfrm>
        </p:spPr>
        <p:txBody>
          <a:bodyPr/>
          <a:lstStyle/>
          <a:p>
            <a:pPr lvl="1"/>
            <a:r>
              <a:rPr lang="en-US" altLang="en-US" sz="1600" b="1" smtClean="0"/>
              <a:t>New disagreements observed: since Rd#1 fixes for other programs, for new cases, and other.</a:t>
            </a:r>
          </a:p>
          <a:p>
            <a:r>
              <a:rPr lang="en-US" altLang="en-US" sz="2000" b="1" smtClean="0"/>
              <a:t>Prelim (incident and transmitted solar)</a:t>
            </a:r>
          </a:p>
          <a:p>
            <a:pPr lvl="1"/>
            <a:r>
              <a:rPr lang="en-US" altLang="en-US" sz="1600" smtClean="0"/>
              <a:t>Figure B8-1 [~sl.12]: Low south and west incident solar; </a:t>
            </a:r>
            <a:r>
              <a:rPr lang="en-US" altLang="en-US" sz="1600" smtClean="0">
                <a:solidFill>
                  <a:srgbClr val="0000FF"/>
                </a:solidFill>
              </a:rPr>
              <a:t>check it</a:t>
            </a:r>
          </a:p>
          <a:p>
            <a:pPr lvl="2"/>
            <a:r>
              <a:rPr lang="en-US" altLang="en-US" sz="1400" smtClean="0"/>
              <a:t>lower south incident was indicated in Rd#1; lower west was previously masked by Prog C in Rd#1</a:t>
            </a:r>
          </a:p>
          <a:p>
            <a:pPr lvl="1"/>
            <a:r>
              <a:rPr lang="en-US" altLang="en-US" sz="1600" smtClean="0"/>
              <a:t>B8-2, B8-4: high 600, 660, 670 south </a:t>
            </a:r>
            <a:r>
              <a:rPr lang="en-US" altLang="en-US" sz="1600" i="1" smtClean="0"/>
              <a:t>unshaded </a:t>
            </a:r>
            <a:r>
              <a:rPr lang="en-US" altLang="en-US" sz="1600" smtClean="0"/>
              <a:t>transmitted solar (all shown wrongly as = incident solar).  </a:t>
            </a:r>
            <a:r>
              <a:rPr lang="en-US" altLang="en-US" sz="1600" b="1" smtClean="0">
                <a:solidFill>
                  <a:srgbClr val="0000FF"/>
                </a:solidFill>
              </a:rPr>
              <a:t>Fix this output error</a:t>
            </a:r>
            <a:r>
              <a:rPr lang="en-US" altLang="en-US" sz="1600" smtClean="0"/>
              <a:t>. </a:t>
            </a:r>
          </a:p>
          <a:p>
            <a:pPr lvl="2"/>
            <a:r>
              <a:rPr lang="en-US" altLang="en-US" sz="1600" smtClean="0"/>
              <a:t>West transmitted agrees with others.</a:t>
            </a:r>
          </a:p>
          <a:p>
            <a:pPr lvl="1"/>
            <a:r>
              <a:rPr lang="en-US" altLang="en-US" sz="1600" smtClean="0"/>
              <a:t>B8-5: South “fraction of solar that is shaded” wrong (see B8-2); West shading agrees (wide range)</a:t>
            </a:r>
          </a:p>
          <a:p>
            <a:r>
              <a:rPr lang="en-US" altLang="en-US" sz="2000" b="1" smtClean="0"/>
              <a:t>Hourly incident and transmitted solar radiation</a:t>
            </a:r>
            <a:endParaRPr lang="en-US" altLang="en-US" sz="2000" smtClean="0"/>
          </a:p>
          <a:p>
            <a:pPr lvl="1"/>
            <a:r>
              <a:rPr lang="en-US" altLang="en-US" sz="1600" smtClean="0"/>
              <a:t>B8-55 [~slide 141]: Clear day west solar has low hour 17 (minor issue?) </a:t>
            </a:r>
          </a:p>
          <a:p>
            <a:pPr lvl="1"/>
            <a:r>
              <a:rPr lang="en-US" altLang="en-US" sz="1600" smtClean="0"/>
              <a:t>B8-H3 [~slide 143]: Obvious mis-entries for all cases. </a:t>
            </a:r>
            <a:r>
              <a:rPr lang="en-US" altLang="en-US" sz="1600" b="1" smtClean="0">
                <a:solidFill>
                  <a:srgbClr val="0000FF"/>
                </a:solidFill>
              </a:rPr>
              <a:t>Fix output errors</a:t>
            </a:r>
            <a:r>
              <a:rPr lang="en-US" altLang="en-US" sz="1600" smtClean="0"/>
              <a:t>. </a:t>
            </a:r>
          </a:p>
          <a:p>
            <a:pPr lvl="1"/>
            <a:r>
              <a:rPr lang="en-US" altLang="en-US" sz="1600" smtClean="0"/>
              <a:t>B8-H4: Obvious mis-entries for all cases. </a:t>
            </a:r>
            <a:r>
              <a:rPr lang="en-US" altLang="en-US" sz="1600" b="1" smtClean="0">
                <a:solidFill>
                  <a:srgbClr val="0000FF"/>
                </a:solidFill>
              </a:rPr>
              <a:t>Fix output errors</a:t>
            </a:r>
            <a:r>
              <a:rPr lang="en-US" altLang="en-US" sz="1600" smtClean="0"/>
              <a:t>. </a:t>
            </a:r>
            <a:endParaRPr lang="en-US" altLang="en-US" sz="1600" smtClean="0">
              <a:solidFill>
                <a:srgbClr val="0000FF"/>
              </a:solidFill>
            </a:endParaRPr>
          </a:p>
          <a:p>
            <a:r>
              <a:rPr lang="en-US" altLang="en-US" sz="2000" b="1" smtClean="0"/>
              <a:t>Surface Coefficients</a:t>
            </a:r>
            <a:endParaRPr lang="en-US" altLang="en-US" sz="2000" smtClean="0"/>
          </a:p>
          <a:p>
            <a:pPr lvl="1"/>
            <a:r>
              <a:rPr lang="en-US" altLang="en-US" sz="1600" smtClean="0"/>
              <a:t>Applies constant specified alternative h,conv for both interior and exterior surfaces</a:t>
            </a:r>
          </a:p>
          <a:p>
            <a:pPr lvl="2"/>
            <a:r>
              <a:rPr lang="en-US" altLang="en-US" sz="1600" smtClean="0"/>
              <a:t>For interior IR, linearized radiative coeffs are applied; </a:t>
            </a:r>
          </a:p>
          <a:p>
            <a:pPr lvl="2"/>
            <a:r>
              <a:rPr lang="en-US" altLang="en-US" sz="1600" smtClean="0"/>
              <a:t>Exterior IR exchange is to Tsky with sky view factors</a:t>
            </a:r>
          </a:p>
          <a:p>
            <a:pPr lvl="2"/>
            <a:r>
              <a:rPr lang="en-US" altLang="en-US" sz="1600" smtClean="0"/>
              <a:t>For cases 450, 460, and 470, where the const combined coefficients are applied.</a:t>
            </a:r>
          </a:p>
          <a:p>
            <a:pPr lvl="3"/>
            <a:r>
              <a:rPr lang="en-US" altLang="en-US" sz="1600" b="1" smtClean="0">
                <a:solidFill>
                  <a:srgbClr val="0000FF"/>
                </a:solidFill>
              </a:rPr>
              <a:t>Verify infrared exchange was disabled for 450,460,470: interior and exterior</a:t>
            </a:r>
          </a:p>
          <a:p>
            <a:r>
              <a:rPr lang="en-US" altLang="en-US" sz="2000" b="1" smtClean="0"/>
              <a:t>Tsky (B8-A5, B8-H1, B8-H2)</a:t>
            </a:r>
            <a:endParaRPr lang="en-US" altLang="en-US" sz="2000" smtClean="0"/>
          </a:p>
          <a:p>
            <a:pPr lvl="1"/>
            <a:r>
              <a:rPr lang="en-US" altLang="en-US" sz="1600" smtClean="0"/>
              <a:t>Prog G applies Tsky from spec weather data (spec applies Martin-Berdahl 1984); no issues.</a:t>
            </a:r>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a:xfrm>
            <a:off x="457200" y="0"/>
            <a:ext cx="8229600" cy="914400"/>
          </a:xfrm>
        </p:spPr>
        <p:txBody>
          <a:bodyPr/>
          <a:lstStyle/>
          <a:p>
            <a:r>
              <a:rPr lang="en-US" altLang="en-US" sz="2800" b="1" smtClean="0"/>
              <a:t>Thermal Fabric Update Results, Round 2</a:t>
            </a:r>
            <a:br>
              <a:rPr lang="en-US" altLang="en-US" sz="2800" b="1" smtClean="0"/>
            </a:br>
            <a:r>
              <a:rPr lang="en-US" altLang="en-US" sz="2800" b="1" smtClean="0"/>
              <a:t>Analysis: Program G (2)</a:t>
            </a:r>
          </a:p>
        </p:txBody>
      </p:sp>
      <p:sp>
        <p:nvSpPr>
          <p:cNvPr id="202755" name="Content Placeholder 2"/>
          <p:cNvSpPr>
            <a:spLocks noGrp="1"/>
          </p:cNvSpPr>
          <p:nvPr>
            <p:ph idx="1"/>
          </p:nvPr>
        </p:nvSpPr>
        <p:spPr>
          <a:xfrm>
            <a:off x="457200" y="914400"/>
            <a:ext cx="8229600" cy="5867400"/>
          </a:xfrm>
        </p:spPr>
        <p:txBody>
          <a:bodyPr/>
          <a:lstStyle/>
          <a:p>
            <a:pPr>
              <a:defRPr/>
            </a:pPr>
            <a:r>
              <a:rPr lang="en-US" altLang="en-US" sz="2000" b="1" dirty="0" smtClean="0"/>
              <a:t>Basic Series (low mass 600, 430 to 650; high mass 900, 800 to 950)</a:t>
            </a:r>
          </a:p>
          <a:p>
            <a:pPr marL="457200" lvl="1" indent="0">
              <a:buFont typeface="Arial" charset="0"/>
              <a:buNone/>
              <a:defRPr/>
            </a:pPr>
            <a:r>
              <a:rPr lang="en-US" altLang="en-US" sz="1600" b="1" dirty="0" smtClean="0"/>
              <a:t>Cases 600 and 900 monthly results</a:t>
            </a:r>
          </a:p>
          <a:p>
            <a:pPr lvl="1">
              <a:defRPr/>
            </a:pPr>
            <a:r>
              <a:rPr lang="en-US" altLang="en-US" sz="1600" dirty="0" smtClean="0"/>
              <a:t>B8-M5 [sl.~26]: high 900 heating Jan, Feb, Mar, Dec</a:t>
            </a:r>
          </a:p>
          <a:p>
            <a:pPr lvl="1">
              <a:defRPr/>
            </a:pPr>
            <a:r>
              <a:rPr lang="en-US" altLang="en-US" sz="1600" dirty="0" smtClean="0"/>
              <a:t>B8-M6: high 900 cooling Jan–Apr, Nov, Dec</a:t>
            </a:r>
          </a:p>
          <a:p>
            <a:pPr lvl="1">
              <a:defRPr/>
            </a:pPr>
            <a:r>
              <a:rPr lang="en-US" altLang="en-US" sz="1600" dirty="0" smtClean="0"/>
              <a:t>B8-M8: high 900 peak cooling Jan, Nov, Dec</a:t>
            </a:r>
          </a:p>
          <a:p>
            <a:pPr lvl="1">
              <a:defRPr/>
            </a:pPr>
            <a:r>
              <a:rPr lang="en-US" altLang="en-US" sz="1600" i="1" dirty="0" smtClean="0"/>
              <a:t>B8-M9,M11,M12: 600-900 sensitivities generally magnify Case 600 disagreements</a:t>
            </a:r>
          </a:p>
          <a:p>
            <a:pPr lvl="1">
              <a:defRPr/>
            </a:pPr>
            <a:r>
              <a:rPr lang="en-US" altLang="en-US" sz="1600" dirty="0" smtClean="0"/>
              <a:t>B8-M9,M11,M12: sensitivity disagreements are consistent with B8-M5,M6,M8 notes</a:t>
            </a:r>
          </a:p>
          <a:p>
            <a:pPr lvl="1">
              <a:defRPr/>
            </a:pPr>
            <a:r>
              <a:rPr lang="en-US" altLang="en-US" sz="1600" dirty="0" smtClean="0"/>
              <a:t>Except B8-M11: peak heating low for Sep? </a:t>
            </a:r>
            <a:r>
              <a:rPr lang="en-US" altLang="en-US" sz="1600" i="1" dirty="0" smtClean="0"/>
              <a:t>y-axis here highly magnifies differences</a:t>
            </a:r>
            <a:endParaRPr lang="en-US" altLang="en-US" sz="1600" dirty="0" smtClean="0"/>
          </a:p>
          <a:p>
            <a:pPr marL="457200" lvl="1" indent="0">
              <a:buFont typeface="Arial" charset="0"/>
              <a:buNone/>
              <a:defRPr/>
            </a:pPr>
            <a:r>
              <a:rPr lang="en-US" altLang="en-US" sz="1600" b="1" dirty="0" smtClean="0"/>
              <a:t>Case 600 and 900 annual results</a:t>
            </a:r>
            <a:endParaRPr lang="en-US" altLang="en-US" sz="1600" b="1" dirty="0"/>
          </a:p>
          <a:p>
            <a:pPr lvl="1">
              <a:defRPr/>
            </a:pPr>
            <a:r>
              <a:rPr lang="en-US" altLang="en-US" sz="1600" dirty="0" smtClean="0"/>
              <a:t>B8-6 to B8-9: Low mass results look ok.</a:t>
            </a:r>
          </a:p>
          <a:p>
            <a:pPr lvl="2">
              <a:defRPr/>
            </a:pPr>
            <a:r>
              <a:rPr lang="en-US" altLang="en-US" sz="1600" dirty="0" smtClean="0"/>
              <a:t>A number of results changed since Rd#1; </a:t>
            </a:r>
            <a:r>
              <a:rPr lang="en-US" altLang="en-US" sz="1600" dirty="0" smtClean="0">
                <a:solidFill>
                  <a:srgbClr val="0000FF"/>
                </a:solidFill>
              </a:rPr>
              <a:t>are these attributable to test revs (e.g., </a:t>
            </a:r>
            <a:r>
              <a:rPr lang="en-US" altLang="en-US" sz="1600" dirty="0" err="1" smtClean="0">
                <a:solidFill>
                  <a:srgbClr val="0000FF"/>
                </a:solidFill>
              </a:rPr>
              <a:t>Tsky</a:t>
            </a:r>
            <a:r>
              <a:rPr lang="en-US" altLang="en-US" sz="1600" dirty="0" smtClean="0">
                <a:solidFill>
                  <a:srgbClr val="0000FF"/>
                </a:solidFill>
              </a:rPr>
              <a:t>, </a:t>
            </a:r>
            <a:r>
              <a:rPr lang="en-US" altLang="en-US" sz="1600" dirty="0" err="1" smtClean="0">
                <a:solidFill>
                  <a:srgbClr val="0000FF"/>
                </a:solidFill>
              </a:rPr>
              <a:t>h,conv</a:t>
            </a:r>
            <a:r>
              <a:rPr lang="en-US" altLang="en-US" sz="1600" dirty="0" smtClean="0">
                <a:solidFill>
                  <a:srgbClr val="0000FF"/>
                </a:solidFill>
              </a:rPr>
              <a:t>, </a:t>
            </a:r>
            <a:r>
              <a:rPr lang="en-US" altLang="en-US" sz="1600" dirty="0" err="1" smtClean="0">
                <a:solidFill>
                  <a:srgbClr val="0000FF"/>
                </a:solidFill>
              </a:rPr>
              <a:t>etc</a:t>
            </a:r>
            <a:r>
              <a:rPr lang="en-US" altLang="en-US" sz="1600" dirty="0" smtClean="0">
                <a:solidFill>
                  <a:srgbClr val="0000FF"/>
                </a:solidFill>
              </a:rPr>
              <a:t>)?</a:t>
            </a:r>
          </a:p>
          <a:p>
            <a:pPr lvl="1">
              <a:defRPr/>
            </a:pPr>
            <a:r>
              <a:rPr lang="en-US" altLang="en-US" sz="1600" dirty="0" smtClean="0"/>
              <a:t>B8-10 to B8-13: A number of results changed since Rd#1; </a:t>
            </a:r>
            <a:r>
              <a:rPr lang="en-US" altLang="en-US" sz="1600" dirty="0" smtClean="0">
                <a:solidFill>
                  <a:srgbClr val="0000FF"/>
                </a:solidFill>
              </a:rPr>
              <a:t>are these attributable to test revs (e.g., </a:t>
            </a:r>
            <a:r>
              <a:rPr lang="en-US" altLang="en-US" sz="1600" dirty="0" err="1" smtClean="0">
                <a:solidFill>
                  <a:srgbClr val="0000FF"/>
                </a:solidFill>
              </a:rPr>
              <a:t>Tsky</a:t>
            </a:r>
            <a:r>
              <a:rPr lang="en-US" altLang="en-US" sz="1600" dirty="0" smtClean="0">
                <a:solidFill>
                  <a:srgbClr val="0000FF"/>
                </a:solidFill>
              </a:rPr>
              <a:t>, </a:t>
            </a:r>
            <a:r>
              <a:rPr lang="en-US" altLang="en-US" sz="1600" dirty="0" err="1" smtClean="0">
                <a:solidFill>
                  <a:srgbClr val="0000FF"/>
                </a:solidFill>
              </a:rPr>
              <a:t>h,conv</a:t>
            </a:r>
            <a:r>
              <a:rPr lang="en-US" altLang="en-US" sz="1600" dirty="0" smtClean="0">
                <a:solidFill>
                  <a:srgbClr val="0000FF"/>
                </a:solidFill>
              </a:rPr>
              <a:t>, </a:t>
            </a:r>
            <a:r>
              <a:rPr lang="en-US" altLang="en-US" sz="1600" dirty="0" err="1" smtClean="0">
                <a:solidFill>
                  <a:srgbClr val="0000FF"/>
                </a:solidFill>
              </a:rPr>
              <a:t>etc</a:t>
            </a:r>
            <a:r>
              <a:rPr lang="en-US" altLang="en-US" sz="1600" dirty="0" smtClean="0">
                <a:solidFill>
                  <a:srgbClr val="0000FF"/>
                </a:solidFill>
              </a:rPr>
              <a:t>)?</a:t>
            </a:r>
          </a:p>
          <a:p>
            <a:pPr lvl="1">
              <a:defRPr/>
            </a:pPr>
            <a:r>
              <a:rPr lang="en-US" altLang="en-US" sz="1600" dirty="0" smtClean="0"/>
              <a:t>B8-11: high 950 annual cooling!  </a:t>
            </a:r>
            <a:r>
              <a:rPr lang="en-US" altLang="en-US" sz="1600" b="1" dirty="0" smtClean="0">
                <a:solidFill>
                  <a:srgbClr val="0000FF"/>
                </a:solidFill>
              </a:rPr>
              <a:t>Check it</a:t>
            </a:r>
          </a:p>
          <a:p>
            <a:pPr lvl="1">
              <a:defRPr/>
            </a:pPr>
            <a:r>
              <a:rPr lang="en-US" altLang="en-US" sz="1600" dirty="0" smtClean="0"/>
              <a:t>B8-13: high 950 peak cooling!  </a:t>
            </a:r>
            <a:r>
              <a:rPr lang="en-US" altLang="en-US" sz="1600" b="1" dirty="0" smtClean="0">
                <a:solidFill>
                  <a:srgbClr val="0000FF"/>
                </a:solidFill>
              </a:rPr>
              <a:t>Check it</a:t>
            </a:r>
          </a:p>
          <a:p>
            <a:pPr lvl="1">
              <a:defRPr/>
            </a:pPr>
            <a:r>
              <a:rPr lang="en-US" altLang="en-US" sz="1600" dirty="0" smtClean="0"/>
              <a:t>B8-A17: 920-900 annual heating and cooling sensitivities; </a:t>
            </a:r>
            <a:r>
              <a:rPr lang="en-US" altLang="en-US" sz="1600" dirty="0" smtClean="0">
                <a:solidFill>
                  <a:srgbClr val="0000FF"/>
                </a:solidFill>
              </a:rPr>
              <a:t>check it. </a:t>
            </a:r>
          </a:p>
          <a:p>
            <a:pPr lvl="1">
              <a:defRPr/>
            </a:pPr>
            <a:r>
              <a:rPr lang="en-US" altLang="en-US" sz="1600" dirty="0" smtClean="0"/>
              <a:t>B8-A18: 910-900 peak heating; </a:t>
            </a:r>
            <a:r>
              <a:rPr lang="en-US" altLang="en-US" sz="1600" dirty="0" smtClean="0">
                <a:solidFill>
                  <a:srgbClr val="0000FF"/>
                </a:solidFill>
              </a:rPr>
              <a:t>check it. </a:t>
            </a:r>
          </a:p>
          <a:p>
            <a:pPr lvl="1">
              <a:defRPr/>
            </a:pPr>
            <a:r>
              <a:rPr lang="en-US" altLang="en-US" sz="1600" dirty="0" smtClean="0"/>
              <a:t>B8-A19: 650-600 and 960-900; </a:t>
            </a:r>
            <a:r>
              <a:rPr lang="en-US" altLang="en-US" sz="1600" dirty="0" smtClean="0">
                <a:solidFill>
                  <a:srgbClr val="0000FF"/>
                </a:solidFill>
              </a:rPr>
              <a:t>check it</a:t>
            </a:r>
          </a:p>
          <a:p>
            <a:pPr lvl="1">
              <a:defRPr/>
            </a:pPr>
            <a:r>
              <a:rPr lang="en-US" altLang="en-US" sz="1600" dirty="0" smtClean="0"/>
              <a:t>B8-A20: 650-600, 950-900; </a:t>
            </a:r>
            <a:r>
              <a:rPr lang="en-US" altLang="en-US" sz="1600" dirty="0" smtClean="0">
                <a:solidFill>
                  <a:srgbClr val="0000FF"/>
                </a:solidFill>
              </a:rPr>
              <a:t>check it</a:t>
            </a:r>
            <a:endParaRPr lang="en-US" altLang="en-US" sz="1600" dirty="0" smtClean="0"/>
          </a:p>
          <a:p>
            <a:pPr lvl="1">
              <a:defRPr/>
            </a:pPr>
            <a:r>
              <a:rPr lang="en-US" altLang="en-US" sz="1600" dirty="0" smtClean="0"/>
              <a:t>B8-29, 30: 950-650 annual and peak cooling; </a:t>
            </a:r>
            <a:r>
              <a:rPr lang="en-US" altLang="en-US" sz="1600" dirty="0" smtClean="0">
                <a:solidFill>
                  <a:srgbClr val="0000FF"/>
                </a:solidFill>
              </a:rPr>
              <a:t>relates to 950 issues</a:t>
            </a:r>
            <a:r>
              <a:rPr lang="en-US" altLang="en-US" sz="1600" dirty="0" smtClean="0"/>
              <a:t>.</a:t>
            </a:r>
          </a:p>
          <a:p>
            <a:pPr lvl="1">
              <a:defRPr/>
            </a:pPr>
            <a:endParaRPr lang="en-US" altLang="en-US" sz="1600" b="1" dirty="0" smtClean="0">
              <a:solidFill>
                <a:srgbClr val="0000FF"/>
              </a:solidFill>
            </a:endParaRPr>
          </a:p>
          <a:p>
            <a:pPr lvl="1">
              <a:defRPr/>
            </a:pPr>
            <a:endParaRPr lang="en-US" altLang="en-US" sz="2400" dirty="0" smtClean="0"/>
          </a:p>
          <a:p>
            <a:pPr lvl="1">
              <a:defRPr/>
            </a:pPr>
            <a:endParaRPr lang="en-US" altLang="en-US" sz="2400" dirty="0" smtClean="0"/>
          </a:p>
          <a:p>
            <a:pPr>
              <a:defRPr/>
            </a:pPr>
            <a:endParaRPr lang="en-US" altLang="en-US" sz="2400" dirty="0" smtClean="0"/>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itle 1"/>
          <p:cNvSpPr>
            <a:spLocks noGrp="1"/>
          </p:cNvSpPr>
          <p:nvPr>
            <p:ph type="title"/>
          </p:nvPr>
        </p:nvSpPr>
        <p:spPr>
          <a:xfrm>
            <a:off x="457200" y="152400"/>
            <a:ext cx="8229600" cy="685800"/>
          </a:xfrm>
        </p:spPr>
        <p:txBody>
          <a:bodyPr/>
          <a:lstStyle/>
          <a:p>
            <a:r>
              <a:rPr lang="en-US" altLang="en-US" sz="2800" b="1" smtClean="0"/>
              <a:t>Thermal Fabric Update Results, Round 2</a:t>
            </a:r>
            <a:br>
              <a:rPr lang="en-US" altLang="en-US" sz="2800" b="1" smtClean="0"/>
            </a:br>
            <a:r>
              <a:rPr lang="en-US" altLang="en-US" sz="2800" b="1" smtClean="0"/>
              <a:t>Analysis: Program G (3)</a:t>
            </a:r>
          </a:p>
        </p:txBody>
      </p:sp>
      <p:sp>
        <p:nvSpPr>
          <p:cNvPr id="202755" name="Content Placeholder 2"/>
          <p:cNvSpPr>
            <a:spLocks noGrp="1"/>
          </p:cNvSpPr>
          <p:nvPr>
            <p:ph idx="1"/>
          </p:nvPr>
        </p:nvSpPr>
        <p:spPr>
          <a:xfrm>
            <a:off x="304800" y="1066800"/>
            <a:ext cx="8610600" cy="6324600"/>
          </a:xfrm>
        </p:spPr>
        <p:txBody>
          <a:bodyPr/>
          <a:lstStyle/>
          <a:p>
            <a:pPr>
              <a:defRPr/>
            </a:pPr>
            <a:r>
              <a:rPr lang="en-US" altLang="en-US" sz="2000" b="1" dirty="0" smtClean="0"/>
              <a:t>Window and insulation cases (low mass 660 to 695; high mass 980 to 995)</a:t>
            </a:r>
          </a:p>
          <a:p>
            <a:pPr marL="457200" lvl="1" indent="0">
              <a:buFont typeface="Arial" charset="0"/>
              <a:buNone/>
              <a:defRPr/>
            </a:pPr>
            <a:r>
              <a:rPr lang="en-US" altLang="en-US" sz="1600" b="1" dirty="0" smtClean="0"/>
              <a:t>Windows (660, 670)</a:t>
            </a:r>
            <a:endParaRPr lang="en-US" altLang="en-US" sz="1600" dirty="0" smtClean="0"/>
          </a:p>
          <a:p>
            <a:pPr lvl="1">
              <a:defRPr/>
            </a:pPr>
            <a:r>
              <a:rPr lang="en-US" altLang="en-US" sz="1500" dirty="0" smtClean="0"/>
              <a:t>No obvious disagreements for the low-e and single-pane windows.</a:t>
            </a:r>
          </a:p>
          <a:p>
            <a:pPr marL="457200" lvl="1" indent="0">
              <a:buFont typeface="Arial" charset="0"/>
              <a:buNone/>
              <a:defRPr/>
            </a:pPr>
            <a:r>
              <a:rPr lang="en-US" altLang="en-US" sz="1600" b="1" dirty="0" smtClean="0"/>
              <a:t>Insulation and 20/20 Thermostat (680, 685, 695, 980, 985, 995)</a:t>
            </a:r>
          </a:p>
          <a:p>
            <a:pPr lvl="1">
              <a:defRPr/>
            </a:pPr>
            <a:r>
              <a:rPr lang="en-US" altLang="en-US" sz="1500" dirty="0" smtClean="0"/>
              <a:t>B8-A6,A7 [sl.~74,75]: 985 low annual and peak heating; </a:t>
            </a:r>
            <a:r>
              <a:rPr lang="en-US" altLang="en-US" sz="1500" b="1" dirty="0">
                <a:solidFill>
                  <a:srgbClr val="0000FF"/>
                </a:solidFill>
              </a:rPr>
              <a:t> </a:t>
            </a:r>
            <a:r>
              <a:rPr lang="en-US" altLang="en-US" sz="1500" b="1" dirty="0" smtClean="0">
                <a:solidFill>
                  <a:srgbClr val="0000FF"/>
                </a:solidFill>
              </a:rPr>
              <a:t>check it</a:t>
            </a:r>
          </a:p>
          <a:p>
            <a:pPr lvl="1">
              <a:defRPr/>
            </a:pPr>
            <a:r>
              <a:rPr lang="en-US" altLang="en-US" sz="1500" i="1" dirty="0" smtClean="0"/>
              <a:t>Following indicated sensitivity plots magnify noted differences, and reveal others.</a:t>
            </a:r>
            <a:endParaRPr lang="en-US" altLang="en-US" sz="1600" b="1" i="1" dirty="0" smtClean="0">
              <a:solidFill>
                <a:srgbClr val="0000FF"/>
              </a:solidFill>
            </a:endParaRPr>
          </a:p>
          <a:p>
            <a:pPr lvl="1">
              <a:defRPr/>
            </a:pPr>
            <a:r>
              <a:rPr lang="en-US" altLang="en-US" sz="1500" dirty="0" smtClean="0"/>
              <a:t>B8-A27 [sl.~80]: 685-600, 985-900, 995-985 annual heating and/or cooling; </a:t>
            </a:r>
            <a:r>
              <a:rPr lang="en-US" altLang="en-US" sz="1500" b="1" dirty="0" smtClean="0">
                <a:solidFill>
                  <a:srgbClr val="0000FF"/>
                </a:solidFill>
              </a:rPr>
              <a:t>check it</a:t>
            </a:r>
            <a:endParaRPr lang="en-US" altLang="en-US" sz="1500" dirty="0" smtClean="0">
              <a:solidFill>
                <a:srgbClr val="0000FF"/>
              </a:solidFill>
            </a:endParaRPr>
          </a:p>
          <a:p>
            <a:pPr lvl="1">
              <a:defRPr/>
            </a:pPr>
            <a:r>
              <a:rPr lang="en-US" altLang="en-US" sz="1500" dirty="0" smtClean="0"/>
              <a:t>B8-A28: 995-985 peak heating and cooling </a:t>
            </a:r>
          </a:p>
          <a:p>
            <a:pPr lvl="1">
              <a:defRPr/>
            </a:pPr>
            <a:r>
              <a:rPr lang="en-US" altLang="en-US" sz="1500" dirty="0" smtClean="0"/>
              <a:t>B8-A29,A30: 985-685 high annual and peak heating  sensitivities</a:t>
            </a:r>
          </a:p>
          <a:p>
            <a:pPr marL="457200" lvl="1" indent="0">
              <a:buFont typeface="Arial" charset="0"/>
              <a:buNone/>
              <a:defRPr/>
            </a:pPr>
            <a:endParaRPr lang="en-US" altLang="en-US" sz="1600" b="1" dirty="0"/>
          </a:p>
          <a:p>
            <a:pPr marL="457200" lvl="1" indent="0">
              <a:buFont typeface="Arial" charset="0"/>
              <a:buNone/>
              <a:defRPr/>
            </a:pPr>
            <a:r>
              <a:rPr lang="en-US" altLang="en-US" sz="1600" b="1" dirty="0" smtClean="0"/>
              <a:t>Free float temperatures (600FF, 650FF, 900FF, 950FF, 680FF, 980FF)</a:t>
            </a:r>
          </a:p>
          <a:p>
            <a:pPr lvl="1">
              <a:defRPr/>
            </a:pPr>
            <a:r>
              <a:rPr lang="en-US" altLang="en-US" sz="1500" dirty="0" smtClean="0"/>
              <a:t>B8-16 [sl.~84]: 650FF low, 960 high? (if ignore H); also occurred in Rd#1</a:t>
            </a:r>
          </a:p>
          <a:p>
            <a:pPr lvl="1">
              <a:defRPr/>
            </a:pPr>
            <a:r>
              <a:rPr lang="en-US" altLang="en-US" sz="1500" dirty="0" smtClean="0"/>
              <a:t>B8-14 [sl.~86]: all maxima are high; also occurred in Rd#1</a:t>
            </a:r>
          </a:p>
          <a:p>
            <a:pPr lvl="1">
              <a:defRPr/>
            </a:pPr>
            <a:r>
              <a:rPr lang="en-US" altLang="en-US" sz="1500" dirty="0" smtClean="0"/>
              <a:t>B8-15: 680FF minimum is high </a:t>
            </a:r>
          </a:p>
          <a:p>
            <a:pPr lvl="1">
              <a:defRPr/>
            </a:pPr>
            <a:endParaRPr lang="en-US" altLang="en-US" sz="2400" dirty="0" smtClean="0"/>
          </a:p>
          <a:p>
            <a:pPr lvl="1">
              <a:defRPr/>
            </a:pPr>
            <a:endParaRPr lang="en-US" altLang="en-US" sz="2400" dirty="0" smtClean="0"/>
          </a:p>
          <a:p>
            <a:pPr marL="0" indent="0">
              <a:buFont typeface="Arial" charset="0"/>
              <a:buNone/>
              <a:defRPr/>
            </a:pPr>
            <a:endParaRPr lang="en-US" altLang="en-US" sz="2400" dirty="0" smtClean="0"/>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a:xfrm>
            <a:off x="457200" y="0"/>
            <a:ext cx="8229600" cy="914400"/>
          </a:xfrm>
        </p:spPr>
        <p:txBody>
          <a:bodyPr/>
          <a:lstStyle/>
          <a:p>
            <a:r>
              <a:rPr lang="en-US" altLang="en-US" sz="2800" b="1" smtClean="0"/>
              <a:t>Thermal Fabric Update Results, Round 2</a:t>
            </a:r>
            <a:br>
              <a:rPr lang="en-US" altLang="en-US" sz="2800" b="1" smtClean="0"/>
            </a:br>
            <a:r>
              <a:rPr lang="en-US" altLang="en-US" sz="2800" b="1" smtClean="0"/>
              <a:t>Analysis: Program G (4)</a:t>
            </a:r>
          </a:p>
        </p:txBody>
      </p:sp>
      <p:sp>
        <p:nvSpPr>
          <p:cNvPr id="202755" name="Content Placeholder 2"/>
          <p:cNvSpPr>
            <a:spLocks noGrp="1"/>
          </p:cNvSpPr>
          <p:nvPr>
            <p:ph idx="1"/>
          </p:nvPr>
        </p:nvSpPr>
        <p:spPr>
          <a:xfrm>
            <a:off x="457200" y="914400"/>
            <a:ext cx="8229600" cy="4876800"/>
          </a:xfrm>
        </p:spPr>
        <p:txBody>
          <a:bodyPr/>
          <a:lstStyle/>
          <a:p>
            <a:pPr>
              <a:defRPr/>
            </a:pPr>
            <a:r>
              <a:rPr lang="en-US" altLang="en-US" sz="2000" b="1" dirty="0" smtClean="0"/>
              <a:t>In-Depth cases </a:t>
            </a:r>
          </a:p>
          <a:p>
            <a:pPr marL="457200" lvl="1" indent="0">
              <a:buFont typeface="Arial" charset="0"/>
              <a:buNone/>
              <a:defRPr/>
            </a:pPr>
            <a:r>
              <a:rPr lang="en-US" altLang="en-US" sz="1600" b="1" dirty="0" smtClean="0"/>
              <a:t>Cavity albedo (280,440,810)</a:t>
            </a:r>
          </a:p>
          <a:p>
            <a:pPr lvl="1">
              <a:defRPr/>
            </a:pPr>
            <a:r>
              <a:rPr lang="en-US" altLang="en-US" sz="1600" dirty="0" smtClean="0"/>
              <a:t>B8-38,40 [~sl.101,105]: : high 280 (α,</a:t>
            </a:r>
            <a:r>
              <a:rPr lang="en-US" altLang="en-US" sz="1600" dirty="0" err="1" smtClean="0"/>
              <a:t>int</a:t>
            </a:r>
            <a:r>
              <a:rPr lang="en-US" altLang="en-US" sz="1600" dirty="0" smtClean="0"/>
              <a:t> = 0.1) annual and peak cooling; </a:t>
            </a:r>
            <a:r>
              <a:rPr lang="en-US" altLang="en-US" sz="1600" b="1" dirty="0" smtClean="0">
                <a:solidFill>
                  <a:srgbClr val="0000FF"/>
                </a:solidFill>
              </a:rPr>
              <a:t>Per modeler report, α,</a:t>
            </a:r>
            <a:r>
              <a:rPr lang="en-US" altLang="en-US" sz="1600" b="1" dirty="0" err="1" smtClean="0">
                <a:solidFill>
                  <a:srgbClr val="0000FF"/>
                </a:solidFill>
              </a:rPr>
              <a:t>int</a:t>
            </a:r>
            <a:r>
              <a:rPr lang="en-US" altLang="en-US" sz="1600" b="1" dirty="0" smtClean="0">
                <a:solidFill>
                  <a:srgbClr val="0000FF"/>
                </a:solidFill>
              </a:rPr>
              <a:t> is not adjustable in the software. </a:t>
            </a:r>
            <a:r>
              <a:rPr lang="en-US" altLang="en-US" sz="1600" b="1" dirty="0" err="1" smtClean="0">
                <a:solidFill>
                  <a:srgbClr val="0000FF"/>
                </a:solidFill>
              </a:rPr>
              <a:t>Prog</a:t>
            </a:r>
            <a:r>
              <a:rPr lang="en-US" altLang="en-US" sz="1600" b="1" dirty="0" smtClean="0">
                <a:solidFill>
                  <a:srgbClr val="0000FF"/>
                </a:solidFill>
              </a:rPr>
              <a:t> G omit this case? Although, first explain small 280-270 difference is observed</a:t>
            </a:r>
            <a:r>
              <a:rPr lang="en-US" altLang="en-US" sz="1600" b="1" dirty="0">
                <a:solidFill>
                  <a:srgbClr val="0000FF"/>
                </a:solidFill>
              </a:rPr>
              <a:t>.</a:t>
            </a:r>
            <a:endParaRPr lang="en-US" altLang="en-US" sz="1600" dirty="0" smtClean="0">
              <a:solidFill>
                <a:srgbClr val="0000FF"/>
              </a:solidFill>
            </a:endParaRPr>
          </a:p>
          <a:p>
            <a:pPr lvl="1">
              <a:defRPr/>
            </a:pPr>
            <a:r>
              <a:rPr lang="en-US" altLang="en-US" sz="1600" dirty="0" smtClean="0"/>
              <a:t>B8-45,46: very low 280-270 annual and peak cooling sensitivities (see B8-38,40 above)</a:t>
            </a:r>
          </a:p>
          <a:p>
            <a:pPr lvl="1">
              <a:defRPr/>
            </a:pPr>
            <a:r>
              <a:rPr lang="en-US" altLang="en-US" sz="1600" dirty="0" smtClean="0"/>
              <a:t>B8-48,50,51,52: similar disagreements as 280 for 440, 810 (other versions of α,</a:t>
            </a:r>
            <a:r>
              <a:rPr lang="en-US" altLang="en-US" sz="1600" dirty="0" err="1" smtClean="0"/>
              <a:t>int</a:t>
            </a:r>
            <a:r>
              <a:rPr lang="en-US" altLang="en-US" sz="1600" dirty="0" smtClean="0"/>
              <a:t> = 0.1) and related sensitivities (see B8-38,40 above)</a:t>
            </a:r>
          </a:p>
          <a:p>
            <a:pPr marL="457200" lvl="1" indent="0">
              <a:buFont typeface="Arial" charset="0"/>
              <a:buNone/>
              <a:defRPr/>
            </a:pPr>
            <a:r>
              <a:rPr lang="en-US" altLang="en-US" sz="1600" b="1" dirty="0" smtClean="0"/>
              <a:t>Other in-depth cases</a:t>
            </a:r>
          </a:p>
          <a:p>
            <a:pPr lvl="1">
              <a:defRPr/>
            </a:pPr>
            <a:r>
              <a:rPr lang="en-US" altLang="en-US" sz="1600" dirty="0" smtClean="0"/>
              <a:t>B8-37 [~sl.99]: High 320 annual heating; this changed from Rd#1. </a:t>
            </a:r>
            <a:r>
              <a:rPr lang="en-US" altLang="en-US" sz="1600" b="1" dirty="0" smtClean="0">
                <a:solidFill>
                  <a:srgbClr val="0000FF"/>
                </a:solidFill>
              </a:rPr>
              <a:t>check it</a:t>
            </a:r>
          </a:p>
          <a:p>
            <a:pPr lvl="1">
              <a:defRPr/>
            </a:pPr>
            <a:r>
              <a:rPr lang="en-US" altLang="en-US" sz="1600" dirty="0" smtClean="0"/>
              <a:t>B8-43,44: 270-220 low annual and peak cooling sensitivities; these sensitivities decreased from Rd#1</a:t>
            </a:r>
          </a:p>
          <a:p>
            <a:pPr marL="457200" lvl="1" indent="0">
              <a:buFont typeface="Arial" charset="0"/>
              <a:buNone/>
              <a:defRPr/>
            </a:pPr>
            <a:r>
              <a:rPr lang="en-US" altLang="en-US" sz="1600" b="1" dirty="0" smtClean="0"/>
              <a:t>Constant surface coefficients (450,460,470) (B8-A47 to B8-A50)</a:t>
            </a:r>
          </a:p>
          <a:p>
            <a:pPr lvl="1">
              <a:defRPr/>
            </a:pPr>
            <a:r>
              <a:rPr lang="en-US" altLang="en-US" sz="1600" dirty="0"/>
              <a:t>Note: </a:t>
            </a:r>
            <a:r>
              <a:rPr lang="en-US" altLang="en-US" sz="1600" dirty="0" err="1"/>
              <a:t>Prog</a:t>
            </a:r>
            <a:r>
              <a:rPr lang="en-US" altLang="en-US" sz="1600" dirty="0"/>
              <a:t> G applies the specified alternative constant </a:t>
            </a:r>
            <a:r>
              <a:rPr lang="en-US" altLang="en-US" sz="1600" i="1" dirty="0"/>
              <a:t>convective</a:t>
            </a:r>
            <a:r>
              <a:rPr lang="en-US" altLang="en-US" sz="1600" dirty="0"/>
              <a:t> coefficients in all cases except 450,460,470 (see slide “G(1)”), such that only the heat transfer attributable to exterior infrared radiative exchange should vary.</a:t>
            </a:r>
          </a:p>
          <a:p>
            <a:pPr lvl="1">
              <a:defRPr/>
            </a:pPr>
            <a:r>
              <a:rPr lang="en-US" altLang="en-US" sz="1600" dirty="0"/>
              <a:t>B8-A47</a:t>
            </a:r>
            <a:r>
              <a:rPr lang="en-US" altLang="en-US" sz="1600" dirty="0" smtClean="0"/>
              <a:t> [~slide 131]:</a:t>
            </a:r>
            <a:r>
              <a:rPr lang="en-US" altLang="en-US" sz="1600" dirty="0"/>
              <a:t> 450,460 high annual heating</a:t>
            </a:r>
          </a:p>
          <a:p>
            <a:pPr lvl="1">
              <a:defRPr/>
            </a:pPr>
            <a:r>
              <a:rPr lang="en-US" altLang="en-US" sz="1600" dirty="0"/>
              <a:t>B8-A49: Sensitivities are small; the only effect may be for exterior IR exchange. </a:t>
            </a:r>
          </a:p>
          <a:p>
            <a:pPr lvl="1">
              <a:defRPr/>
            </a:pPr>
            <a:r>
              <a:rPr lang="en-US" altLang="en-US" sz="1600" dirty="0"/>
              <a:t>Conclusion: That G’s disagreement for heating increases for 450 and 460 leads us to wonder if there is  something that is masked as a compensating error in Case 600; more thought needed. </a:t>
            </a:r>
            <a:r>
              <a:rPr lang="en-US" altLang="en-US" sz="1600" b="1" dirty="0" smtClean="0">
                <a:solidFill>
                  <a:srgbClr val="0000FF"/>
                </a:solidFill>
              </a:rPr>
              <a:t>G should check they have correctly implemented constant </a:t>
            </a:r>
            <a:r>
              <a:rPr lang="en-US" altLang="en-US" sz="1600" b="1" i="1" dirty="0" smtClean="0">
                <a:solidFill>
                  <a:srgbClr val="0000FF"/>
                </a:solidFill>
              </a:rPr>
              <a:t>combined</a:t>
            </a:r>
            <a:r>
              <a:rPr lang="en-US" altLang="en-US" sz="1600" b="1" dirty="0" smtClean="0">
                <a:solidFill>
                  <a:srgbClr val="0000FF"/>
                </a:solidFill>
              </a:rPr>
              <a:t> </a:t>
            </a:r>
            <a:r>
              <a:rPr lang="en-US" altLang="en-US" sz="1600" b="1" dirty="0" err="1" smtClean="0">
                <a:solidFill>
                  <a:srgbClr val="0000FF"/>
                </a:solidFill>
              </a:rPr>
              <a:t>coeffs</a:t>
            </a:r>
            <a:r>
              <a:rPr lang="en-US" altLang="en-US" sz="1600" b="1" dirty="0" smtClean="0">
                <a:solidFill>
                  <a:srgbClr val="0000FF"/>
                </a:solidFill>
              </a:rPr>
              <a:t> in their model (especially disabled radiative exchange). </a:t>
            </a:r>
          </a:p>
          <a:p>
            <a:pPr lvl="1">
              <a:defRPr/>
            </a:pPr>
            <a:endParaRPr lang="en-US" altLang="en-US" sz="160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27113" y="1706563"/>
            <a:ext cx="7089775" cy="4827587"/>
          </a:xfrm>
          <a:noFill/>
        </p:spPr>
      </p:pic>
      <p:sp>
        <p:nvSpPr>
          <p:cNvPr id="24579" name="Title 1"/>
          <p:cNvSpPr>
            <a:spLocks noGrp="1"/>
          </p:cNvSpPr>
          <p:nvPr>
            <p:ph type="title"/>
          </p:nvPr>
        </p:nvSpPr>
        <p:spPr>
          <a:xfrm>
            <a:off x="0" y="293688"/>
            <a:ext cx="9144000" cy="1219200"/>
          </a:xfrm>
        </p:spPr>
        <p:txBody>
          <a:bodyPr/>
          <a:lstStyle/>
          <a:p>
            <a:r>
              <a:rPr lang="en-US" altLang="en-US" sz="3200" b="1" smtClean="0"/>
              <a:t>Thermal Fabric Update Results, Round 1</a:t>
            </a:r>
            <a:br>
              <a:rPr lang="en-US" altLang="en-US" sz="3200" b="1" smtClean="0"/>
            </a:br>
            <a:r>
              <a:rPr lang="en-US" altLang="en-US" sz="3200" b="1" smtClean="0"/>
              <a:t>Annual Overhang and Fin Shading Coefficients</a:t>
            </a:r>
          </a:p>
        </p:txBody>
      </p:sp>
      <p:sp>
        <p:nvSpPr>
          <p:cNvPr id="24580" name="TextBox 3"/>
          <p:cNvSpPr txBox="1">
            <a:spLocks noChangeArrowheads="1"/>
          </p:cNvSpPr>
          <p:nvPr/>
        </p:nvSpPr>
        <p:spPr bwMode="auto">
          <a:xfrm>
            <a:off x="1828800" y="2768600"/>
            <a:ext cx="3276600" cy="5842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A,C,F: No output</a:t>
            </a:r>
            <a:endParaRPr lang="en-US" altLang="en-US" sz="1600">
              <a:solidFill>
                <a:srgbClr val="FF0000"/>
              </a:solidFill>
              <a:latin typeface="Arial" charset="0"/>
            </a:endParaRPr>
          </a:p>
          <a:p>
            <a:pPr eaLnBrk="1" hangingPunct="1">
              <a:spcBef>
                <a:spcPct val="0"/>
              </a:spcBef>
            </a:pPr>
            <a:r>
              <a:rPr lang="en-US" altLang="en-US" sz="1600">
                <a:solidFill>
                  <a:srgbClr val="0000FF"/>
                </a:solidFill>
                <a:latin typeface="Arial" charset="0"/>
              </a:rPr>
              <a:t> B: Check output data entries</a:t>
            </a:r>
          </a:p>
        </p:txBody>
      </p:sp>
      <p:cxnSp>
        <p:nvCxnSpPr>
          <p:cNvPr id="6" name="Straight Arrow Connector 5"/>
          <p:cNvCxnSpPr/>
          <p:nvPr/>
        </p:nvCxnSpPr>
        <p:spPr>
          <a:xfrm>
            <a:off x="2286000" y="3886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257800" y="2743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a:xfrm>
            <a:off x="457200" y="0"/>
            <a:ext cx="8229600" cy="914400"/>
          </a:xfrm>
        </p:spPr>
        <p:txBody>
          <a:bodyPr/>
          <a:lstStyle/>
          <a:p>
            <a:r>
              <a:rPr lang="en-US" altLang="en-US" sz="2800" b="1" smtClean="0"/>
              <a:t>Thermal Fabric Update Results, Round 2</a:t>
            </a:r>
            <a:br>
              <a:rPr lang="en-US" altLang="en-US" sz="2800" b="1" smtClean="0"/>
            </a:br>
            <a:r>
              <a:rPr lang="en-US" altLang="en-US" sz="2800" b="1" smtClean="0"/>
              <a:t>Analysis: Program G (5)</a:t>
            </a:r>
          </a:p>
        </p:txBody>
      </p:sp>
      <p:sp>
        <p:nvSpPr>
          <p:cNvPr id="202755" name="Content Placeholder 2"/>
          <p:cNvSpPr>
            <a:spLocks noGrp="1"/>
          </p:cNvSpPr>
          <p:nvPr>
            <p:ph idx="1"/>
          </p:nvPr>
        </p:nvSpPr>
        <p:spPr>
          <a:xfrm>
            <a:off x="304800" y="1219200"/>
            <a:ext cx="8534400" cy="5867400"/>
          </a:xfrm>
        </p:spPr>
        <p:txBody>
          <a:bodyPr/>
          <a:lstStyle/>
          <a:p>
            <a:pPr>
              <a:defRPr/>
            </a:pPr>
            <a:r>
              <a:rPr lang="en-US" altLang="en-US" sz="2000" b="1" dirty="0" smtClean="0"/>
              <a:t>Hourly Output Plots</a:t>
            </a:r>
          </a:p>
          <a:p>
            <a:pPr marL="457200" lvl="1" indent="0">
              <a:buFont typeface="Arial" charset="0"/>
              <a:buNone/>
              <a:defRPr/>
            </a:pPr>
            <a:r>
              <a:rPr lang="en-US" altLang="en-US" sz="1600" b="1" dirty="0" smtClean="0"/>
              <a:t>900FF Temperature frequency plot B8-53 </a:t>
            </a:r>
            <a:r>
              <a:rPr lang="en-US" altLang="en-US" sz="1600" dirty="0" smtClean="0"/>
              <a:t>[~slide 136]: </a:t>
            </a:r>
            <a:endParaRPr lang="en-US" altLang="en-US" sz="1600" b="1" dirty="0" smtClean="0"/>
          </a:p>
          <a:p>
            <a:pPr lvl="1">
              <a:defRPr/>
            </a:pPr>
            <a:r>
              <a:rPr lang="en-US" altLang="en-US" sz="1600" dirty="0" smtClean="0"/>
              <a:t>Results deteriorated since Rd#1! </a:t>
            </a:r>
            <a:r>
              <a:rPr lang="en-US" altLang="en-US" sz="1600" b="1" dirty="0" smtClean="0">
                <a:solidFill>
                  <a:srgbClr val="0000FF"/>
                </a:solidFill>
              </a:rPr>
              <a:t>Check post-processing.</a:t>
            </a:r>
            <a:endParaRPr lang="en-US" altLang="en-US" sz="1600" b="1" dirty="0">
              <a:solidFill>
                <a:srgbClr val="0000FF"/>
              </a:solidFill>
            </a:endParaRPr>
          </a:p>
          <a:p>
            <a:pPr marL="457200" lvl="1" indent="0">
              <a:buFont typeface="Arial" charset="0"/>
              <a:buNone/>
              <a:defRPr/>
            </a:pPr>
            <a:r>
              <a:rPr lang="en-US" altLang="en-US" sz="1600" b="1" dirty="0" smtClean="0"/>
              <a:t>Incident and transmitted solar radiation</a:t>
            </a:r>
            <a:endParaRPr lang="en-US" altLang="en-US" sz="1600" dirty="0"/>
          </a:p>
          <a:p>
            <a:pPr lvl="1">
              <a:defRPr/>
            </a:pPr>
            <a:r>
              <a:rPr lang="en-US" altLang="en-US" sz="1600" dirty="0" smtClean="0"/>
              <a:t>See “… Round 2 Analysis: Program G (1)” slide</a:t>
            </a:r>
          </a:p>
          <a:p>
            <a:pPr marL="457200" lvl="1" indent="0">
              <a:buFont typeface="Arial" charset="0"/>
              <a:buNone/>
              <a:defRPr/>
            </a:pPr>
            <a:r>
              <a:rPr lang="en-US" altLang="en-US" sz="1600" b="1" dirty="0" smtClean="0"/>
              <a:t>Free float temperatures (B8-56,57,A57)</a:t>
            </a:r>
            <a:endParaRPr lang="en-US" altLang="en-US" sz="1600" dirty="0" smtClean="0"/>
          </a:p>
          <a:p>
            <a:pPr lvl="1">
              <a:defRPr/>
            </a:pPr>
            <a:r>
              <a:rPr lang="en-US" altLang="en-US" sz="1600" dirty="0" smtClean="0"/>
              <a:t>B8-56 [~sl.147]: Large disagreements. </a:t>
            </a:r>
            <a:r>
              <a:rPr lang="en-US" altLang="en-US" sz="1600" b="1" dirty="0" smtClean="0">
                <a:solidFill>
                  <a:srgbClr val="0000FF"/>
                </a:solidFill>
              </a:rPr>
              <a:t>Check it. Explain why, if difference persists.</a:t>
            </a:r>
            <a:endParaRPr lang="en-US" altLang="en-US" sz="1600" dirty="0" smtClean="0">
              <a:solidFill>
                <a:srgbClr val="0000FF"/>
              </a:solidFill>
            </a:endParaRPr>
          </a:p>
          <a:p>
            <a:pPr lvl="1">
              <a:defRPr/>
            </a:pPr>
            <a:r>
              <a:rPr lang="en-US" altLang="en-US" sz="1600" dirty="0" smtClean="0"/>
              <a:t>B8-57: Hourly 650FF &amp; 950FF </a:t>
            </a:r>
            <a:r>
              <a:rPr lang="en-US" altLang="en-US" sz="1600" dirty="0" err="1" smtClean="0"/>
              <a:t>Tzone</a:t>
            </a:r>
            <a:r>
              <a:rPr lang="en-US" altLang="en-US" sz="1600" dirty="0" smtClean="0"/>
              <a:t> are 27°C for hours 11 thru 18, indicating that the cooling is ON for those hours when it should be OFF. </a:t>
            </a:r>
            <a:r>
              <a:rPr lang="en-US" altLang="en-US" sz="1600" b="1" dirty="0" smtClean="0">
                <a:solidFill>
                  <a:srgbClr val="0000FF"/>
                </a:solidFill>
              </a:rPr>
              <a:t>Fix inputs</a:t>
            </a:r>
          </a:p>
          <a:p>
            <a:pPr lvl="2">
              <a:defRPr/>
            </a:pPr>
            <a:r>
              <a:rPr lang="en-US" altLang="en-US" sz="1600" dirty="0" err="1" smtClean="0"/>
              <a:t>Prog</a:t>
            </a:r>
            <a:r>
              <a:rPr lang="en-US" altLang="en-US" sz="1600" dirty="0" smtClean="0"/>
              <a:t> B has this issue for 650FF</a:t>
            </a:r>
          </a:p>
          <a:p>
            <a:pPr lvl="2">
              <a:defRPr/>
            </a:pPr>
            <a:r>
              <a:rPr lang="en-US" altLang="en-US" sz="1600" b="1" dirty="0" smtClean="0"/>
              <a:t>Conclusion: NREL clarify 5.2.2.3.2.1 by </a:t>
            </a:r>
            <a:r>
              <a:rPr lang="en-US" altLang="en-US" sz="1600" b="1" dirty="0" err="1" smtClean="0"/>
              <a:t>bulletizing</a:t>
            </a:r>
            <a:r>
              <a:rPr lang="en-US" altLang="en-US" sz="1600" b="1" dirty="0" smtClean="0"/>
              <a:t> as follows:</a:t>
            </a:r>
          </a:p>
          <a:p>
            <a:pPr lvl="3">
              <a:defRPr/>
            </a:pPr>
            <a:r>
              <a:rPr lang="en-US" altLang="en-US" sz="1200" b="1" dirty="0" smtClean="0"/>
              <a:t>“There is no mechanical heating or cooling of the building.”</a:t>
            </a:r>
          </a:p>
          <a:p>
            <a:pPr lvl="3">
              <a:defRPr/>
            </a:pPr>
            <a:r>
              <a:rPr lang="en-US" altLang="en-US" sz="1200" b="1" dirty="0" smtClean="0"/>
              <a:t>“The mechanical ventilation schedule shall ….” (with current </a:t>
            </a:r>
            <a:r>
              <a:rPr lang="en-US" altLang="en-US" sz="1200" b="1" dirty="0" err="1" smtClean="0"/>
              <a:t>sched</a:t>
            </a:r>
            <a:r>
              <a:rPr lang="en-US" altLang="en-US" sz="1200" b="1" dirty="0" smtClean="0"/>
              <a:t> bullets as sub-bullets to this bullet)</a:t>
            </a:r>
          </a:p>
          <a:p>
            <a:pPr lvl="1">
              <a:defRPr/>
            </a:pPr>
            <a:r>
              <a:rPr lang="en-US" altLang="en-US" sz="1600" dirty="0" smtClean="0"/>
              <a:t>B8-A57 [~sl.141]: Large disagreements. </a:t>
            </a:r>
            <a:r>
              <a:rPr lang="en-US" altLang="en-US" sz="1600" b="1" dirty="0" smtClean="0">
                <a:solidFill>
                  <a:srgbClr val="0000FF"/>
                </a:solidFill>
              </a:rPr>
              <a:t>Check it. Explain why, if difference persists.</a:t>
            </a:r>
            <a:endParaRPr lang="en-US" altLang="en-US" sz="1600" dirty="0" smtClean="0">
              <a:solidFill>
                <a:srgbClr val="0000FF"/>
              </a:solidFill>
            </a:endParaRPr>
          </a:p>
          <a:p>
            <a:pPr lvl="1">
              <a:defRPr/>
            </a:pPr>
            <a:r>
              <a:rPr lang="en-US" altLang="en-US" sz="1600" dirty="0" smtClean="0"/>
              <a:t>Hourly </a:t>
            </a:r>
            <a:r>
              <a:rPr lang="en-US" altLang="en-US" sz="1600" dirty="0"/>
              <a:t>charts for FF-case zone temperatures indicate disagreeing hours for </a:t>
            </a:r>
            <a:r>
              <a:rPr lang="en-US" altLang="en-US" sz="1600" dirty="0" err="1"/>
              <a:t>Prog</a:t>
            </a:r>
            <a:r>
              <a:rPr lang="en-US" altLang="en-US" sz="1600" dirty="0"/>
              <a:t> </a:t>
            </a:r>
            <a:r>
              <a:rPr lang="en-US" altLang="en-US" sz="1600" dirty="0" smtClean="0"/>
              <a:t>G. </a:t>
            </a:r>
            <a:r>
              <a:rPr lang="en-US" altLang="en-US" sz="1600" b="1" dirty="0" smtClean="0">
                <a:solidFill>
                  <a:srgbClr val="0000FF"/>
                </a:solidFill>
              </a:rPr>
              <a:t>Explanation for why these may be occurring?</a:t>
            </a:r>
            <a:endParaRPr lang="en-US" altLang="en-US" sz="1600" b="1" dirty="0">
              <a:solidFill>
                <a:srgbClr val="0000FF"/>
              </a:solidFill>
            </a:endParaRPr>
          </a:p>
          <a:p>
            <a:pPr marL="457200" lvl="1" indent="0">
              <a:buFont typeface="Arial" charset="0"/>
              <a:buNone/>
              <a:defRPr/>
            </a:pPr>
            <a:r>
              <a:rPr lang="en-US" altLang="en-US" sz="1600" b="1" dirty="0" smtClean="0"/>
              <a:t>Zone loads</a:t>
            </a:r>
            <a:endParaRPr lang="en-US" altLang="en-US" sz="1600" dirty="0" smtClean="0"/>
          </a:p>
          <a:p>
            <a:pPr lvl="1">
              <a:defRPr/>
            </a:pPr>
            <a:r>
              <a:rPr lang="en-US" altLang="en-US" sz="1600" dirty="0" smtClean="0"/>
              <a:t>B8-58B: </a:t>
            </a:r>
            <a:r>
              <a:rPr lang="en-US" altLang="en-US" sz="1600" b="1" dirty="0" smtClean="0">
                <a:solidFill>
                  <a:srgbClr val="0000FF"/>
                </a:solidFill>
              </a:rPr>
              <a:t>Fix sign convention error</a:t>
            </a:r>
            <a:endParaRPr lang="en-US" altLang="en-US" sz="1600" dirty="0" smtClean="0"/>
          </a:p>
          <a:p>
            <a:pPr lvl="1">
              <a:defRPr/>
            </a:pPr>
            <a:r>
              <a:rPr lang="en-US" altLang="en-US" sz="1600" dirty="0" smtClean="0"/>
              <a:t>Some of the charts for hourly zone loads indicate disagreeing hours versus other programs. </a:t>
            </a:r>
            <a:r>
              <a:rPr lang="en-US" altLang="en-US" sz="1600" b="1" dirty="0" smtClean="0">
                <a:solidFill>
                  <a:srgbClr val="0000FF"/>
                </a:solidFill>
              </a:rPr>
              <a:t>Explanation for why these may be occurring? </a:t>
            </a:r>
          </a:p>
          <a:p>
            <a:pPr marL="457200" lvl="1" indent="0">
              <a:buFont typeface="Arial" charset="0"/>
              <a:buNone/>
              <a:defRPr/>
            </a:pPr>
            <a:endParaRPr lang="en-US" altLang="en-US" sz="1600" dirty="0" smtClean="0"/>
          </a:p>
          <a:p>
            <a:pPr marL="457200" lvl="1" indent="0">
              <a:buFont typeface="Arial" charset="0"/>
              <a:buNone/>
              <a:defRPr/>
            </a:pPr>
            <a:endParaRPr lang="en-US" altLang="en-US" sz="1600" dirty="0" smtClean="0">
              <a:latin typeface="+mj-lt"/>
            </a:endParaRPr>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a:xfrm>
            <a:off x="457200" y="0"/>
            <a:ext cx="8229600" cy="914400"/>
          </a:xfrm>
        </p:spPr>
        <p:txBody>
          <a:bodyPr/>
          <a:lstStyle/>
          <a:p>
            <a:r>
              <a:rPr lang="en-US" altLang="en-US" sz="2800" b="1" smtClean="0"/>
              <a:t>Thermal Fabric Update Results, Round 2</a:t>
            </a:r>
            <a:br>
              <a:rPr lang="en-US" altLang="en-US" sz="2800" b="1" smtClean="0"/>
            </a:br>
            <a:r>
              <a:rPr lang="en-US" altLang="en-US" sz="2800" b="1" smtClean="0"/>
              <a:t>Analysis: Program G (6)</a:t>
            </a:r>
          </a:p>
        </p:txBody>
      </p:sp>
      <p:sp>
        <p:nvSpPr>
          <p:cNvPr id="204803" name="Content Placeholder 2"/>
          <p:cNvSpPr>
            <a:spLocks noGrp="1"/>
          </p:cNvSpPr>
          <p:nvPr>
            <p:ph idx="1"/>
          </p:nvPr>
        </p:nvSpPr>
        <p:spPr>
          <a:xfrm>
            <a:off x="76200" y="762000"/>
            <a:ext cx="8763000" cy="6248400"/>
          </a:xfrm>
        </p:spPr>
        <p:txBody>
          <a:bodyPr/>
          <a:lstStyle/>
          <a:p>
            <a:pPr>
              <a:defRPr/>
            </a:pPr>
            <a:r>
              <a:rPr lang="en-US" altLang="en-US" sz="2000" b="1" i="1" dirty="0" smtClean="0">
                <a:solidFill>
                  <a:srgbClr val="0000FF"/>
                </a:solidFill>
              </a:rPr>
              <a:t>Recommendations:</a:t>
            </a:r>
          </a:p>
          <a:p>
            <a:pPr lvl="1">
              <a:defRPr/>
            </a:pPr>
            <a:r>
              <a:rPr lang="en-US" altLang="en-US" sz="1600" b="1" i="1" dirty="0" smtClean="0">
                <a:solidFill>
                  <a:srgbClr val="0000FF"/>
                </a:solidFill>
              </a:rPr>
              <a:t>Fix obvious solar output errors: See Figures B8-2, B8-4, B8-H3, B8-H4</a:t>
            </a:r>
          </a:p>
          <a:p>
            <a:pPr lvl="1">
              <a:defRPr/>
            </a:pPr>
            <a:r>
              <a:rPr lang="en-US" altLang="en-US" sz="1600" b="1" i="1" dirty="0" smtClean="0">
                <a:solidFill>
                  <a:srgbClr val="0000FF"/>
                </a:solidFill>
              </a:rPr>
              <a:t>Fix inputs for 650FF and 950FF (see slide “G(5)” just above)</a:t>
            </a:r>
          </a:p>
          <a:p>
            <a:pPr lvl="1">
              <a:defRPr/>
            </a:pPr>
            <a:r>
              <a:rPr lang="en-US" altLang="en-US" sz="1600" b="1" i="1" dirty="0" smtClean="0">
                <a:solidFill>
                  <a:srgbClr val="0000FF"/>
                </a:solidFill>
              </a:rPr>
              <a:t>Consider omitting cases 280, 440, 810 (α,</a:t>
            </a:r>
            <a:r>
              <a:rPr lang="en-US" altLang="en-US" sz="1600" b="1" i="1" dirty="0" err="1" smtClean="0">
                <a:solidFill>
                  <a:srgbClr val="0000FF"/>
                </a:solidFill>
              </a:rPr>
              <a:t>int</a:t>
            </a:r>
            <a:r>
              <a:rPr lang="en-US" altLang="en-US" sz="1600" b="1" i="1" dirty="0" smtClean="0">
                <a:solidFill>
                  <a:srgbClr val="0000FF"/>
                </a:solidFill>
              </a:rPr>
              <a:t> = 0.1). But first explain why small differences occurred when modeler report indicated there would be no difference. That this occurred is justification for keeping these results for now.</a:t>
            </a:r>
          </a:p>
          <a:p>
            <a:pPr lvl="1">
              <a:defRPr/>
            </a:pPr>
            <a:r>
              <a:rPr lang="en-US" altLang="en-US" sz="1600" b="1" i="1" dirty="0" smtClean="0">
                <a:solidFill>
                  <a:srgbClr val="0000FF"/>
                </a:solidFill>
              </a:rPr>
              <a:t>Check noted disagreements</a:t>
            </a:r>
          </a:p>
          <a:p>
            <a:pPr lvl="2">
              <a:defRPr/>
            </a:pPr>
            <a:r>
              <a:rPr lang="en-US" altLang="en-US" sz="1400" b="1" i="1" dirty="0" smtClean="0">
                <a:solidFill>
                  <a:srgbClr val="0000FF"/>
                </a:solidFill>
              </a:rPr>
              <a:t>950 annual and peak cooling! (and related sensitivity results)</a:t>
            </a:r>
          </a:p>
          <a:p>
            <a:pPr lvl="2">
              <a:defRPr/>
            </a:pPr>
            <a:r>
              <a:rPr lang="en-US" altLang="en-US" sz="1400" b="1" i="1" dirty="0" smtClean="0">
                <a:solidFill>
                  <a:srgbClr val="0000FF"/>
                </a:solidFill>
              </a:rPr>
              <a:t>920-900 annual heating &amp; cooling; 910-900 peak heating; 650-600, 960-600</a:t>
            </a:r>
          </a:p>
          <a:p>
            <a:pPr lvl="2">
              <a:defRPr/>
            </a:pPr>
            <a:r>
              <a:rPr lang="en-US" altLang="en-US" sz="1400" b="1" i="1" dirty="0" smtClean="0">
                <a:solidFill>
                  <a:srgbClr val="0000FF"/>
                </a:solidFill>
              </a:rPr>
              <a:t> 985 annual and peak heating; 685-600</a:t>
            </a:r>
          </a:p>
          <a:p>
            <a:pPr lvl="2">
              <a:defRPr/>
            </a:pPr>
            <a:r>
              <a:rPr lang="en-US" altLang="en-US" sz="1400" b="1" i="1" dirty="0" smtClean="0">
                <a:solidFill>
                  <a:srgbClr val="0000FF"/>
                </a:solidFill>
              </a:rPr>
              <a:t>FF results: annual average 650FF, 960; all </a:t>
            </a:r>
            <a:r>
              <a:rPr lang="en-US" altLang="en-US" sz="1400" b="1" i="1" dirty="0" err="1" smtClean="0">
                <a:solidFill>
                  <a:srgbClr val="0000FF"/>
                </a:solidFill>
              </a:rPr>
              <a:t>T,zone</a:t>
            </a:r>
            <a:r>
              <a:rPr lang="en-US" altLang="en-US" sz="1400" b="1" i="1" dirty="0" smtClean="0">
                <a:solidFill>
                  <a:srgbClr val="0000FF"/>
                </a:solidFill>
              </a:rPr>
              <a:t> maxima are high; 680FF high minimum</a:t>
            </a:r>
          </a:p>
          <a:p>
            <a:pPr lvl="2">
              <a:defRPr/>
            </a:pPr>
            <a:r>
              <a:rPr lang="en-US" altLang="en-US" sz="1400" b="1" i="1" dirty="0" smtClean="0">
                <a:solidFill>
                  <a:srgbClr val="0000FF"/>
                </a:solidFill>
              </a:rPr>
              <a:t>320 annual heating; 270-220 annual and peak cooling sensitivities</a:t>
            </a:r>
          </a:p>
          <a:p>
            <a:pPr lvl="2">
              <a:defRPr/>
            </a:pPr>
            <a:r>
              <a:rPr lang="en-US" altLang="en-US" sz="1400" b="1" i="1" dirty="0" smtClean="0">
                <a:solidFill>
                  <a:srgbClr val="0000FF"/>
                </a:solidFill>
              </a:rPr>
              <a:t>Incident solar </a:t>
            </a:r>
            <a:r>
              <a:rPr lang="en-US" altLang="en-US" sz="1400" b="1" i="1" dirty="0" err="1" smtClean="0">
                <a:solidFill>
                  <a:srgbClr val="0000FF"/>
                </a:solidFill>
              </a:rPr>
              <a:t>calcs</a:t>
            </a:r>
            <a:r>
              <a:rPr lang="en-US" altLang="en-US" sz="1400" b="1" i="1" dirty="0" smtClean="0">
                <a:solidFill>
                  <a:srgbClr val="0000FF"/>
                </a:solidFill>
              </a:rPr>
              <a:t> </a:t>
            </a:r>
          </a:p>
          <a:p>
            <a:pPr lvl="1">
              <a:defRPr/>
            </a:pPr>
            <a:r>
              <a:rPr lang="en-US" altLang="en-US" sz="1600" b="1" i="1" dirty="0" smtClean="0">
                <a:solidFill>
                  <a:srgbClr val="0000FF"/>
                </a:solidFill>
              </a:rPr>
              <a:t>Constant combined coefficient Cases 450, 460, 470: C</a:t>
            </a:r>
            <a:r>
              <a:rPr lang="en-US" altLang="en-US" sz="1600" b="1" dirty="0" smtClean="0">
                <a:solidFill>
                  <a:srgbClr val="0000FF"/>
                </a:solidFill>
              </a:rPr>
              <a:t>heck correct implementation of constant combined </a:t>
            </a:r>
            <a:r>
              <a:rPr lang="en-US" altLang="en-US" sz="1600" b="1" dirty="0" err="1" smtClean="0">
                <a:solidFill>
                  <a:srgbClr val="0000FF"/>
                </a:solidFill>
              </a:rPr>
              <a:t>coeffs</a:t>
            </a:r>
            <a:r>
              <a:rPr lang="en-US" altLang="en-US" sz="1600" b="1" dirty="0" smtClean="0">
                <a:solidFill>
                  <a:srgbClr val="0000FF"/>
                </a:solidFill>
              </a:rPr>
              <a:t> in files (especially disabled exterior radiative exchange).</a:t>
            </a:r>
          </a:p>
          <a:p>
            <a:pPr lvl="2">
              <a:defRPr/>
            </a:pPr>
            <a:r>
              <a:rPr lang="en-US" altLang="en-US" sz="1400" b="1" i="1" dirty="0" smtClean="0">
                <a:solidFill>
                  <a:srgbClr val="0000FF"/>
                </a:solidFill>
              </a:rPr>
              <a:t>Does Case 450 heating disagreement indicate possibility for compensating error in Case 600 results?</a:t>
            </a:r>
          </a:p>
          <a:p>
            <a:pPr lvl="1">
              <a:defRPr/>
            </a:pPr>
            <a:r>
              <a:rPr lang="en-US" altLang="en-US" sz="1600" b="1" i="1" dirty="0" smtClean="0">
                <a:solidFill>
                  <a:srgbClr val="0000FF"/>
                </a:solidFill>
              </a:rPr>
              <a:t>Check and/or explain noted hourly plots variations</a:t>
            </a:r>
          </a:p>
          <a:p>
            <a:pPr lvl="2">
              <a:defRPr/>
            </a:pPr>
            <a:r>
              <a:rPr lang="en-US" altLang="en-US" sz="1400" b="1" i="1" dirty="0" smtClean="0">
                <a:solidFill>
                  <a:srgbClr val="0000FF"/>
                </a:solidFill>
              </a:rPr>
              <a:t>Hourly zone load variations</a:t>
            </a:r>
          </a:p>
          <a:p>
            <a:pPr lvl="2">
              <a:defRPr/>
            </a:pPr>
            <a:r>
              <a:rPr lang="en-US" altLang="en-US" sz="1400" b="1" i="1" dirty="0" smtClean="0">
                <a:solidFill>
                  <a:srgbClr val="0000FF"/>
                </a:solidFill>
              </a:rPr>
              <a:t>900FF bin frequency (post processing?!) and hourly free-float temperature variations. </a:t>
            </a:r>
          </a:p>
          <a:p>
            <a:pPr lvl="1">
              <a:defRPr/>
            </a:pPr>
            <a:r>
              <a:rPr lang="en-US" altLang="en-US" sz="1600" b="1" i="1" dirty="0" smtClean="0">
                <a:solidFill>
                  <a:srgbClr val="0000FF"/>
                </a:solidFill>
              </a:rPr>
              <a:t>Many results changed since Round #1. Are these attributable to test spec revisions (e.g., </a:t>
            </a:r>
            <a:r>
              <a:rPr lang="en-US" altLang="en-US" sz="1600" b="1" i="1" dirty="0" err="1" smtClean="0">
                <a:solidFill>
                  <a:srgbClr val="0000FF"/>
                </a:solidFill>
              </a:rPr>
              <a:t>Tsky</a:t>
            </a:r>
            <a:r>
              <a:rPr lang="en-US" altLang="en-US" sz="1600" b="1" i="1" dirty="0" smtClean="0">
                <a:solidFill>
                  <a:srgbClr val="0000FF"/>
                </a:solidFill>
              </a:rPr>
              <a:t>, </a:t>
            </a:r>
            <a:r>
              <a:rPr lang="en-US" altLang="en-US" sz="1600" b="1" i="1" dirty="0" err="1" smtClean="0">
                <a:solidFill>
                  <a:srgbClr val="0000FF"/>
                </a:solidFill>
              </a:rPr>
              <a:t>h,conv</a:t>
            </a:r>
            <a:r>
              <a:rPr lang="en-US" altLang="en-US" sz="1600" b="1" i="1" dirty="0" smtClean="0">
                <a:solidFill>
                  <a:srgbClr val="0000FF"/>
                </a:solidFill>
              </a:rPr>
              <a:t>, </a:t>
            </a:r>
            <a:r>
              <a:rPr lang="en-US" altLang="en-US" sz="1600" b="1" i="1" dirty="0" err="1" smtClean="0">
                <a:solidFill>
                  <a:srgbClr val="0000FF"/>
                </a:solidFill>
              </a:rPr>
              <a:t>etc</a:t>
            </a:r>
            <a:r>
              <a:rPr lang="en-US" altLang="en-US" sz="1600" b="1" i="1" dirty="0" smtClean="0">
                <a:solidFill>
                  <a:srgbClr val="0000FF"/>
                </a:solidFill>
              </a:rPr>
              <a:t>)? Update your supplementary modeler report to indicate which recent spec revisions led to </a:t>
            </a:r>
            <a:r>
              <a:rPr lang="en-US" altLang="en-US" sz="1600" b="1" i="1" dirty="0" err="1" smtClean="0">
                <a:solidFill>
                  <a:srgbClr val="0000FF"/>
                </a:solidFill>
              </a:rPr>
              <a:t>Prog</a:t>
            </a:r>
            <a:r>
              <a:rPr lang="en-US" altLang="en-US" sz="1600" b="1" i="1" dirty="0" smtClean="0">
                <a:solidFill>
                  <a:srgbClr val="0000FF"/>
                </a:solidFill>
              </a:rPr>
              <a:t> D input revisions (bullet list of items is ok for that). </a:t>
            </a:r>
          </a:p>
          <a:p>
            <a:pPr lvl="1">
              <a:defRPr/>
            </a:pPr>
            <a:r>
              <a:rPr lang="en-US" altLang="en-US" sz="1600" b="1" i="1" dirty="0" smtClean="0">
                <a:solidFill>
                  <a:srgbClr val="0000FF"/>
                </a:solidFill>
              </a:rPr>
              <a:t>Recheck above slides “G(1)” through “G(5)” that items there are summarized here, AND review all preceding results slides.</a:t>
            </a:r>
          </a:p>
          <a:p>
            <a:pPr marL="457200" lvl="1" indent="0">
              <a:buFont typeface="Arial" charset="0"/>
              <a:buNone/>
              <a:defRPr/>
            </a:pPr>
            <a:endParaRPr lang="en-US" altLang="en-US" sz="2400" b="1" i="1" dirty="0" smtClean="0">
              <a:solidFill>
                <a:srgbClr val="0000FF"/>
              </a:solidFill>
            </a:endParaRPr>
          </a:p>
          <a:p>
            <a:pPr lvl="1">
              <a:defRPr/>
            </a:pPr>
            <a:endParaRPr lang="en-US" altLang="en-US" sz="2400" dirty="0" smtClean="0"/>
          </a:p>
          <a:p>
            <a:pPr>
              <a:defRPr/>
            </a:pPr>
            <a:endParaRPr lang="en-US" altLang="en-US" sz="2400" dirty="0" smtClean="0"/>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itle 1"/>
          <p:cNvSpPr>
            <a:spLocks noGrp="1"/>
          </p:cNvSpPr>
          <p:nvPr>
            <p:ph type="title"/>
          </p:nvPr>
        </p:nvSpPr>
        <p:spPr>
          <a:xfrm>
            <a:off x="457200" y="152400"/>
            <a:ext cx="8229600" cy="838200"/>
          </a:xfrm>
        </p:spPr>
        <p:txBody>
          <a:bodyPr/>
          <a:lstStyle/>
          <a:p>
            <a:r>
              <a:rPr lang="en-US" altLang="en-US" sz="3200" b="1" smtClean="0"/>
              <a:t>Thermal Fabric Update Results, Round 1</a:t>
            </a:r>
            <a:br>
              <a:rPr lang="en-US" altLang="en-US" sz="3200" b="1" smtClean="0"/>
            </a:br>
            <a:r>
              <a:rPr lang="en-US" altLang="en-US" sz="3200" b="1" smtClean="0"/>
              <a:t>Analysis: Program G (1)</a:t>
            </a:r>
            <a:endParaRPr lang="en-US" altLang="en-US" sz="4000" b="1" smtClean="0"/>
          </a:p>
        </p:txBody>
      </p:sp>
      <p:sp>
        <p:nvSpPr>
          <p:cNvPr id="238595" name="Content Placeholder 2"/>
          <p:cNvSpPr>
            <a:spLocks noGrp="1"/>
          </p:cNvSpPr>
          <p:nvPr>
            <p:ph idx="1"/>
          </p:nvPr>
        </p:nvSpPr>
        <p:spPr>
          <a:xfrm>
            <a:off x="457200" y="1219200"/>
            <a:ext cx="8229600" cy="5867400"/>
          </a:xfrm>
        </p:spPr>
        <p:txBody>
          <a:bodyPr/>
          <a:lstStyle/>
          <a:p>
            <a:r>
              <a:rPr lang="en-US" altLang="en-US" sz="1800" b="1" smtClean="0"/>
              <a:t>General</a:t>
            </a:r>
          </a:p>
          <a:p>
            <a:pPr lvl="1"/>
            <a:r>
              <a:rPr lang="en-US" altLang="en-US" sz="1400" smtClean="0"/>
              <a:t>Interior and exterior constant convective coeffs specified by user; IR radiation modeled separately, requiring Tsky from weather data.</a:t>
            </a:r>
          </a:p>
          <a:p>
            <a:pPr lvl="1"/>
            <a:r>
              <a:rPr lang="en-US" altLang="en-US" sz="1400" smtClean="0"/>
              <a:t>Solar distribution fractions provided by user; these differed from spec values. </a:t>
            </a:r>
            <a:r>
              <a:rPr lang="en-US" altLang="en-US" sz="1400" b="1" i="1" smtClean="0"/>
              <a:t> </a:t>
            </a:r>
            <a:r>
              <a:rPr lang="en-US" altLang="en-US" sz="1400" b="1" i="1" smtClean="0">
                <a:solidFill>
                  <a:srgbClr val="FF0000"/>
                </a:solidFill>
              </a:rPr>
              <a:t>?? Participant clarify</a:t>
            </a:r>
          </a:p>
          <a:p>
            <a:pPr lvl="1"/>
            <a:r>
              <a:rPr lang="en-US" altLang="en-US" sz="1400" smtClean="0"/>
              <a:t>Floor perfectly decoupled.</a:t>
            </a:r>
          </a:p>
          <a:p>
            <a:r>
              <a:rPr lang="en-US" altLang="en-US" sz="1800" b="1" smtClean="0"/>
              <a:t>Base case cooling load differences</a:t>
            </a:r>
          </a:p>
          <a:p>
            <a:pPr lvl="1"/>
            <a:r>
              <a:rPr lang="en-US" altLang="en-US" sz="1400" smtClean="0"/>
              <a:t>Low south incident solar? 5% &lt; mean, others within narrow band, but not all programs reported (Fig B8-1) [maybe ok?]</a:t>
            </a:r>
          </a:p>
          <a:p>
            <a:pPr lvl="1"/>
            <a:r>
              <a:rPr lang="en-US" altLang="en-US" sz="1400" smtClean="0"/>
              <a:t>Lowmass (600-series)</a:t>
            </a:r>
            <a:r>
              <a:rPr lang="en-US" altLang="en-US" sz="1400" b="1" smtClean="0"/>
              <a:t> </a:t>
            </a:r>
            <a:r>
              <a:rPr lang="en-US" altLang="en-US" sz="1400" smtClean="0"/>
              <a:t>annual cooling high? (30-50% &gt; mean) (Fig B8-7)</a:t>
            </a:r>
            <a:endParaRPr lang="en-US" altLang="en-US" sz="1400" b="1" smtClean="0"/>
          </a:p>
          <a:p>
            <a:pPr lvl="1"/>
            <a:r>
              <a:rPr lang="en-US" altLang="en-US" sz="1400" smtClean="0"/>
              <a:t>Highmass (900-series) annual and peak cooling high? (30-100+% &gt; mean) (Figs B8-11, B8-13)</a:t>
            </a:r>
          </a:p>
          <a:p>
            <a:pPr lvl="1"/>
            <a:r>
              <a:rPr lang="en-US" altLang="en-US" sz="1400" b="1" i="1" smtClean="0">
                <a:solidFill>
                  <a:srgbClr val="0000FF"/>
                </a:solidFill>
              </a:rPr>
              <a:t>Following not diagnosable until base cases are resolved?:</a:t>
            </a:r>
          </a:p>
          <a:p>
            <a:pPr lvl="2"/>
            <a:r>
              <a:rPr lang="en-US" altLang="en-US" sz="1200" smtClean="0"/>
              <a:t>910-900 high annual cooling sensitivity? (highmass, S.shade) (Fig B8-17) </a:t>
            </a:r>
          </a:p>
          <a:p>
            <a:pPr lvl="2"/>
            <a:r>
              <a:rPr lang="en-US" altLang="en-US" sz="1200" smtClean="0"/>
              <a:t>910-900 low peak cooling sensitivity? (highmass, S.shade) (Fig B8-18) </a:t>
            </a:r>
          </a:p>
          <a:p>
            <a:pPr lvl="2"/>
            <a:r>
              <a:rPr lang="en-US" altLang="en-US" sz="1200" smtClean="0"/>
              <a:t>Lowmass 650-600 (night vent) annual and peak cooling least sens; Highmass 950-900,950-650 (night vent) annual cooling most sens? (Fig B8-25) </a:t>
            </a:r>
          </a:p>
          <a:p>
            <a:pPr lvl="2"/>
            <a:r>
              <a:rPr lang="en-US" altLang="en-US" sz="1200" smtClean="0"/>
              <a:t>900-800 (s.win high mass) annual and peak cooling high? (Figs B8-31, B8-32) </a:t>
            </a:r>
          </a:p>
          <a:p>
            <a:pPr lvl="2"/>
            <a:r>
              <a:rPr lang="en-US" altLang="en-US" sz="1200" smtClean="0"/>
              <a:t>Sunspace (960-900) annual and peak cooling high and annual heating low? (Fig B8-27) </a:t>
            </a:r>
          </a:p>
          <a:p>
            <a:pPr lvl="2"/>
            <a:r>
              <a:rPr lang="en-US" altLang="en-US" sz="1200" smtClean="0"/>
              <a:t>920-900 (E/W v. S win.) annual and peak cooling opposite sensitivity? and annual heating low? (B8-19, B8-20) </a:t>
            </a:r>
          </a:p>
          <a:p>
            <a:pPr lvl="2"/>
            <a:r>
              <a:rPr lang="en-US" altLang="en-US" sz="1200" smtClean="0"/>
              <a:t>440, 810 (cavity albedo) annual and peak cooling high? (Fig B8-50) </a:t>
            </a:r>
          </a:p>
          <a:p>
            <a:pPr lvl="2"/>
            <a:r>
              <a:rPr lang="en-US" altLang="en-US" sz="1200" smtClean="0"/>
              <a:t>Setback&amp;mass (940-640) peak heating, opposite sensitivity? (Fig B8-30) Caused by 940 peaking high? (B8-12) </a:t>
            </a:r>
          </a:p>
          <a:p>
            <a:pPr lvl="1"/>
            <a:r>
              <a:rPr lang="en-US" altLang="en-US" sz="1400" smtClean="0"/>
              <a:t>320 (tstat) annual cooling about 30% high? (Fig B8-38) </a:t>
            </a:r>
            <a:r>
              <a:rPr lang="en-US" altLang="en-US" sz="1400" b="1" i="1" smtClean="0">
                <a:solidFill>
                  <a:srgbClr val="0000FF"/>
                </a:solidFill>
              </a:rPr>
              <a:t>[thermostat issue?]</a:t>
            </a:r>
          </a:p>
          <a:p>
            <a:pPr lvl="1"/>
            <a:endParaRPr lang="en-US" altLang="en-US" sz="800" smtClean="0"/>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1"/>
          <p:cNvSpPr>
            <a:spLocks noGrp="1"/>
          </p:cNvSpPr>
          <p:nvPr>
            <p:ph type="title"/>
          </p:nvPr>
        </p:nvSpPr>
        <p:spPr>
          <a:xfrm>
            <a:off x="457200" y="228600"/>
            <a:ext cx="8229600" cy="838200"/>
          </a:xfrm>
        </p:spPr>
        <p:txBody>
          <a:bodyPr/>
          <a:lstStyle/>
          <a:p>
            <a:r>
              <a:rPr lang="en-US" altLang="en-US" sz="3200" b="1" smtClean="0"/>
              <a:t>Thermal Fabric Update Results, Round 1</a:t>
            </a:r>
            <a:br>
              <a:rPr lang="en-US" altLang="en-US" sz="3200" b="1" smtClean="0"/>
            </a:br>
            <a:r>
              <a:rPr lang="en-US" altLang="en-US" sz="3200" b="1" smtClean="0"/>
              <a:t>Analysis: Program G (2)</a:t>
            </a:r>
            <a:endParaRPr lang="en-US" altLang="en-US" sz="4000" b="1" smtClean="0"/>
          </a:p>
        </p:txBody>
      </p:sp>
      <p:sp>
        <p:nvSpPr>
          <p:cNvPr id="239619" name="Content Placeholder 2"/>
          <p:cNvSpPr>
            <a:spLocks noGrp="1"/>
          </p:cNvSpPr>
          <p:nvPr>
            <p:ph idx="1"/>
          </p:nvPr>
        </p:nvSpPr>
        <p:spPr>
          <a:xfrm>
            <a:off x="457200" y="1295400"/>
            <a:ext cx="8229600" cy="5638800"/>
          </a:xfrm>
        </p:spPr>
        <p:txBody>
          <a:bodyPr/>
          <a:lstStyle/>
          <a:p>
            <a:r>
              <a:rPr lang="en-US" altLang="en-US" sz="1800" b="1" smtClean="0"/>
              <a:t>Heating load differences</a:t>
            </a:r>
          </a:p>
          <a:p>
            <a:pPr lvl="1"/>
            <a:r>
              <a:rPr lang="en-US" altLang="en-US" sz="1400" smtClean="0"/>
              <a:t>195 annual, and 200, 200-195 annual and peak heating high? (Figs B8-33, B8-35, B8-41, B8-42), but 395 ok (Fig B8-47) </a:t>
            </a:r>
            <a:r>
              <a:rPr lang="en-US" altLang="en-US" sz="1400" b="1" i="1" smtClean="0">
                <a:solidFill>
                  <a:srgbClr val="0000FF"/>
                </a:solidFill>
              </a:rPr>
              <a:t>[20,20 thermostat issue in 195? Or compensating errors in 395?]</a:t>
            </a:r>
          </a:p>
          <a:p>
            <a:pPr lvl="1"/>
            <a:r>
              <a:rPr lang="en-US" altLang="en-US" sz="1400" smtClean="0"/>
              <a:t>410 (infiltration) peak heating low?, others toward high (Fig B8-49); annual heating ok (B8-47) </a:t>
            </a:r>
            <a:r>
              <a:rPr lang="en-US" altLang="en-US" sz="1400" b="1" i="1" smtClean="0">
                <a:solidFill>
                  <a:srgbClr val="0000FF"/>
                </a:solidFill>
              </a:rPr>
              <a:t>[check infiltration, or data entry]</a:t>
            </a:r>
          </a:p>
          <a:p>
            <a:pPr lvl="2"/>
            <a:r>
              <a:rPr lang="en-US" altLang="en-US" sz="1200" smtClean="0"/>
              <a:t>410-400, 420-410 peak heating, opposite sensitivities [may relate to above?]</a:t>
            </a:r>
          </a:p>
          <a:p>
            <a:r>
              <a:rPr lang="en-US" altLang="en-US" sz="1600" b="1" smtClean="0"/>
              <a:t>Data entry errors?</a:t>
            </a:r>
          </a:p>
          <a:p>
            <a:pPr lvl="1"/>
            <a:r>
              <a:rPr lang="en-US" altLang="en-US" sz="1400" smtClean="0"/>
              <a:t>280-270 annual and peak cooling = 0 (Fig B8-45) [output data entry error?]</a:t>
            </a:r>
          </a:p>
          <a:p>
            <a:pPr lvl="2"/>
            <a:r>
              <a:rPr lang="en-US" altLang="en-US" sz="1200" smtClean="0"/>
              <a:t>280 (cavity albedo) annual and peak cooling high? (Figs B8-38, B8-40) [280 data entry?]</a:t>
            </a:r>
          </a:p>
          <a:p>
            <a:pPr lvl="1"/>
            <a:r>
              <a:rPr lang="en-US" altLang="en-US" sz="1400" smtClean="0"/>
              <a:t>440-600 annual and peak cooling = 0 (B8-51, B8-52) [data entry error?]</a:t>
            </a:r>
          </a:p>
          <a:p>
            <a:pPr lvl="1"/>
            <a:r>
              <a:rPr lang="en-US" altLang="en-US" sz="1400" smtClean="0"/>
              <a:t>Clear cold day 600, 900 hourly loads = 0 (B8-58, B8-59) [needs data entry]</a:t>
            </a:r>
          </a:p>
          <a:p>
            <a:endParaRPr lang="en-US" altLang="en-US" sz="600" b="1" i="1" smtClean="0">
              <a:solidFill>
                <a:srgbClr val="0000FF"/>
              </a:solidFill>
            </a:endParaRPr>
          </a:p>
          <a:p>
            <a:r>
              <a:rPr lang="en-US" altLang="en-US" sz="1600" b="1" smtClean="0"/>
              <a:t>Free-Float Temperatures </a:t>
            </a:r>
            <a:r>
              <a:rPr lang="en-US" altLang="en-US" sz="1600" smtClean="0"/>
              <a:t>[are consistent with high cooling loads]</a:t>
            </a:r>
            <a:endParaRPr lang="en-US" altLang="en-US" sz="1600" b="1" smtClean="0"/>
          </a:p>
          <a:p>
            <a:pPr lvl="1"/>
            <a:r>
              <a:rPr lang="en-US" altLang="en-US" sz="1400" smtClean="0"/>
              <a:t>All max hourly and average FF temperature high? (by about 10-25°C) (Fig B8-14) </a:t>
            </a:r>
          </a:p>
          <a:p>
            <a:pPr lvl="1"/>
            <a:r>
              <a:rPr lang="en-US" altLang="en-US" sz="1400" smtClean="0"/>
              <a:t>Annual hourly temperature bin frequency has more temperatures at higher bins (Fig B8-53)</a:t>
            </a:r>
          </a:p>
          <a:p>
            <a:pPr lvl="1"/>
            <a:r>
              <a:rPr lang="en-US" altLang="en-US" sz="1400" smtClean="0"/>
              <a:t>Clear hot day (650FF,950FF)  running hotter (B8-57) </a:t>
            </a:r>
            <a:endParaRPr lang="en-US" altLang="en-US" sz="1400" b="1" smtClean="0"/>
          </a:p>
          <a:p>
            <a:pPr lvl="1"/>
            <a:r>
              <a:rPr lang="en-US" altLang="en-US" sz="1400" smtClean="0"/>
              <a:t>Clear cold day (600FF,900FF)  greater amplitude (B8-56) [check mass? Too much conduction?]</a:t>
            </a:r>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itle 1"/>
          <p:cNvSpPr>
            <a:spLocks noGrp="1"/>
          </p:cNvSpPr>
          <p:nvPr>
            <p:ph type="title"/>
          </p:nvPr>
        </p:nvSpPr>
        <p:spPr>
          <a:xfrm>
            <a:off x="457200" y="228600"/>
            <a:ext cx="8229600" cy="838200"/>
          </a:xfrm>
        </p:spPr>
        <p:txBody>
          <a:bodyPr/>
          <a:lstStyle/>
          <a:p>
            <a:r>
              <a:rPr lang="en-US" altLang="en-US" sz="3200" b="1" smtClean="0"/>
              <a:t>Thermal Fabric Update Results, Round 1</a:t>
            </a:r>
            <a:br>
              <a:rPr lang="en-US" altLang="en-US" sz="3200" b="1" smtClean="0"/>
            </a:br>
            <a:r>
              <a:rPr lang="en-US" altLang="en-US" sz="3200" b="1" smtClean="0"/>
              <a:t>Analysis: Program G (3)</a:t>
            </a:r>
            <a:endParaRPr lang="en-US" altLang="en-US" sz="4000" b="1" smtClean="0"/>
          </a:p>
        </p:txBody>
      </p:sp>
      <p:sp>
        <p:nvSpPr>
          <p:cNvPr id="240643" name="Content Placeholder 2"/>
          <p:cNvSpPr>
            <a:spLocks noGrp="1"/>
          </p:cNvSpPr>
          <p:nvPr>
            <p:ph idx="1"/>
          </p:nvPr>
        </p:nvSpPr>
        <p:spPr>
          <a:xfrm>
            <a:off x="457200" y="1066800"/>
            <a:ext cx="8229600" cy="5867400"/>
          </a:xfrm>
        </p:spPr>
        <p:txBody>
          <a:bodyPr/>
          <a:lstStyle/>
          <a:p>
            <a:endParaRPr lang="en-US" altLang="en-US" sz="1400" smtClean="0"/>
          </a:p>
          <a:p>
            <a:r>
              <a:rPr lang="en-US" altLang="en-US" sz="1800" b="1" i="1" smtClean="0">
                <a:solidFill>
                  <a:srgbClr val="0000FF"/>
                </a:solidFill>
              </a:rPr>
              <a:t>Recommendations:</a:t>
            </a:r>
          </a:p>
          <a:p>
            <a:pPr lvl="1"/>
            <a:r>
              <a:rPr lang="en-US" altLang="en-US" sz="1600" b="1" i="1" smtClean="0">
                <a:solidFill>
                  <a:srgbClr val="0000FF"/>
                </a:solidFill>
              </a:rPr>
              <a:t>Cooling disagreements high while heating ok indicates possible solar gains issue? Transmitted and shaded solar look ok. In-Depth cases with windows trend better. Check thermostat settings in 600/900-series, especially for cooling. Also check window area, surface coefficients, other?</a:t>
            </a:r>
          </a:p>
          <a:p>
            <a:pPr lvl="1"/>
            <a:r>
              <a:rPr lang="en-US" altLang="en-US" sz="1600" b="1" i="1" smtClean="0">
                <a:solidFill>
                  <a:srgbClr val="0000FF"/>
                </a:solidFill>
              </a:rPr>
              <a:t>Clear cold day 600FF free float amplitude indicates mass too low in low mass? Check perfectly decoupled floor still has some mass</a:t>
            </a:r>
          </a:p>
          <a:p>
            <a:pPr lvl="1"/>
            <a:r>
              <a:rPr lang="en-US" altLang="en-US" sz="1600" b="1" i="1" smtClean="0">
                <a:solidFill>
                  <a:srgbClr val="0000FF"/>
                </a:solidFill>
              </a:rPr>
              <a:t>Resolve base case issues, then rerun parametric cases and see if differences for other cases still exist. Cases 395, 400, 410, 420, 430, 440, 600 may make a good initial sequence. Also try 195, 270, 320, 800, 810, 900 early on.</a:t>
            </a:r>
          </a:p>
          <a:p>
            <a:pPr lvl="1"/>
            <a:r>
              <a:rPr lang="en-US" altLang="en-US" sz="1600" b="1" i="1" smtClean="0">
                <a:solidFill>
                  <a:srgbClr val="0000FF"/>
                </a:solidFill>
              </a:rPr>
              <a:t>Check proper application of interior and exterior (especially interior) convective surface coefficients. </a:t>
            </a:r>
            <a:r>
              <a:rPr lang="en-US" altLang="en-US" sz="1600" i="1" smtClean="0">
                <a:solidFill>
                  <a:srgbClr val="0000FF"/>
                </a:solidFill>
              </a:rPr>
              <a:t>(Current spec default interior coefficients may be revised?)</a:t>
            </a:r>
            <a:endParaRPr lang="en-US" altLang="en-US" sz="1600" b="1" i="1" smtClean="0">
              <a:solidFill>
                <a:srgbClr val="0000FF"/>
              </a:solidFill>
            </a:endParaRPr>
          </a:p>
          <a:p>
            <a:pPr lvl="1"/>
            <a:endParaRPr lang="en-US" altLang="en-US" sz="1600" b="1" i="1" smtClean="0">
              <a:solidFill>
                <a:srgbClr val="0000FF"/>
              </a:solidFill>
            </a:endParaRPr>
          </a:p>
          <a:p>
            <a:r>
              <a:rPr lang="en-US" altLang="en-US" sz="1800" b="1" i="1" smtClean="0">
                <a:solidFill>
                  <a:srgbClr val="0000FF"/>
                </a:solidFill>
              </a:rPr>
              <a:t>Questions:</a:t>
            </a:r>
          </a:p>
          <a:p>
            <a:pPr lvl="1"/>
            <a:r>
              <a:rPr lang="en-US" altLang="en-US" sz="1600" b="1" i="1" smtClean="0">
                <a:solidFill>
                  <a:srgbClr val="0000FF"/>
                </a:solidFill>
              </a:rPr>
              <a:t>Tsky: In absence of Tsky are you applying exterior constant combined coefficients as exterior convective coefficients, or did you append Tsky to the weather data?</a:t>
            </a:r>
          </a:p>
          <a:p>
            <a:pPr lvl="1"/>
            <a:r>
              <a:rPr lang="en-US" altLang="en-US" sz="1600" b="1" i="1" smtClean="0">
                <a:solidFill>
                  <a:srgbClr val="0000FF"/>
                </a:solidFill>
              </a:rPr>
              <a:t>How is Tsky developed in weather data for your country?</a:t>
            </a:r>
          </a:p>
          <a:p>
            <a:pPr lvl="1">
              <a:buFont typeface="Arial" charset="0"/>
              <a:buNone/>
            </a:pPr>
            <a:endParaRPr lang="en-US" altLang="en-US" sz="1800" b="1" i="1" smtClean="0">
              <a:solidFill>
                <a:srgbClr val="0000FF"/>
              </a:solidFill>
            </a:endParaRPr>
          </a:p>
          <a:p>
            <a:pPr lvl="1">
              <a:buFont typeface="Arial" charset="0"/>
              <a:buNone/>
            </a:pPr>
            <a:endParaRPr lang="en-US" altLang="en-US" sz="1800" b="1" i="1" smtClean="0">
              <a:solidFill>
                <a:srgbClr val="0000FF"/>
              </a:solidFill>
            </a:endParaRPr>
          </a:p>
          <a:p>
            <a:pPr lvl="1"/>
            <a:endParaRPr lang="en-US" altLang="en-US" sz="1400" smtClean="0"/>
          </a:p>
          <a:p>
            <a:pPr lvl="1"/>
            <a:endParaRPr lang="en-US" altLang="en-US" sz="2400" smtClean="0"/>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itle 1"/>
          <p:cNvSpPr>
            <a:spLocks noGrp="1"/>
          </p:cNvSpPr>
          <p:nvPr>
            <p:ph type="title"/>
          </p:nvPr>
        </p:nvSpPr>
        <p:spPr>
          <a:xfrm>
            <a:off x="457200" y="0"/>
            <a:ext cx="8229600" cy="914400"/>
          </a:xfrm>
        </p:spPr>
        <p:txBody>
          <a:bodyPr/>
          <a:lstStyle/>
          <a:p>
            <a:r>
              <a:rPr lang="en-US" altLang="en-US" sz="2800" b="1" smtClean="0"/>
              <a:t>Thermal Fabric Update Results, Round 2</a:t>
            </a:r>
            <a:br>
              <a:rPr lang="en-US" altLang="en-US" sz="2800" b="1" smtClean="0"/>
            </a:br>
            <a:r>
              <a:rPr lang="en-US" altLang="en-US" sz="2800" b="1" smtClean="0"/>
              <a:t>Analysis: Program H (1)</a:t>
            </a:r>
          </a:p>
        </p:txBody>
      </p:sp>
      <p:sp>
        <p:nvSpPr>
          <p:cNvPr id="241667" name="Content Placeholder 2"/>
          <p:cNvSpPr>
            <a:spLocks noGrp="1"/>
          </p:cNvSpPr>
          <p:nvPr>
            <p:ph idx="1"/>
          </p:nvPr>
        </p:nvSpPr>
        <p:spPr>
          <a:xfrm>
            <a:off x="457200" y="914400"/>
            <a:ext cx="8382000" cy="5867400"/>
          </a:xfrm>
        </p:spPr>
        <p:txBody>
          <a:bodyPr/>
          <a:lstStyle/>
          <a:p>
            <a:r>
              <a:rPr lang="en-US" altLang="en-US" sz="2000" b="1" smtClean="0"/>
              <a:t>Program H is new for this round</a:t>
            </a:r>
          </a:p>
          <a:p>
            <a:pPr lvl="1"/>
            <a:r>
              <a:rPr lang="en-US" altLang="en-US" sz="1600" b="1" smtClean="0"/>
              <a:t>Many disagreements observed.</a:t>
            </a:r>
          </a:p>
          <a:p>
            <a:r>
              <a:rPr lang="en-US" altLang="en-US" sz="2000" b="1" smtClean="0"/>
              <a:t>Prelim (incident and transmitted solar)</a:t>
            </a:r>
          </a:p>
          <a:p>
            <a:pPr lvl="1"/>
            <a:r>
              <a:rPr lang="en-US" altLang="en-US" sz="1600" smtClean="0"/>
              <a:t>Fig B8-1 [~slide 10]: Low west incident solar (with Prog G)</a:t>
            </a:r>
          </a:p>
          <a:p>
            <a:pPr lvl="1"/>
            <a:r>
              <a:rPr lang="en-US" altLang="en-US" sz="1600" smtClean="0"/>
              <a:t>B8-2 [~sl.12]: 670 transmitted solar low, consistent with hourly plots (B8-H3,H4 [sl.~142])</a:t>
            </a:r>
            <a:endParaRPr lang="en-US" altLang="en-US" sz="1200" smtClean="0">
              <a:solidFill>
                <a:srgbClr val="FF0000"/>
              </a:solidFill>
            </a:endParaRPr>
          </a:p>
          <a:p>
            <a:pPr lvl="1"/>
            <a:r>
              <a:rPr lang="en-US" altLang="en-US" sz="1600" smtClean="0"/>
              <a:t>Doesn’t output west transmitted (only total trans to zone; 600 south can be output)</a:t>
            </a:r>
          </a:p>
          <a:p>
            <a:pPr lvl="2"/>
            <a:r>
              <a:rPr lang="en-US" altLang="en-US" sz="1600" smtClean="0">
                <a:solidFill>
                  <a:srgbClr val="0000FF"/>
                </a:solidFill>
              </a:rPr>
              <a:t>Recommend adding transmitted solar for individual windows</a:t>
            </a:r>
            <a:endParaRPr lang="en-US" altLang="en-US" sz="1600" smtClean="0"/>
          </a:p>
          <a:p>
            <a:r>
              <a:rPr lang="en-US" altLang="en-US" sz="2000" b="1" smtClean="0"/>
              <a:t>Convective surface coefficients</a:t>
            </a:r>
          </a:p>
          <a:p>
            <a:pPr lvl="1"/>
            <a:r>
              <a:rPr lang="en-US" altLang="en-US" sz="1600" smtClean="0"/>
              <a:t>B8-hc1 [sl.~174]: Low annual load-weighted average h,conv,</a:t>
            </a:r>
            <a:r>
              <a:rPr lang="en-US" altLang="en-US" sz="1600" b="1" smtClean="0"/>
              <a:t>ext</a:t>
            </a:r>
            <a:r>
              <a:rPr lang="en-US" altLang="en-US" sz="1600" smtClean="0"/>
              <a:t> (with Prog D)</a:t>
            </a:r>
          </a:p>
          <a:p>
            <a:pPr lvl="2"/>
            <a:r>
              <a:rPr lang="en-US" altLang="en-US" sz="1600" smtClean="0"/>
              <a:t>Also has lowest maxima (B8-hc2) and minima (B8-hc3)</a:t>
            </a:r>
          </a:p>
          <a:p>
            <a:pPr lvl="1"/>
            <a:r>
              <a:rPr lang="en-US" altLang="en-US" sz="1600" smtClean="0"/>
              <a:t>B8-hc4 [sl.~180]: Low annual load-weighted average h,conv,</a:t>
            </a:r>
            <a:r>
              <a:rPr lang="en-US" altLang="en-US" sz="1600" b="1" smtClean="0"/>
              <a:t>int</a:t>
            </a:r>
            <a:r>
              <a:rPr lang="en-US" altLang="en-US" sz="1600" smtClean="0"/>
              <a:t> (with Prog D)</a:t>
            </a:r>
          </a:p>
          <a:p>
            <a:pPr lvl="2"/>
            <a:r>
              <a:rPr lang="en-US" altLang="en-US" sz="1600" smtClean="0"/>
              <a:t>Also has lowest maxima (B8-hc5) and minima (B8-hc6)</a:t>
            </a:r>
          </a:p>
          <a:p>
            <a:pPr lvl="1"/>
            <a:r>
              <a:rPr lang="en-US" altLang="en-US" sz="1600" smtClean="0"/>
              <a:t>All h,conv are low relative to spec’s alternative constant values</a:t>
            </a:r>
          </a:p>
          <a:p>
            <a:pPr lvl="1"/>
            <a:r>
              <a:rPr lang="en-US" altLang="en-US" sz="1600" b="1" smtClean="0">
                <a:solidFill>
                  <a:srgbClr val="0000FF"/>
                </a:solidFill>
              </a:rPr>
              <a:t>Check output entries</a:t>
            </a:r>
          </a:p>
          <a:p>
            <a:pPr lvl="1"/>
            <a:r>
              <a:rPr lang="en-US" altLang="en-US" sz="1600" smtClean="0"/>
              <a:t>Low exterior and interior surface coeffs insulate surfaces, especially windows, which should reduce conduction heat loss/gains and cause lower heating loads and perhaps lower cooling loads.</a:t>
            </a:r>
          </a:p>
          <a:p>
            <a:pPr lvl="1"/>
            <a:r>
              <a:rPr lang="en-US" altLang="en-US" sz="1600" smtClean="0"/>
              <a:t>Low interior surface coeffs also insulate thermal mass, which would drive up interior surface temperatures when solar gains are present; the effects of that need more thought.</a:t>
            </a:r>
          </a:p>
          <a:p>
            <a:pPr lvl="1"/>
            <a:r>
              <a:rPr lang="en-US" altLang="en-US" sz="1600" smtClean="0"/>
              <a:t>More discussion included with following analysis.</a:t>
            </a:r>
            <a:endParaRPr lang="en-US" altLang="en-US" sz="2400" smtClean="0"/>
          </a:p>
          <a:p>
            <a:pPr lvl="1"/>
            <a:endParaRPr lang="en-US" altLang="en-US" sz="2400" smtClean="0"/>
          </a:p>
          <a:p>
            <a:endParaRPr lang="en-US" altLang="en-US" sz="2400" smtClean="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a:xfrm>
            <a:off x="457200" y="0"/>
            <a:ext cx="8229600" cy="914400"/>
          </a:xfrm>
        </p:spPr>
        <p:txBody>
          <a:bodyPr/>
          <a:lstStyle/>
          <a:p>
            <a:r>
              <a:rPr lang="en-US" altLang="en-US" sz="2800" b="1" smtClean="0"/>
              <a:t>Thermal Fabric Update Results, Round 2</a:t>
            </a:r>
            <a:br>
              <a:rPr lang="en-US" altLang="en-US" sz="2800" b="1" smtClean="0"/>
            </a:br>
            <a:r>
              <a:rPr lang="en-US" altLang="en-US" sz="2800" b="1" smtClean="0"/>
              <a:t>Analysis: Program H (2)</a:t>
            </a:r>
          </a:p>
        </p:txBody>
      </p:sp>
      <p:sp>
        <p:nvSpPr>
          <p:cNvPr id="202755" name="Content Placeholder 2"/>
          <p:cNvSpPr>
            <a:spLocks noGrp="1"/>
          </p:cNvSpPr>
          <p:nvPr>
            <p:ph idx="1"/>
          </p:nvPr>
        </p:nvSpPr>
        <p:spPr>
          <a:xfrm>
            <a:off x="457200" y="990600"/>
            <a:ext cx="8229600" cy="5867400"/>
          </a:xfrm>
        </p:spPr>
        <p:txBody>
          <a:bodyPr/>
          <a:lstStyle/>
          <a:p>
            <a:pPr>
              <a:defRPr/>
            </a:pPr>
            <a:r>
              <a:rPr lang="en-US" altLang="en-US" sz="2000" b="1" dirty="0" smtClean="0"/>
              <a:t>Basic Series (low mass 600, 430 to 650; high mass 900, 800 to 950)</a:t>
            </a:r>
          </a:p>
          <a:p>
            <a:pPr marL="457200" lvl="1" indent="0">
              <a:buFont typeface="Arial" charset="0"/>
              <a:buNone/>
              <a:defRPr/>
            </a:pPr>
            <a:r>
              <a:rPr lang="en-US" altLang="en-US" sz="1600" b="1" dirty="0" smtClean="0"/>
              <a:t>Cases 600 and 900 monthly results</a:t>
            </a:r>
          </a:p>
          <a:p>
            <a:pPr lvl="1">
              <a:defRPr/>
            </a:pPr>
            <a:r>
              <a:rPr lang="en-US" altLang="en-US" sz="1600" dirty="0" smtClean="0"/>
              <a:t>B8-M1 [sl.~21]: 600 (low mass) monthly heating trending low</a:t>
            </a:r>
          </a:p>
          <a:p>
            <a:pPr lvl="1">
              <a:defRPr/>
            </a:pPr>
            <a:r>
              <a:rPr lang="en-US" altLang="en-US" sz="1600" dirty="0" smtClean="0"/>
              <a:t>B8-M2 [sl.~22]: 600 monthly cooling trending low, especially Feb-May, Sep, Oct</a:t>
            </a:r>
          </a:p>
          <a:p>
            <a:pPr lvl="1">
              <a:defRPr/>
            </a:pPr>
            <a:r>
              <a:rPr lang="en-US" altLang="en-US" sz="1600" dirty="0" smtClean="0"/>
              <a:t>B8-M3 [sl.~23]: 600 monthly peak heating trending low, especially Jun, Jul, Aug</a:t>
            </a:r>
          </a:p>
          <a:p>
            <a:pPr lvl="1">
              <a:defRPr/>
            </a:pPr>
            <a:r>
              <a:rPr lang="en-US" altLang="en-US" sz="1600" dirty="0" smtClean="0"/>
              <a:t>B8-M4 [sl.~24]: 600 monthly peak cooling trending </a:t>
            </a:r>
            <a:r>
              <a:rPr lang="en-US" altLang="en-US" sz="1600" i="1" dirty="0" smtClean="0"/>
              <a:t>high</a:t>
            </a:r>
            <a:r>
              <a:rPr lang="en-US" altLang="en-US" sz="1600" dirty="0" smtClean="0"/>
              <a:t>, especially Feb</a:t>
            </a:r>
          </a:p>
          <a:p>
            <a:pPr lvl="2">
              <a:defRPr/>
            </a:pPr>
            <a:r>
              <a:rPr lang="en-US" altLang="en-US" sz="1600" b="1" dirty="0" smtClean="0"/>
              <a:t>This is inconsistent with low monthly cooling, </a:t>
            </a:r>
            <a:r>
              <a:rPr lang="en-US" altLang="en-US" sz="1600" b="1" dirty="0" smtClean="0">
                <a:solidFill>
                  <a:srgbClr val="0000FF"/>
                </a:solidFill>
              </a:rPr>
              <a:t>but perhaps is related to low </a:t>
            </a:r>
            <a:r>
              <a:rPr lang="en-US" altLang="en-US" sz="1600" b="1" dirty="0" err="1" smtClean="0">
                <a:solidFill>
                  <a:srgbClr val="0000FF"/>
                </a:solidFill>
              </a:rPr>
              <a:t>h,conv,int</a:t>
            </a:r>
            <a:r>
              <a:rPr lang="en-US" altLang="en-US" sz="1600" b="1" dirty="0" smtClean="0">
                <a:solidFill>
                  <a:srgbClr val="0000FF"/>
                </a:solidFill>
              </a:rPr>
              <a:t>?</a:t>
            </a:r>
          </a:p>
          <a:p>
            <a:pPr lvl="1">
              <a:defRPr/>
            </a:pPr>
            <a:r>
              <a:rPr lang="en-US" altLang="en-US" sz="1600" dirty="0" smtClean="0"/>
              <a:t>High mass monthlies have better agreement, except …</a:t>
            </a:r>
          </a:p>
          <a:p>
            <a:pPr lvl="1">
              <a:defRPr/>
            </a:pPr>
            <a:r>
              <a:rPr lang="en-US" altLang="en-US" sz="1600" dirty="0" smtClean="0"/>
              <a:t>B8-M8 [sl.~28]: 900 monthly peak cooling trending </a:t>
            </a:r>
            <a:r>
              <a:rPr lang="en-US" altLang="en-US" sz="1600" i="1" dirty="0" smtClean="0"/>
              <a:t>high?</a:t>
            </a:r>
            <a:r>
              <a:rPr lang="en-US" altLang="en-US" sz="1600" dirty="0" smtClean="0"/>
              <a:t> (also F,G)</a:t>
            </a:r>
          </a:p>
          <a:p>
            <a:pPr lvl="2">
              <a:defRPr/>
            </a:pPr>
            <a:r>
              <a:rPr lang="en-US" altLang="en-US" sz="1600" dirty="0" smtClean="0"/>
              <a:t>Two “schools” here, </a:t>
            </a:r>
            <a:r>
              <a:rPr lang="en-US" altLang="en-US" sz="1600" dirty="0" smtClean="0">
                <a:solidFill>
                  <a:srgbClr val="0000FF"/>
                </a:solidFill>
              </a:rPr>
              <a:t>consider general agreement elsewhere in evaluating some disagreements</a:t>
            </a:r>
          </a:p>
          <a:p>
            <a:pPr lvl="1">
              <a:defRPr/>
            </a:pPr>
            <a:r>
              <a:rPr lang="en-US" altLang="en-US" sz="1600" dirty="0" smtClean="0"/>
              <a:t>B8-M9 to -M12 [sl.~29-32]: Sensitivities generally magnify Case 600 disagreements</a:t>
            </a:r>
          </a:p>
          <a:p>
            <a:pPr lvl="2">
              <a:defRPr/>
            </a:pPr>
            <a:r>
              <a:rPr lang="en-US" altLang="en-US" sz="1600" b="1" dirty="0" smtClean="0">
                <a:solidFill>
                  <a:srgbClr val="0000FF"/>
                </a:solidFill>
              </a:rPr>
              <a:t>So far, a program or input error related to low mass modeling may be indicated? …. Observed low </a:t>
            </a:r>
            <a:r>
              <a:rPr lang="en-US" altLang="en-US" sz="1600" b="1" dirty="0" err="1" smtClean="0">
                <a:solidFill>
                  <a:srgbClr val="0000FF"/>
                </a:solidFill>
              </a:rPr>
              <a:t>h,conv,int</a:t>
            </a:r>
            <a:r>
              <a:rPr lang="en-US" altLang="en-US" sz="1600" b="1" dirty="0" smtClean="0">
                <a:solidFill>
                  <a:srgbClr val="0000FF"/>
                </a:solidFill>
              </a:rPr>
              <a:t> and </a:t>
            </a:r>
            <a:r>
              <a:rPr lang="en-US" altLang="en-US" sz="1600" b="1" dirty="0" err="1" smtClean="0">
                <a:solidFill>
                  <a:srgbClr val="0000FF"/>
                </a:solidFill>
              </a:rPr>
              <a:t>h,conv,ext</a:t>
            </a:r>
            <a:r>
              <a:rPr lang="en-US" altLang="en-US" sz="1600" b="1" dirty="0" smtClean="0">
                <a:solidFill>
                  <a:srgbClr val="0000FF"/>
                </a:solidFill>
              </a:rPr>
              <a:t> would lower conduction heat loss/gain (especially through windows). Low </a:t>
            </a:r>
            <a:r>
              <a:rPr lang="en-US" altLang="en-US" sz="1600" b="1" dirty="0" err="1" smtClean="0">
                <a:solidFill>
                  <a:srgbClr val="0000FF"/>
                </a:solidFill>
              </a:rPr>
              <a:t>h,conv,int</a:t>
            </a:r>
            <a:r>
              <a:rPr lang="en-US" altLang="en-US" sz="1600" b="1" dirty="0" smtClean="0">
                <a:solidFill>
                  <a:srgbClr val="0000FF"/>
                </a:solidFill>
              </a:rPr>
              <a:t> would raise surface temperatures; the effects of that need more thought. </a:t>
            </a:r>
          </a:p>
          <a:p>
            <a:pPr lvl="2">
              <a:defRPr/>
            </a:pPr>
            <a:r>
              <a:rPr lang="en-US" altLang="en-US" sz="1600" b="1" dirty="0" smtClean="0">
                <a:solidFill>
                  <a:srgbClr val="0000FF"/>
                </a:solidFill>
              </a:rPr>
              <a:t>Low convective coefficients possibly masking some compensating error with high mass modeling? Currently </a:t>
            </a:r>
            <a:r>
              <a:rPr lang="en-US" altLang="en-US" sz="1600" b="1" dirty="0" err="1" smtClean="0">
                <a:solidFill>
                  <a:srgbClr val="0000FF"/>
                </a:solidFill>
              </a:rPr>
              <a:t>Prog</a:t>
            </a:r>
            <a:r>
              <a:rPr lang="en-US" altLang="en-US" sz="1600" b="1" dirty="0" smtClean="0">
                <a:solidFill>
                  <a:srgbClr val="0000FF"/>
                </a:solidFill>
              </a:rPr>
              <a:t> H high mass results have better agreement.</a:t>
            </a:r>
          </a:p>
          <a:p>
            <a:pPr marL="457200" lvl="1" indent="0">
              <a:buFont typeface="Arial" charset="0"/>
              <a:buNone/>
              <a:defRPr/>
            </a:pPr>
            <a:r>
              <a:rPr lang="en-US" altLang="en-US" sz="1600" b="1" dirty="0" smtClean="0"/>
              <a:t>Case 600 annual results</a:t>
            </a:r>
            <a:endParaRPr lang="en-US" altLang="en-US" sz="1600" b="1" dirty="0"/>
          </a:p>
          <a:p>
            <a:pPr lvl="1">
              <a:defRPr/>
            </a:pPr>
            <a:r>
              <a:rPr lang="en-US" altLang="en-US" sz="1600" dirty="0" smtClean="0"/>
              <a:t>B8-6 thru B8-9 [sl.~33,35,37,39]: Case 600 disagreements consistent with monthlies</a:t>
            </a:r>
          </a:p>
          <a:p>
            <a:pPr lvl="2">
              <a:defRPr/>
            </a:pPr>
            <a:r>
              <a:rPr lang="en-US" altLang="en-US" sz="1400" dirty="0" smtClean="0"/>
              <a:t>Especially: low annual cooling (B8-7), high peak cooling (B8-9) inconsistent with low annual  </a:t>
            </a:r>
            <a:r>
              <a:rPr lang="en-US" altLang="en-US" sz="1400" dirty="0" err="1" smtClean="0"/>
              <a:t>clg</a:t>
            </a:r>
            <a:r>
              <a:rPr lang="en-US" altLang="en-US" sz="1400" dirty="0" smtClean="0"/>
              <a:t>.</a:t>
            </a:r>
          </a:p>
          <a:p>
            <a:pPr lvl="1">
              <a:defRPr/>
            </a:pPr>
            <a:endParaRPr lang="en-US" altLang="en-US" sz="1600" b="1" dirty="0" smtClean="0">
              <a:solidFill>
                <a:srgbClr val="0000FF"/>
              </a:solidFill>
            </a:endParaRPr>
          </a:p>
          <a:p>
            <a:pPr lvl="1">
              <a:defRPr/>
            </a:pPr>
            <a:endParaRPr lang="en-US" altLang="en-US" sz="2400" dirty="0" smtClean="0"/>
          </a:p>
          <a:p>
            <a:pPr lvl="1">
              <a:defRPr/>
            </a:pPr>
            <a:endParaRPr lang="en-US" altLang="en-US" sz="2400" dirty="0" smtClean="0"/>
          </a:p>
          <a:p>
            <a:pPr>
              <a:defRPr/>
            </a:pPr>
            <a:endParaRPr lang="en-US" altLang="en-US" sz="2400" dirty="0" smtClean="0"/>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a:xfrm>
            <a:off x="457200" y="0"/>
            <a:ext cx="8229600" cy="685800"/>
          </a:xfrm>
        </p:spPr>
        <p:txBody>
          <a:bodyPr/>
          <a:lstStyle/>
          <a:p>
            <a:r>
              <a:rPr lang="en-US" altLang="en-US" sz="2800" b="1" smtClean="0"/>
              <a:t>Thermal Fabric Update Results, Round 2</a:t>
            </a:r>
            <a:br>
              <a:rPr lang="en-US" altLang="en-US" sz="2800" b="1" smtClean="0"/>
            </a:br>
            <a:r>
              <a:rPr lang="en-US" altLang="en-US" sz="2800" b="1" smtClean="0"/>
              <a:t>Analysis: Program H (3)</a:t>
            </a:r>
          </a:p>
        </p:txBody>
      </p:sp>
      <p:sp>
        <p:nvSpPr>
          <p:cNvPr id="202755" name="Content Placeholder 2"/>
          <p:cNvSpPr>
            <a:spLocks noGrp="1"/>
          </p:cNvSpPr>
          <p:nvPr>
            <p:ph idx="1"/>
          </p:nvPr>
        </p:nvSpPr>
        <p:spPr>
          <a:xfrm>
            <a:off x="457200" y="685800"/>
            <a:ext cx="8458200" cy="5867400"/>
          </a:xfrm>
        </p:spPr>
        <p:txBody>
          <a:bodyPr/>
          <a:lstStyle/>
          <a:p>
            <a:pPr>
              <a:defRPr/>
            </a:pPr>
            <a:r>
              <a:rPr lang="en-US" altLang="en-US" sz="2000" b="1" dirty="0" smtClean="0"/>
              <a:t>Basic Series (low mass 430 to 650; high mass 800 to 950), continued</a:t>
            </a:r>
          </a:p>
          <a:p>
            <a:pPr marL="457200" lvl="1" indent="0">
              <a:buFont typeface="Arial" charset="0"/>
              <a:buNone/>
              <a:defRPr/>
            </a:pPr>
            <a:r>
              <a:rPr lang="en-US" altLang="en-US" sz="1600" b="1" dirty="0" smtClean="0"/>
              <a:t>Other low mass basic cases</a:t>
            </a:r>
            <a:endParaRPr lang="en-US" altLang="en-US" sz="1600" dirty="0" smtClean="0"/>
          </a:p>
          <a:p>
            <a:pPr lvl="1">
              <a:defRPr/>
            </a:pPr>
            <a:r>
              <a:rPr lang="en-US" altLang="en-US" sz="1500" dirty="0" smtClean="0"/>
              <a:t>B8-6: 430 and 610 annual heating low</a:t>
            </a:r>
          </a:p>
          <a:p>
            <a:pPr lvl="1">
              <a:defRPr/>
            </a:pPr>
            <a:r>
              <a:rPr lang="en-US" altLang="en-US" sz="1500" dirty="0" smtClean="0"/>
              <a:t>B8-7: 650 annual cooling low</a:t>
            </a:r>
          </a:p>
          <a:p>
            <a:pPr lvl="1">
              <a:defRPr/>
            </a:pPr>
            <a:r>
              <a:rPr lang="en-US" altLang="en-US" sz="1500" dirty="0" smtClean="0"/>
              <a:t>B8-8: 640 peak heating very high!</a:t>
            </a:r>
          </a:p>
          <a:p>
            <a:pPr lvl="1">
              <a:defRPr/>
            </a:pPr>
            <a:r>
              <a:rPr lang="en-US" altLang="en-US" sz="1500" dirty="0" smtClean="0"/>
              <a:t>B8-9 610,640,650 peak cooling trend high</a:t>
            </a:r>
          </a:p>
          <a:p>
            <a:pPr lvl="2">
              <a:defRPr/>
            </a:pPr>
            <a:r>
              <a:rPr lang="en-US" altLang="en-US" sz="1400" dirty="0" smtClean="0"/>
              <a:t>High 650 peak cooling not consistent with low annual  cooling (B8-7)</a:t>
            </a:r>
          </a:p>
          <a:p>
            <a:pPr marL="457200" lvl="1" indent="0">
              <a:buFont typeface="Arial" charset="0"/>
              <a:buNone/>
              <a:defRPr/>
            </a:pPr>
            <a:r>
              <a:rPr lang="en-US" altLang="en-US" sz="1600" b="1" dirty="0" smtClean="0"/>
              <a:t>Other high mass basic cases</a:t>
            </a:r>
            <a:endParaRPr lang="en-US" altLang="en-US" sz="1600" dirty="0" smtClean="0"/>
          </a:p>
          <a:p>
            <a:pPr lvl="1">
              <a:defRPr/>
            </a:pPr>
            <a:r>
              <a:rPr lang="en-US" altLang="en-US" sz="1500" dirty="0" smtClean="0"/>
              <a:t>B8-11 [sl.~43]: 950 annual cooling low</a:t>
            </a:r>
          </a:p>
          <a:p>
            <a:pPr lvl="1">
              <a:defRPr/>
            </a:pPr>
            <a:r>
              <a:rPr lang="en-US" altLang="en-US" sz="1500" dirty="0" smtClean="0"/>
              <a:t>B8-12 [sl.~45]: 940 peak heating very high!</a:t>
            </a:r>
          </a:p>
          <a:p>
            <a:pPr lvl="1">
              <a:defRPr/>
            </a:pPr>
            <a:r>
              <a:rPr lang="en-US" altLang="en-US" sz="1500" dirty="0" smtClean="0"/>
              <a:t>B8-13 [sl.~47]: 910, 940 peak cooling trend high (with F,G)</a:t>
            </a:r>
          </a:p>
          <a:p>
            <a:pPr marL="457200" lvl="1" indent="0">
              <a:buFont typeface="Arial" charset="0"/>
              <a:buNone/>
              <a:defRPr/>
            </a:pPr>
            <a:r>
              <a:rPr lang="en-US" altLang="en-US" sz="1600" b="1" dirty="0" smtClean="0"/>
              <a:t>Sensitivity results</a:t>
            </a:r>
            <a:endParaRPr lang="en-US" altLang="en-US" sz="1600" dirty="0" smtClean="0"/>
          </a:p>
          <a:p>
            <a:pPr lvl="1">
              <a:defRPr/>
            </a:pPr>
            <a:r>
              <a:rPr lang="en-US" altLang="en-US" sz="1500" dirty="0" smtClean="0"/>
              <a:t>B8-31 [sl.~49]: low 600-430 annual heating and cooling, and 900-800 annual heating</a:t>
            </a:r>
          </a:p>
          <a:p>
            <a:pPr lvl="1">
              <a:defRPr/>
            </a:pPr>
            <a:r>
              <a:rPr lang="en-US" altLang="en-US" sz="1500" dirty="0" smtClean="0"/>
              <a:t>B8-32: opposite sensitivity peak heating 600-430 and 900-800</a:t>
            </a:r>
          </a:p>
          <a:p>
            <a:pPr lvl="2">
              <a:defRPr/>
            </a:pPr>
            <a:r>
              <a:rPr lang="en-US" altLang="en-US" sz="1400" dirty="0" smtClean="0"/>
              <a:t>900-800 high peak cooling delta inconsistent with low 900-800 annual cooling delta (B8-31)</a:t>
            </a:r>
          </a:p>
          <a:p>
            <a:pPr lvl="1">
              <a:defRPr/>
            </a:pPr>
            <a:r>
              <a:rPr lang="en-US" altLang="en-US" sz="1500" dirty="0" smtClean="0"/>
              <a:t>B8-A18 [sl.~57]: high peak cooling deltas 620-600, 920-900 </a:t>
            </a:r>
          </a:p>
          <a:p>
            <a:pPr lvl="2">
              <a:defRPr/>
            </a:pPr>
            <a:r>
              <a:rPr lang="en-US" altLang="en-US" sz="1400" b="1" dirty="0" smtClean="0">
                <a:solidFill>
                  <a:srgbClr val="0000FF"/>
                </a:solidFill>
              </a:rPr>
              <a:t>Could relate to low west incident solar (see B8-1)?</a:t>
            </a:r>
          </a:p>
          <a:p>
            <a:pPr lvl="1">
              <a:defRPr/>
            </a:pPr>
            <a:r>
              <a:rPr lang="en-US" altLang="en-US" sz="1500" dirty="0" smtClean="0"/>
              <a:t>B8-A19 [sl.~61]: high annual cooling delta 650-600 (with G)</a:t>
            </a:r>
          </a:p>
          <a:p>
            <a:pPr lvl="1">
              <a:defRPr/>
            </a:pPr>
            <a:r>
              <a:rPr lang="en-US" altLang="en-US" sz="1500" dirty="0" smtClean="0"/>
              <a:t>B8-A20: high peak cooling sensitivities 640-600!, 940-900!, consistent with high 640, 940 </a:t>
            </a:r>
          </a:p>
          <a:p>
            <a:pPr lvl="2">
              <a:defRPr/>
            </a:pPr>
            <a:r>
              <a:rPr lang="en-US" altLang="en-US" sz="1400" dirty="0" smtClean="0"/>
              <a:t>Also high peak cooling 950-900 (if ignore G, with F)</a:t>
            </a:r>
          </a:p>
          <a:p>
            <a:pPr lvl="1">
              <a:defRPr/>
            </a:pPr>
            <a:r>
              <a:rPr lang="en-US" altLang="en-US" sz="1500" dirty="0" smtClean="0"/>
              <a:t>B8-29: 800-430, 900-600 </a:t>
            </a:r>
            <a:r>
              <a:rPr lang="en-US" altLang="en-US" sz="1500" dirty="0" err="1" smtClean="0"/>
              <a:t>ann</a:t>
            </a:r>
            <a:r>
              <a:rPr lang="en-US" altLang="en-US" sz="1500" dirty="0" smtClean="0"/>
              <a:t> </a:t>
            </a:r>
            <a:r>
              <a:rPr lang="en-US" altLang="en-US" sz="1500" dirty="0" err="1" smtClean="0"/>
              <a:t>htg</a:t>
            </a:r>
            <a:r>
              <a:rPr lang="en-US" altLang="en-US" sz="1500" dirty="0" smtClean="0"/>
              <a:t> &amp; </a:t>
            </a:r>
            <a:r>
              <a:rPr lang="en-US" altLang="en-US" sz="1500" dirty="0" err="1" smtClean="0"/>
              <a:t>clg</a:t>
            </a:r>
            <a:r>
              <a:rPr lang="en-US" altLang="en-US" sz="1500" dirty="0" smtClean="0"/>
              <a:t> mass deltas low, consistent with previous observations</a:t>
            </a:r>
          </a:p>
          <a:p>
            <a:pPr lvl="2">
              <a:defRPr/>
            </a:pPr>
            <a:r>
              <a:rPr lang="en-US" altLang="en-US" sz="1400" dirty="0" smtClean="0"/>
              <a:t>950-650 annual cooling delta low, consistent with low annual cooling values for both</a:t>
            </a:r>
          </a:p>
          <a:p>
            <a:pPr lvl="1">
              <a:defRPr/>
            </a:pPr>
            <a:r>
              <a:rPr lang="en-US" altLang="en-US" sz="1500" dirty="0" smtClean="0"/>
              <a:t>B8-30: 940-640 very high, consistent with 640, 940</a:t>
            </a:r>
          </a:p>
          <a:p>
            <a:pPr lvl="2">
              <a:defRPr/>
            </a:pPr>
            <a:r>
              <a:rPr lang="en-US" altLang="en-US" sz="1400" dirty="0" smtClean="0"/>
              <a:t>950-650 peak cooling sensitivity high, inconsistent with low 950-650 annual cooling sensitivity</a:t>
            </a:r>
          </a:p>
          <a:p>
            <a:pPr lvl="1">
              <a:defRPr/>
            </a:pPr>
            <a:endParaRPr lang="en-US" altLang="en-US" sz="1600" b="1" dirty="0" smtClean="0">
              <a:solidFill>
                <a:srgbClr val="0000FF"/>
              </a:solidFill>
            </a:endParaRPr>
          </a:p>
          <a:p>
            <a:pPr lvl="1">
              <a:defRPr/>
            </a:pPr>
            <a:endParaRPr lang="en-US" altLang="en-US" sz="2400" dirty="0" smtClean="0"/>
          </a:p>
          <a:p>
            <a:pPr lvl="1">
              <a:defRPr/>
            </a:pPr>
            <a:endParaRPr lang="en-US" altLang="en-US" sz="2400" dirty="0" smtClean="0"/>
          </a:p>
          <a:p>
            <a:pPr marL="0" indent="0">
              <a:buFont typeface="Arial" charset="0"/>
              <a:buNone/>
              <a:defRPr/>
            </a:pPr>
            <a:endParaRPr lang="en-US" altLang="en-US" sz="2400" dirty="0" smtClean="0"/>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Title 1"/>
          <p:cNvSpPr>
            <a:spLocks noGrp="1"/>
          </p:cNvSpPr>
          <p:nvPr>
            <p:ph type="title"/>
          </p:nvPr>
        </p:nvSpPr>
        <p:spPr>
          <a:xfrm>
            <a:off x="457200" y="152400"/>
            <a:ext cx="8229600" cy="685800"/>
          </a:xfrm>
        </p:spPr>
        <p:txBody>
          <a:bodyPr/>
          <a:lstStyle/>
          <a:p>
            <a:r>
              <a:rPr lang="en-US" altLang="en-US" sz="2800" b="1" smtClean="0"/>
              <a:t>Thermal Fabric Update Results, Round 2</a:t>
            </a:r>
            <a:br>
              <a:rPr lang="en-US" altLang="en-US" sz="2800" b="1" smtClean="0"/>
            </a:br>
            <a:r>
              <a:rPr lang="en-US" altLang="en-US" sz="2800" b="1" smtClean="0"/>
              <a:t>Analysis: Program H (4)</a:t>
            </a:r>
          </a:p>
        </p:txBody>
      </p:sp>
      <p:sp>
        <p:nvSpPr>
          <p:cNvPr id="202755" name="Content Placeholder 2"/>
          <p:cNvSpPr>
            <a:spLocks noGrp="1"/>
          </p:cNvSpPr>
          <p:nvPr>
            <p:ph idx="1"/>
          </p:nvPr>
        </p:nvSpPr>
        <p:spPr>
          <a:xfrm>
            <a:off x="457200" y="914400"/>
            <a:ext cx="8458200" cy="6324600"/>
          </a:xfrm>
        </p:spPr>
        <p:txBody>
          <a:bodyPr/>
          <a:lstStyle/>
          <a:p>
            <a:pPr>
              <a:defRPr/>
            </a:pPr>
            <a:r>
              <a:rPr lang="en-US" altLang="en-US" sz="2000" b="1" dirty="0" smtClean="0"/>
              <a:t>Window and insulation cases (low mass 660 to 695; high mass 980 to 995)</a:t>
            </a:r>
          </a:p>
          <a:p>
            <a:pPr marL="457200" lvl="1" indent="0">
              <a:buFont typeface="Arial" charset="0"/>
              <a:buNone/>
              <a:defRPr/>
            </a:pPr>
            <a:r>
              <a:rPr lang="en-US" altLang="en-US" sz="1600" b="1" dirty="0" smtClean="0"/>
              <a:t>General comments</a:t>
            </a:r>
            <a:endParaRPr lang="en-US" altLang="en-US" sz="1600" dirty="0" smtClean="0"/>
          </a:p>
          <a:p>
            <a:pPr lvl="1">
              <a:defRPr/>
            </a:pPr>
            <a:r>
              <a:rPr lang="en-US" altLang="en-US" sz="1500" dirty="0" smtClean="0"/>
              <a:t>Basic low mass (Case 600) issue noted above may account for observed differences here.</a:t>
            </a:r>
          </a:p>
          <a:p>
            <a:pPr marL="457200" lvl="1" indent="0">
              <a:buFont typeface="Arial" charset="0"/>
              <a:buNone/>
              <a:defRPr/>
            </a:pPr>
            <a:r>
              <a:rPr lang="en-US" altLang="en-US" sz="1600" b="1" dirty="0" smtClean="0"/>
              <a:t>Windows (660, 670)</a:t>
            </a:r>
            <a:endParaRPr lang="en-US" altLang="en-US" sz="1600" dirty="0" smtClean="0"/>
          </a:p>
          <a:p>
            <a:pPr lvl="1">
              <a:defRPr/>
            </a:pPr>
            <a:r>
              <a:rPr lang="en-US" altLang="en-US" sz="1500" dirty="0" smtClean="0"/>
              <a:t>B8-A6,A7 [sl.~73,74]: 660, 670 low annual heating, 660 low annual cooling ; </a:t>
            </a:r>
            <a:r>
              <a:rPr lang="en-US" altLang="en-US" sz="1500" b="1" dirty="0" smtClean="0">
                <a:solidFill>
                  <a:srgbClr val="0000FF"/>
                </a:solidFill>
              </a:rPr>
              <a:t>related to low 600?</a:t>
            </a:r>
          </a:p>
          <a:p>
            <a:pPr lvl="2">
              <a:defRPr/>
            </a:pPr>
            <a:r>
              <a:rPr lang="en-US" altLang="en-US" sz="1400" b="1" dirty="0" smtClean="0"/>
              <a:t>Inconsistency:</a:t>
            </a:r>
            <a:r>
              <a:rPr lang="en-US" altLang="en-US" sz="1400" dirty="0" smtClean="0"/>
              <a:t> 660 high solar (see B8-H3,H4 [sl.~142,143]) should drive higher 660 annual cooling</a:t>
            </a:r>
          </a:p>
          <a:p>
            <a:pPr lvl="2">
              <a:defRPr/>
            </a:pPr>
            <a:r>
              <a:rPr lang="en-US" altLang="en-US" sz="1400" b="1" dirty="0" smtClean="0"/>
              <a:t>Inconsistency:</a:t>
            </a:r>
            <a:r>
              <a:rPr lang="en-US" altLang="en-US" sz="1400" dirty="0" smtClean="0"/>
              <a:t> 670 lower solar (see B8-H3,H4) should drive higher 670 annual heating</a:t>
            </a:r>
          </a:p>
          <a:p>
            <a:pPr lvl="1">
              <a:defRPr/>
            </a:pPr>
            <a:r>
              <a:rPr lang="en-US" altLang="en-US" sz="1500" dirty="0" smtClean="0"/>
              <a:t>B8-A8: 660 high peak heating inconsistent with low 660 annual </a:t>
            </a:r>
            <a:r>
              <a:rPr lang="en-US" altLang="en-US" sz="1500" dirty="0" err="1" smtClean="0"/>
              <a:t>htg</a:t>
            </a:r>
            <a:r>
              <a:rPr lang="en-US" altLang="en-US" sz="1500" dirty="0" smtClean="0"/>
              <a:t>, </a:t>
            </a:r>
            <a:r>
              <a:rPr lang="en-US" altLang="en-US" sz="1500" b="1" dirty="0" smtClean="0">
                <a:solidFill>
                  <a:srgbClr val="0000FF"/>
                </a:solidFill>
              </a:rPr>
              <a:t>check low-e transmittance? </a:t>
            </a:r>
          </a:p>
          <a:p>
            <a:pPr lvl="1">
              <a:defRPr/>
            </a:pPr>
            <a:r>
              <a:rPr lang="en-US" altLang="en-US" sz="1500" dirty="0" smtClean="0"/>
              <a:t>B8-A9: 660, 670 high peak cooling inconsistent with low 660 annual cooling, </a:t>
            </a:r>
            <a:r>
              <a:rPr lang="en-US" altLang="en-US" sz="1500" b="1" dirty="0" smtClean="0">
                <a:solidFill>
                  <a:srgbClr val="0000FF"/>
                </a:solidFill>
              </a:rPr>
              <a:t>related to Case 600 differences? </a:t>
            </a:r>
          </a:p>
          <a:p>
            <a:pPr lvl="1">
              <a:defRPr/>
            </a:pPr>
            <a:r>
              <a:rPr lang="en-US" altLang="en-US" sz="1500" dirty="0" smtClean="0"/>
              <a:t>B8-A21,A22 [sl.~77,78]: 660-600, 670-600 annual and peak heating and cooling deltas do not indicate flags, </a:t>
            </a:r>
            <a:r>
              <a:rPr lang="en-US" altLang="en-US" sz="1500" dirty="0" smtClean="0">
                <a:solidFill>
                  <a:srgbClr val="0000FF"/>
                </a:solidFill>
              </a:rPr>
              <a:t>but inconsistencies elsewhere suggest to recheck in the next simulation round.</a:t>
            </a:r>
          </a:p>
          <a:p>
            <a:pPr lvl="1">
              <a:defRPr/>
            </a:pPr>
            <a:r>
              <a:rPr lang="en-US" altLang="en-US" sz="1500" dirty="0" smtClean="0"/>
              <a:t>B8-A23,A24: 685-600 high annual heating and cooling and low peak cooling sensitivities </a:t>
            </a:r>
            <a:r>
              <a:rPr lang="en-US" altLang="en-US" sz="1500" dirty="0" smtClean="0">
                <a:solidFill>
                  <a:srgbClr val="0000FF"/>
                </a:solidFill>
              </a:rPr>
              <a:t>may flag a problem with the 20/20 </a:t>
            </a:r>
            <a:r>
              <a:rPr lang="en-US" altLang="en-US" sz="1500" dirty="0" err="1" smtClean="0">
                <a:solidFill>
                  <a:srgbClr val="0000FF"/>
                </a:solidFill>
              </a:rPr>
              <a:t>tstat</a:t>
            </a:r>
            <a:r>
              <a:rPr lang="en-US" altLang="en-US" sz="1500" dirty="0" smtClean="0">
                <a:solidFill>
                  <a:srgbClr val="0000FF"/>
                </a:solidFill>
              </a:rPr>
              <a:t> model? Low </a:t>
            </a:r>
            <a:r>
              <a:rPr lang="en-US" altLang="en-US" sz="1500" dirty="0" err="1" smtClean="0">
                <a:solidFill>
                  <a:srgbClr val="0000FF"/>
                </a:solidFill>
              </a:rPr>
              <a:t>h,conv</a:t>
            </a:r>
            <a:r>
              <a:rPr lang="en-US" altLang="en-US" sz="1500" dirty="0" smtClean="0">
                <a:solidFill>
                  <a:srgbClr val="0000FF"/>
                </a:solidFill>
              </a:rPr>
              <a:t> could also be the problem?</a:t>
            </a:r>
          </a:p>
          <a:p>
            <a:pPr marL="457200" lvl="1" indent="0">
              <a:buFont typeface="Arial" charset="0"/>
              <a:buNone/>
              <a:defRPr/>
            </a:pPr>
            <a:r>
              <a:rPr lang="en-US" altLang="en-US" sz="1600" b="1" dirty="0" smtClean="0"/>
              <a:t>Insulation and 20/20 Thermostat (680, 685, 695, 980, 985, 995)</a:t>
            </a:r>
          </a:p>
          <a:p>
            <a:pPr lvl="1">
              <a:defRPr/>
            </a:pPr>
            <a:r>
              <a:rPr lang="en-US" altLang="en-US" sz="1500" dirty="0" smtClean="0"/>
              <a:t>B8-A6,A7 [sl.~73,74]: 680 low annual heating and cooling ; </a:t>
            </a:r>
            <a:r>
              <a:rPr lang="en-US" altLang="en-US" sz="1500" b="1" dirty="0" smtClean="0">
                <a:solidFill>
                  <a:srgbClr val="0000FF"/>
                </a:solidFill>
              </a:rPr>
              <a:t>related to low 600?</a:t>
            </a:r>
          </a:p>
          <a:p>
            <a:pPr lvl="1">
              <a:defRPr/>
            </a:pPr>
            <a:r>
              <a:rPr lang="en-US" altLang="en-US" sz="1500" dirty="0" smtClean="0"/>
              <a:t>B8-A6: 985,995 high, </a:t>
            </a:r>
            <a:r>
              <a:rPr lang="en-US" altLang="en-US" sz="1500" b="1" dirty="0" smtClean="0">
                <a:solidFill>
                  <a:srgbClr val="0000FF"/>
                </a:solidFill>
              </a:rPr>
              <a:t>Check 20/20 </a:t>
            </a:r>
            <a:r>
              <a:rPr lang="en-US" altLang="en-US" sz="1500" b="1" dirty="0" err="1" smtClean="0">
                <a:solidFill>
                  <a:srgbClr val="0000FF"/>
                </a:solidFill>
              </a:rPr>
              <a:t>Tstat</a:t>
            </a:r>
            <a:r>
              <a:rPr lang="en-US" altLang="en-US" sz="1500" b="1" dirty="0" smtClean="0">
                <a:solidFill>
                  <a:srgbClr val="0000FF"/>
                </a:solidFill>
              </a:rPr>
              <a:t> model/inputs. Or low </a:t>
            </a:r>
            <a:r>
              <a:rPr lang="en-US" altLang="en-US" sz="1500" b="1" dirty="0" err="1" smtClean="0">
                <a:solidFill>
                  <a:srgbClr val="0000FF"/>
                </a:solidFill>
              </a:rPr>
              <a:t>h,conv</a:t>
            </a:r>
            <a:r>
              <a:rPr lang="en-US" altLang="en-US" sz="1500" b="1" dirty="0" smtClean="0">
                <a:solidFill>
                  <a:srgbClr val="0000FF"/>
                </a:solidFill>
              </a:rPr>
              <a:t>?</a:t>
            </a:r>
          </a:p>
          <a:p>
            <a:pPr lvl="1">
              <a:defRPr/>
            </a:pPr>
            <a:r>
              <a:rPr lang="en-US" altLang="en-US" sz="1500" dirty="0" smtClean="0"/>
              <a:t>B8-A9: 685, 980, 985, 995 high peak cooling, </a:t>
            </a:r>
            <a:r>
              <a:rPr lang="en-US" altLang="en-US" sz="1500" b="1" dirty="0" smtClean="0">
                <a:solidFill>
                  <a:srgbClr val="0000FF"/>
                </a:solidFill>
              </a:rPr>
              <a:t>related to high 600, 900 peak cooling? </a:t>
            </a:r>
          </a:p>
          <a:p>
            <a:pPr lvl="1">
              <a:defRPr/>
            </a:pPr>
            <a:r>
              <a:rPr lang="en-US" altLang="en-US" sz="1500" dirty="0" smtClean="0"/>
              <a:t>B8-A29 [sl.~81]: 980-680 low annual heating and cooling sensitivities to increased insulation </a:t>
            </a:r>
            <a:r>
              <a:rPr lang="en-US" altLang="en-US" sz="1500" b="1" dirty="0" smtClean="0">
                <a:solidFill>
                  <a:srgbClr val="0000FF"/>
                </a:solidFill>
              </a:rPr>
              <a:t>could be related to low 900-600 sensitivity? </a:t>
            </a:r>
            <a:endParaRPr lang="en-US" altLang="en-US" sz="1600" b="1" dirty="0" smtClean="0">
              <a:solidFill>
                <a:srgbClr val="0000FF"/>
              </a:solidFill>
            </a:endParaRPr>
          </a:p>
          <a:p>
            <a:pPr marL="457200" lvl="1" indent="0">
              <a:buFont typeface="Arial" charset="0"/>
              <a:buNone/>
              <a:defRPr/>
            </a:pPr>
            <a:endParaRPr lang="en-US" altLang="en-US" sz="2400" dirty="0" smtClean="0"/>
          </a:p>
          <a:p>
            <a:pPr marL="0" indent="0">
              <a:buFont typeface="Arial" charset="0"/>
              <a:buNone/>
              <a:defRPr/>
            </a:pPr>
            <a:endParaRPr lang="en-US" altLang="en-US" sz="2400" dirty="0" smtClean="0"/>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itle 1"/>
          <p:cNvSpPr>
            <a:spLocks noGrp="1"/>
          </p:cNvSpPr>
          <p:nvPr>
            <p:ph type="title"/>
          </p:nvPr>
        </p:nvSpPr>
        <p:spPr>
          <a:xfrm>
            <a:off x="457200" y="0"/>
            <a:ext cx="8229600" cy="914400"/>
          </a:xfrm>
        </p:spPr>
        <p:txBody>
          <a:bodyPr/>
          <a:lstStyle/>
          <a:p>
            <a:r>
              <a:rPr lang="en-US" altLang="en-US" sz="2800" b="1" smtClean="0"/>
              <a:t>Thermal Fabric Update Results, Round 2</a:t>
            </a:r>
            <a:br>
              <a:rPr lang="en-US" altLang="en-US" sz="2800" b="1" smtClean="0"/>
            </a:br>
            <a:r>
              <a:rPr lang="en-US" altLang="en-US" sz="2800" b="1" smtClean="0"/>
              <a:t>Analysis: Program H (5)</a:t>
            </a:r>
          </a:p>
        </p:txBody>
      </p:sp>
      <p:sp>
        <p:nvSpPr>
          <p:cNvPr id="202755" name="Content Placeholder 2"/>
          <p:cNvSpPr>
            <a:spLocks noGrp="1"/>
          </p:cNvSpPr>
          <p:nvPr>
            <p:ph idx="1"/>
          </p:nvPr>
        </p:nvSpPr>
        <p:spPr>
          <a:xfrm>
            <a:off x="457200" y="990600"/>
            <a:ext cx="8229600" cy="4876800"/>
          </a:xfrm>
        </p:spPr>
        <p:txBody>
          <a:bodyPr/>
          <a:lstStyle/>
          <a:p>
            <a:pPr>
              <a:defRPr/>
            </a:pPr>
            <a:r>
              <a:rPr lang="en-US" altLang="en-US" sz="2000" b="1" dirty="0" smtClean="0"/>
              <a:t>Free float temperatures (600FF, 650FF, 900FF, 950FF, 680FF, 980FF)</a:t>
            </a:r>
          </a:p>
          <a:p>
            <a:pPr lvl="1">
              <a:defRPr/>
            </a:pPr>
            <a:r>
              <a:rPr lang="en-US" altLang="en-US" sz="1500" dirty="0" smtClean="0"/>
              <a:t>B8-16 [sl.~83]: 650FF is low. Other FF differences in B8-17, B8-18.</a:t>
            </a:r>
            <a:endParaRPr lang="en-US" altLang="en-US" sz="2400" dirty="0" smtClean="0"/>
          </a:p>
          <a:p>
            <a:pPr>
              <a:defRPr/>
            </a:pPr>
            <a:r>
              <a:rPr lang="en-US" altLang="en-US" sz="2000" b="1" dirty="0" smtClean="0"/>
              <a:t>In-Depth cases (brief)</a:t>
            </a:r>
          </a:p>
          <a:p>
            <a:pPr marL="457200" lvl="1" indent="0">
              <a:buFont typeface="Arial" charset="0"/>
              <a:buNone/>
              <a:defRPr/>
            </a:pPr>
            <a:r>
              <a:rPr lang="en-US" altLang="en-US" sz="1600" b="1" dirty="0" smtClean="0"/>
              <a:t>Opaque window cases + 20/20 </a:t>
            </a:r>
            <a:r>
              <a:rPr lang="en-US" altLang="en-US" sz="1600" b="1" dirty="0" err="1" smtClean="0"/>
              <a:t>tstat</a:t>
            </a:r>
            <a:r>
              <a:rPr lang="en-US" altLang="en-US" sz="1600" b="1" dirty="0" smtClean="0"/>
              <a:t> (195 to 250)</a:t>
            </a:r>
          </a:p>
          <a:p>
            <a:pPr lvl="1">
              <a:defRPr/>
            </a:pPr>
            <a:r>
              <a:rPr lang="en-US" altLang="en-US" sz="1600" dirty="0" smtClean="0"/>
              <a:t>Fig B8-33 [~slide 90]: Annual heating high 210, 220, 230,240; also see B8-35 peak heat</a:t>
            </a:r>
          </a:p>
          <a:p>
            <a:pPr marL="457200" lvl="1" indent="0">
              <a:buFont typeface="Arial" charset="0"/>
              <a:buNone/>
              <a:defRPr/>
            </a:pPr>
            <a:r>
              <a:rPr lang="en-US" altLang="en-US" sz="1600" b="1" dirty="0" smtClean="0"/>
              <a:t>Transparent window cases + 20/20 </a:t>
            </a:r>
            <a:r>
              <a:rPr lang="en-US" altLang="en-US" sz="1600" b="1" dirty="0" err="1" smtClean="0"/>
              <a:t>tstat</a:t>
            </a:r>
            <a:r>
              <a:rPr lang="en-US" altLang="en-US" sz="1600" b="1" dirty="0" smtClean="0"/>
              <a:t> (270 to 300)</a:t>
            </a:r>
          </a:p>
          <a:p>
            <a:pPr lvl="1">
              <a:defRPr/>
            </a:pPr>
            <a:r>
              <a:rPr lang="en-US" altLang="en-US" sz="1600" dirty="0" smtClean="0"/>
              <a:t>B8-37,38 [~slide 98,100]: 270,280 high annual heating, 280 (α,</a:t>
            </a:r>
            <a:r>
              <a:rPr lang="en-US" altLang="en-US" sz="1600" dirty="0" err="1" smtClean="0"/>
              <a:t>int</a:t>
            </a:r>
            <a:r>
              <a:rPr lang="en-US" altLang="en-US" sz="1600" dirty="0" smtClean="0"/>
              <a:t>=0.1) low annual cooling is consistent with high 280 heating</a:t>
            </a:r>
          </a:p>
          <a:p>
            <a:pPr lvl="1">
              <a:defRPr/>
            </a:pPr>
            <a:r>
              <a:rPr lang="en-US" altLang="en-US" sz="1600" dirty="0" smtClean="0"/>
              <a:t>B8-40: Peak cooling trends high 270,290, and 320 (20/27 </a:t>
            </a:r>
            <a:r>
              <a:rPr lang="en-US" altLang="en-US" sz="1600" dirty="0" err="1" smtClean="0"/>
              <a:t>tstat</a:t>
            </a:r>
            <a:r>
              <a:rPr lang="en-US" altLang="en-US" sz="1600" dirty="0" smtClean="0"/>
              <a:t>)</a:t>
            </a:r>
          </a:p>
          <a:p>
            <a:pPr marL="457200" lvl="1" indent="0">
              <a:buFont typeface="Arial" charset="0"/>
              <a:buNone/>
              <a:defRPr/>
            </a:pPr>
            <a:r>
              <a:rPr lang="en-US" altLang="en-US" sz="1600" b="1" dirty="0" smtClean="0"/>
              <a:t>Delta plots (B8-41 to B8-46)</a:t>
            </a:r>
          </a:p>
          <a:p>
            <a:pPr lvl="1">
              <a:defRPr/>
            </a:pPr>
            <a:r>
              <a:rPr lang="en-US" altLang="en-US" sz="1600" dirty="0" smtClean="0"/>
              <a:t>Consistent with “absolute differences”</a:t>
            </a:r>
          </a:p>
          <a:p>
            <a:pPr lvl="1">
              <a:defRPr/>
            </a:pPr>
            <a:r>
              <a:rPr lang="en-US" altLang="en-US" sz="1600" dirty="0" smtClean="0"/>
              <a:t>B8-45 [~slide 114]: annual cooling 280-270 (α,</a:t>
            </a:r>
            <a:r>
              <a:rPr lang="en-US" altLang="en-US" sz="1600" dirty="0" err="1" smtClean="0"/>
              <a:t>int</a:t>
            </a:r>
            <a:r>
              <a:rPr lang="en-US" altLang="en-US" sz="1600" dirty="0" smtClean="0"/>
              <a:t>), 320-270 (</a:t>
            </a:r>
            <a:r>
              <a:rPr lang="en-US" altLang="en-US" sz="1600" dirty="0" err="1" smtClean="0"/>
              <a:t>tstat</a:t>
            </a:r>
            <a:r>
              <a:rPr lang="en-US" altLang="en-US" sz="1600" dirty="0" smtClean="0"/>
              <a:t>); also peak </a:t>
            </a:r>
            <a:r>
              <a:rPr lang="en-US" altLang="en-US" sz="1600" dirty="0" err="1" smtClean="0"/>
              <a:t>clg</a:t>
            </a:r>
            <a:r>
              <a:rPr lang="en-US" altLang="en-US" sz="1600" dirty="0" smtClean="0"/>
              <a:t> (B8-46).</a:t>
            </a:r>
          </a:p>
          <a:p>
            <a:pPr marL="457200" lvl="1" indent="0">
              <a:buFont typeface="Arial" charset="0"/>
              <a:buNone/>
              <a:defRPr/>
            </a:pPr>
            <a:r>
              <a:rPr lang="en-US" altLang="en-US" sz="1600" b="1" dirty="0" smtClean="0"/>
              <a:t>Opaque window cases + 20/27 </a:t>
            </a:r>
            <a:r>
              <a:rPr lang="en-US" altLang="en-US" sz="1600" b="1" dirty="0" err="1" smtClean="0"/>
              <a:t>tstat</a:t>
            </a:r>
            <a:r>
              <a:rPr lang="en-US" altLang="en-US" sz="1600" b="1" dirty="0" smtClean="0"/>
              <a:t> (395 to 430, 800)</a:t>
            </a:r>
          </a:p>
          <a:p>
            <a:pPr lvl="1">
              <a:defRPr/>
            </a:pPr>
            <a:r>
              <a:rPr lang="en-US" altLang="en-US" sz="1600" dirty="0" smtClean="0"/>
              <a:t>Fig B8-47 [~slide 114]: annual heating high 410,400; low 430,420,400</a:t>
            </a:r>
          </a:p>
          <a:p>
            <a:pPr lvl="1">
              <a:defRPr/>
            </a:pPr>
            <a:r>
              <a:rPr lang="en-US" altLang="en-US" sz="1600" dirty="0" smtClean="0"/>
              <a:t>Fig B8-48: low 440 cooling (α,</a:t>
            </a:r>
            <a:r>
              <a:rPr lang="en-US" altLang="en-US" sz="1600" dirty="0" err="1" smtClean="0"/>
              <a:t>int</a:t>
            </a:r>
            <a:r>
              <a:rPr lang="en-US" altLang="en-US" sz="1600" dirty="0" smtClean="0"/>
              <a:t> =0.1, transparent window)</a:t>
            </a:r>
          </a:p>
          <a:p>
            <a:pPr lvl="1">
              <a:defRPr/>
            </a:pPr>
            <a:r>
              <a:rPr lang="en-US" altLang="en-US" sz="1600" dirty="0" smtClean="0"/>
              <a:t>Sensitivities B8-51,52 consistent with absolutes.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47800"/>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3" name="Title 1"/>
          <p:cNvSpPr>
            <a:spLocks noGrp="1"/>
          </p:cNvSpPr>
          <p:nvPr>
            <p:ph type="title"/>
          </p:nvPr>
        </p:nvSpPr>
        <p:spPr>
          <a:xfrm>
            <a:off x="0" y="293688"/>
            <a:ext cx="9144000" cy="1219200"/>
          </a:xfrm>
        </p:spPr>
        <p:txBody>
          <a:bodyPr/>
          <a:lstStyle/>
          <a:p>
            <a:r>
              <a:rPr lang="en-US" altLang="en-US" sz="3200" b="1" smtClean="0"/>
              <a:t>Thermal Fabric Update Results, Round 2</a:t>
            </a:r>
            <a:br>
              <a:rPr lang="en-US" altLang="en-US" sz="3200" b="1" smtClean="0"/>
            </a:br>
            <a:r>
              <a:rPr lang="en-US" altLang="en-US" sz="3200" b="1" smtClean="0"/>
              <a:t>B8-A5. Sky Temperature: Average, Min, and Max</a:t>
            </a:r>
          </a:p>
        </p:txBody>
      </p:sp>
      <p:sp>
        <p:nvSpPr>
          <p:cNvPr id="25604" name="TextBox 4"/>
          <p:cNvSpPr txBox="1">
            <a:spLocks noChangeArrowheads="1"/>
          </p:cNvSpPr>
          <p:nvPr/>
        </p:nvSpPr>
        <p:spPr bwMode="auto">
          <a:xfrm>
            <a:off x="914400" y="2743200"/>
            <a:ext cx="5257800" cy="107791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A,D,F: No output</a:t>
            </a:r>
          </a:p>
          <a:p>
            <a:pPr eaLnBrk="1" hangingPunct="1">
              <a:spcBef>
                <a:spcPct val="0"/>
              </a:spcBef>
            </a:pPr>
            <a:r>
              <a:rPr lang="en-US" altLang="en-US" sz="1600">
                <a:solidFill>
                  <a:srgbClr val="0000FF"/>
                </a:solidFill>
                <a:latin typeface="Arial" charset="0"/>
              </a:rPr>
              <a:t> TestedPrg = “Tsky-Informative.xlsx” </a:t>
            </a:r>
            <a:r>
              <a:rPr lang="en-US" altLang="en-US" sz="1200">
                <a:solidFill>
                  <a:srgbClr val="0000FF"/>
                </a:solidFill>
                <a:latin typeface="Arial" charset="0"/>
              </a:rPr>
              <a:t>(Martin-Berdahl 1984)</a:t>
            </a:r>
          </a:p>
          <a:p>
            <a:pPr eaLnBrk="1" hangingPunct="1">
              <a:spcBef>
                <a:spcPct val="0"/>
              </a:spcBef>
            </a:pPr>
            <a:r>
              <a:rPr lang="en-US" altLang="en-US" sz="1600">
                <a:solidFill>
                  <a:srgbClr val="FF0000"/>
                </a:solidFill>
                <a:latin typeface="Arial" charset="0"/>
              </a:rPr>
              <a:t> C: Agrees with average, but larger range of extremes. Also see hourly Tsky plots </a:t>
            </a:r>
            <a:r>
              <a:rPr lang="en-US" altLang="en-US" sz="1600" i="1">
                <a:solidFill>
                  <a:srgbClr val="FF0000"/>
                </a:solidFill>
                <a:latin typeface="Arial" charset="0"/>
              </a:rPr>
              <a:t>[later in ppt with hourly plots]. </a:t>
            </a:r>
            <a:endParaRPr lang="en-US" altLang="en-US" sz="1600" i="1">
              <a:solidFill>
                <a:srgbClr val="00B050"/>
              </a:solidFill>
              <a:latin typeface="Arial" charset="0"/>
            </a:endParaRPr>
          </a:p>
        </p:txBody>
      </p:sp>
      <p:cxnSp>
        <p:nvCxnSpPr>
          <p:cNvPr id="9" name="Straight Arrow Connector 8"/>
          <p:cNvCxnSpPr/>
          <p:nvPr/>
        </p:nvCxnSpPr>
        <p:spPr>
          <a:xfrm flipV="1">
            <a:off x="4138613" y="6248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553200" y="2667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p:cNvSpPr>
            <a:spLocks noGrp="1"/>
          </p:cNvSpPr>
          <p:nvPr>
            <p:ph type="title"/>
          </p:nvPr>
        </p:nvSpPr>
        <p:spPr>
          <a:xfrm>
            <a:off x="457200" y="0"/>
            <a:ext cx="8229600" cy="914400"/>
          </a:xfrm>
        </p:spPr>
        <p:txBody>
          <a:bodyPr/>
          <a:lstStyle/>
          <a:p>
            <a:r>
              <a:rPr lang="en-US" altLang="en-US" sz="2800" b="1" smtClean="0"/>
              <a:t>Thermal Fabric Update Results, Round 2</a:t>
            </a:r>
            <a:br>
              <a:rPr lang="en-US" altLang="en-US" sz="2800" b="1" smtClean="0"/>
            </a:br>
            <a:r>
              <a:rPr lang="en-US" altLang="en-US" sz="2800" b="1" smtClean="0"/>
              <a:t>Analysis: Program H (6)</a:t>
            </a:r>
          </a:p>
        </p:txBody>
      </p:sp>
      <p:sp>
        <p:nvSpPr>
          <p:cNvPr id="202755" name="Content Placeholder 2"/>
          <p:cNvSpPr>
            <a:spLocks noGrp="1"/>
          </p:cNvSpPr>
          <p:nvPr>
            <p:ph idx="1"/>
          </p:nvPr>
        </p:nvSpPr>
        <p:spPr>
          <a:xfrm>
            <a:off x="457200" y="1143000"/>
            <a:ext cx="8229600" cy="5334000"/>
          </a:xfrm>
        </p:spPr>
        <p:txBody>
          <a:bodyPr/>
          <a:lstStyle/>
          <a:p>
            <a:pPr>
              <a:defRPr/>
            </a:pPr>
            <a:r>
              <a:rPr lang="en-US" altLang="en-US" sz="2000" b="1" dirty="0" smtClean="0"/>
              <a:t>In-Depth cases, continued</a:t>
            </a:r>
          </a:p>
          <a:p>
            <a:pPr marL="457200" lvl="1" indent="0">
              <a:buFont typeface="Arial" charset="0"/>
              <a:buNone/>
              <a:defRPr/>
            </a:pPr>
            <a:r>
              <a:rPr lang="en-US" altLang="en-US" sz="1600" b="1" dirty="0" smtClean="0"/>
              <a:t>Constant surface coefficients (450,460,470) (B8-A47 to B8-A50)</a:t>
            </a:r>
          </a:p>
          <a:p>
            <a:pPr lvl="1">
              <a:defRPr/>
            </a:pPr>
            <a:r>
              <a:rPr lang="en-US" altLang="en-US" sz="1600" b="1" dirty="0" smtClean="0"/>
              <a:t> </a:t>
            </a:r>
            <a:r>
              <a:rPr lang="en-US" altLang="en-US" sz="1600" dirty="0" smtClean="0"/>
              <a:t>B8-A47 [~slide 131]: High 450 heating (and 460?); low cooling 450, 470 (maybe 460?). </a:t>
            </a:r>
            <a:r>
              <a:rPr lang="en-US" altLang="en-US" sz="1600" b="1" dirty="0" smtClean="0"/>
              <a:t>Check correct implementation of constant combined </a:t>
            </a:r>
            <a:r>
              <a:rPr lang="en-US" altLang="en-US" sz="1600" b="1" dirty="0" err="1" smtClean="0"/>
              <a:t>coeffs</a:t>
            </a:r>
            <a:r>
              <a:rPr lang="en-US" altLang="en-US" sz="1600" b="1" dirty="0" smtClean="0"/>
              <a:t> in input files (especially radiative exchange is disabled). </a:t>
            </a:r>
            <a:r>
              <a:rPr lang="en-US" altLang="en-US" sz="1600" dirty="0" smtClean="0"/>
              <a:t>If </a:t>
            </a:r>
            <a:r>
              <a:rPr lang="en-US" altLang="en-US" sz="1600" dirty="0" err="1" smtClean="0"/>
              <a:t>const</a:t>
            </a:r>
            <a:r>
              <a:rPr lang="en-US" altLang="en-US" sz="1600" dirty="0" smtClean="0"/>
              <a:t> combined </a:t>
            </a:r>
            <a:r>
              <a:rPr lang="en-US" altLang="en-US" sz="1600" dirty="0" err="1" smtClean="0"/>
              <a:t>coeffs</a:t>
            </a:r>
            <a:r>
              <a:rPr lang="en-US" altLang="en-US" sz="1600" dirty="0" smtClean="0"/>
              <a:t> are modeled correctly, then greater disagreement with </a:t>
            </a:r>
            <a:r>
              <a:rPr lang="en-US" altLang="en-US" sz="1600" dirty="0" err="1" smtClean="0"/>
              <a:t>const</a:t>
            </a:r>
            <a:r>
              <a:rPr lang="en-US" altLang="en-US" sz="1600" dirty="0" smtClean="0"/>
              <a:t> </a:t>
            </a:r>
            <a:r>
              <a:rPr lang="en-US" altLang="en-US" sz="1600" dirty="0" err="1" smtClean="0"/>
              <a:t>coeffs</a:t>
            </a:r>
            <a:r>
              <a:rPr lang="en-US" altLang="en-US" sz="1600" dirty="0" smtClean="0"/>
              <a:t> vs. other programs could indicate other issue(s) may be masked by compensating error in time-step varying convective </a:t>
            </a:r>
            <a:r>
              <a:rPr lang="en-US" altLang="en-US" sz="1600" dirty="0" err="1" smtClean="0"/>
              <a:t>coeff</a:t>
            </a:r>
            <a:r>
              <a:rPr lang="en-US" altLang="en-US" sz="1600" dirty="0" smtClean="0"/>
              <a:t> and/or surf radiative heat transfer </a:t>
            </a:r>
            <a:r>
              <a:rPr lang="en-US" altLang="en-US" sz="1600" dirty="0" err="1" smtClean="0"/>
              <a:t>calcs</a:t>
            </a:r>
            <a:r>
              <a:rPr lang="en-US" altLang="en-US" sz="1600" dirty="0" smtClean="0"/>
              <a:t>? Such masked issue(s) may be suppressing cooling load?</a:t>
            </a:r>
            <a:r>
              <a:rPr lang="en-US" altLang="en-US" sz="1600" dirty="0" smtClean="0">
                <a:solidFill>
                  <a:srgbClr val="FF0000"/>
                </a:solidFill>
              </a:rPr>
              <a:t> </a:t>
            </a:r>
            <a:endParaRPr lang="en-US" altLang="en-US" sz="1600" dirty="0" smtClean="0">
              <a:solidFill>
                <a:srgbClr val="0000FF"/>
              </a:solidFill>
            </a:endParaRPr>
          </a:p>
          <a:p>
            <a:pPr lvl="1">
              <a:defRPr/>
            </a:pPr>
            <a:r>
              <a:rPr lang="en-US" altLang="en-US" sz="1600" dirty="0" smtClean="0"/>
              <a:t>B8-A48: High peak heating 450,460; high peak cooling 450,460,470. Also consider that peak cooling loads are high, but annual cooling (B8-A47) loads are low, which seems inconsistent.</a:t>
            </a:r>
          </a:p>
          <a:p>
            <a:pPr lvl="1">
              <a:defRPr/>
            </a:pPr>
            <a:r>
              <a:rPr lang="en-US" altLang="en-US" sz="1600" dirty="0" smtClean="0"/>
              <a:t>B8-A49,A50: Flagged sensitivities consistent with flagged absolutes.</a:t>
            </a:r>
            <a:endParaRPr lang="en-US" altLang="en-US" sz="2400" dirty="0" smtClean="0"/>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1"/>
          <p:cNvSpPr>
            <a:spLocks noGrp="1"/>
          </p:cNvSpPr>
          <p:nvPr>
            <p:ph type="title"/>
          </p:nvPr>
        </p:nvSpPr>
        <p:spPr>
          <a:xfrm>
            <a:off x="457200" y="0"/>
            <a:ext cx="8229600" cy="914400"/>
          </a:xfrm>
        </p:spPr>
        <p:txBody>
          <a:bodyPr/>
          <a:lstStyle/>
          <a:p>
            <a:r>
              <a:rPr lang="en-US" altLang="en-US" sz="2800" b="1" smtClean="0"/>
              <a:t>Thermal Fabric Update Results, Round 2</a:t>
            </a:r>
            <a:br>
              <a:rPr lang="en-US" altLang="en-US" sz="2800" b="1" smtClean="0"/>
            </a:br>
            <a:r>
              <a:rPr lang="en-US" altLang="en-US" sz="2800" b="1" smtClean="0"/>
              <a:t>Analysis: Program H (7)</a:t>
            </a:r>
          </a:p>
        </p:txBody>
      </p:sp>
      <p:sp>
        <p:nvSpPr>
          <p:cNvPr id="202755" name="Content Placeholder 2"/>
          <p:cNvSpPr>
            <a:spLocks noGrp="1"/>
          </p:cNvSpPr>
          <p:nvPr>
            <p:ph idx="1"/>
          </p:nvPr>
        </p:nvSpPr>
        <p:spPr>
          <a:xfrm>
            <a:off x="457200" y="1143000"/>
            <a:ext cx="8229600" cy="5334000"/>
          </a:xfrm>
        </p:spPr>
        <p:txBody>
          <a:bodyPr/>
          <a:lstStyle/>
          <a:p>
            <a:pPr>
              <a:defRPr/>
            </a:pPr>
            <a:r>
              <a:rPr lang="en-US" altLang="en-US" sz="2000" b="1" dirty="0" smtClean="0"/>
              <a:t>Hourly Output Plots</a:t>
            </a:r>
          </a:p>
          <a:p>
            <a:pPr marL="457200" lvl="1" indent="0">
              <a:buFont typeface="Arial" charset="0"/>
              <a:buNone/>
              <a:defRPr/>
            </a:pPr>
            <a:r>
              <a:rPr lang="en-US" altLang="en-US" sz="1600" b="1" dirty="0" smtClean="0"/>
              <a:t>900FF Temperature frequency plot B8-53 </a:t>
            </a:r>
            <a:r>
              <a:rPr lang="en-US" altLang="en-US" sz="1600" dirty="0" smtClean="0"/>
              <a:t>[~slide 135]: </a:t>
            </a:r>
            <a:endParaRPr lang="en-US" altLang="en-US" sz="1600" b="1" dirty="0" smtClean="0"/>
          </a:p>
          <a:p>
            <a:pPr lvl="1">
              <a:defRPr/>
            </a:pPr>
            <a:r>
              <a:rPr lang="en-US" altLang="en-US" sz="1600" dirty="0" err="1" smtClean="0">
                <a:latin typeface="+mj-lt"/>
              </a:rPr>
              <a:t>Prog</a:t>
            </a:r>
            <a:r>
              <a:rPr lang="en-US" altLang="en-US" sz="1600" dirty="0" smtClean="0">
                <a:latin typeface="+mj-lt"/>
              </a:rPr>
              <a:t> H differences highlighted. Not sure if this plot tells us much new?</a:t>
            </a:r>
          </a:p>
          <a:p>
            <a:pPr marL="457200" lvl="1" indent="0">
              <a:buFont typeface="Arial" charset="0"/>
              <a:buNone/>
              <a:defRPr/>
            </a:pPr>
            <a:r>
              <a:rPr lang="en-US" altLang="en-US" sz="1600" b="1" dirty="0" smtClean="0"/>
              <a:t>Incident and transmitted solar radiation</a:t>
            </a:r>
            <a:endParaRPr lang="en-US" altLang="en-US" sz="1600" dirty="0" smtClean="0">
              <a:latin typeface="+mj-lt"/>
            </a:endParaRPr>
          </a:p>
          <a:p>
            <a:pPr lvl="1">
              <a:defRPr/>
            </a:pPr>
            <a:r>
              <a:rPr lang="en-US" altLang="en-US" sz="1600" dirty="0" smtClean="0">
                <a:latin typeface="+mj-lt"/>
              </a:rPr>
              <a:t>B8-A54</a:t>
            </a:r>
            <a:r>
              <a:rPr lang="en-US" altLang="en-US" sz="1600" dirty="0" smtClean="0"/>
              <a:t> [~slide 138]:</a:t>
            </a:r>
            <a:r>
              <a:rPr lang="en-US" altLang="en-US" sz="1600" dirty="0" smtClean="0">
                <a:latin typeface="+mj-lt"/>
              </a:rPr>
              <a:t> South incident solar, lower morning clear-day, higher cloudy-day </a:t>
            </a:r>
          </a:p>
          <a:p>
            <a:pPr lvl="1">
              <a:defRPr/>
            </a:pPr>
            <a:r>
              <a:rPr lang="en-US" altLang="en-US" sz="1600" dirty="0" smtClean="0">
                <a:latin typeface="+mj-lt"/>
              </a:rPr>
              <a:t>B8-A55: West incident solar slightly high on cloudy day</a:t>
            </a:r>
          </a:p>
          <a:p>
            <a:pPr lvl="1">
              <a:defRPr/>
            </a:pPr>
            <a:r>
              <a:rPr lang="en-US" altLang="en-US" sz="1600" dirty="0" smtClean="0">
                <a:latin typeface="+mj-lt"/>
              </a:rPr>
              <a:t>B8-H3 </a:t>
            </a:r>
            <a:r>
              <a:rPr lang="en-US" altLang="en-US" sz="1600" dirty="0" smtClean="0"/>
              <a:t>[~slide 142]: Transmitted solar clear/cold day, high for 660, low for 670</a:t>
            </a:r>
          </a:p>
          <a:p>
            <a:pPr lvl="1">
              <a:defRPr/>
            </a:pPr>
            <a:r>
              <a:rPr lang="en-US" altLang="en-US" sz="1600" dirty="0" smtClean="0"/>
              <a:t>B8-H4: Transmitted solar clear/hot day; high for 660; low for 670, 600</a:t>
            </a:r>
          </a:p>
          <a:p>
            <a:pPr marL="457200" lvl="1" indent="0">
              <a:buFont typeface="Arial" charset="0"/>
              <a:buNone/>
              <a:defRPr/>
            </a:pPr>
            <a:r>
              <a:rPr lang="en-US" altLang="en-US" sz="1600" b="1" dirty="0" smtClean="0"/>
              <a:t>Free float temperatures (B8-56,57,A57)</a:t>
            </a:r>
            <a:endParaRPr lang="en-US" altLang="en-US" sz="1600" dirty="0"/>
          </a:p>
          <a:p>
            <a:pPr lvl="1">
              <a:defRPr/>
            </a:pPr>
            <a:r>
              <a:rPr lang="en-US" altLang="en-US" sz="1600" dirty="0" smtClean="0">
                <a:latin typeface="+mj-lt"/>
              </a:rPr>
              <a:t>Remaining hourly charts for FF-case zone temperatures indicate disagreements for Program H. These are likely manifestations of other disagreements highlighted elsewhere. </a:t>
            </a:r>
            <a:r>
              <a:rPr lang="en-US" altLang="en-US" sz="1600" b="1" dirty="0" smtClean="0">
                <a:solidFill>
                  <a:srgbClr val="0000FF"/>
                </a:solidFill>
                <a:latin typeface="+mj-lt"/>
              </a:rPr>
              <a:t>Come back to these and check remaining differences in next </a:t>
            </a:r>
            <a:r>
              <a:rPr lang="en-US" altLang="en-US" sz="1600" b="1" dirty="0" err="1" smtClean="0">
                <a:solidFill>
                  <a:srgbClr val="0000FF"/>
                </a:solidFill>
                <a:latin typeface="+mj-lt"/>
              </a:rPr>
              <a:t>Prog</a:t>
            </a:r>
            <a:r>
              <a:rPr lang="en-US" altLang="en-US" sz="1600" b="1" dirty="0" smtClean="0">
                <a:solidFill>
                  <a:srgbClr val="0000FF"/>
                </a:solidFill>
                <a:latin typeface="+mj-lt"/>
              </a:rPr>
              <a:t> H simulation iteration after other issues are addressed.</a:t>
            </a:r>
          </a:p>
          <a:p>
            <a:pPr marL="457200" lvl="1" indent="0">
              <a:buFont typeface="Arial" charset="0"/>
              <a:buNone/>
              <a:defRPr/>
            </a:pPr>
            <a:r>
              <a:rPr lang="en-US" altLang="en-US" sz="1600" b="1" dirty="0" smtClean="0"/>
              <a:t>Zone loads</a:t>
            </a:r>
            <a:endParaRPr lang="en-US" altLang="en-US" sz="1600" dirty="0" smtClean="0"/>
          </a:p>
          <a:p>
            <a:pPr lvl="1">
              <a:defRPr/>
            </a:pPr>
            <a:r>
              <a:rPr lang="en-US" altLang="en-US" sz="1600" dirty="0" smtClean="0"/>
              <a:t>Many of the charts for </a:t>
            </a:r>
            <a:r>
              <a:rPr lang="en-US" altLang="en-US" sz="1600" dirty="0"/>
              <a:t>hourly zone loads </a:t>
            </a:r>
            <a:r>
              <a:rPr lang="en-US" altLang="en-US" sz="1600" dirty="0" smtClean="0"/>
              <a:t>indicate phase shift of loads versus other programs, indicating a problem related to thermal mass modeling (perhaps related to </a:t>
            </a:r>
            <a:r>
              <a:rPr lang="en-US" altLang="en-US" sz="1600" dirty="0" err="1" smtClean="0"/>
              <a:t>h,conv,int</a:t>
            </a:r>
            <a:r>
              <a:rPr lang="en-US" altLang="en-US" sz="1600" dirty="0" smtClean="0"/>
              <a:t> disagreement?)</a:t>
            </a:r>
          </a:p>
          <a:p>
            <a:pPr lvl="1">
              <a:defRPr/>
            </a:pPr>
            <a:endParaRPr lang="en-US" altLang="en-US" sz="1600" dirty="0"/>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itle 1"/>
          <p:cNvSpPr>
            <a:spLocks noGrp="1"/>
          </p:cNvSpPr>
          <p:nvPr>
            <p:ph type="title"/>
          </p:nvPr>
        </p:nvSpPr>
        <p:spPr>
          <a:xfrm>
            <a:off x="457200" y="0"/>
            <a:ext cx="8229600" cy="1066800"/>
          </a:xfrm>
        </p:spPr>
        <p:txBody>
          <a:bodyPr/>
          <a:lstStyle/>
          <a:p>
            <a:r>
              <a:rPr lang="en-US" altLang="en-US" sz="3200" b="1" smtClean="0"/>
              <a:t>Thermal Fabric Update Results, Round 2</a:t>
            </a:r>
            <a:br>
              <a:rPr lang="en-US" altLang="en-US" sz="3200" b="1" smtClean="0"/>
            </a:br>
            <a:r>
              <a:rPr lang="en-US" altLang="en-US" sz="3200" b="1" smtClean="0"/>
              <a:t>Analysis: Program H (8)</a:t>
            </a:r>
            <a:endParaRPr lang="en-US" altLang="en-US" sz="4000" b="1" smtClean="0"/>
          </a:p>
        </p:txBody>
      </p:sp>
      <p:sp>
        <p:nvSpPr>
          <p:cNvPr id="204803" name="Content Placeholder 2"/>
          <p:cNvSpPr>
            <a:spLocks noGrp="1"/>
          </p:cNvSpPr>
          <p:nvPr>
            <p:ph idx="1"/>
          </p:nvPr>
        </p:nvSpPr>
        <p:spPr>
          <a:xfrm>
            <a:off x="228600" y="1219200"/>
            <a:ext cx="8610600" cy="5715000"/>
          </a:xfrm>
        </p:spPr>
        <p:txBody>
          <a:bodyPr/>
          <a:lstStyle/>
          <a:p>
            <a:pPr>
              <a:defRPr/>
            </a:pPr>
            <a:r>
              <a:rPr lang="en-US" altLang="en-US" sz="2000" b="1" i="1" dirty="0" smtClean="0">
                <a:solidFill>
                  <a:srgbClr val="0000FF"/>
                </a:solidFill>
              </a:rPr>
              <a:t>Recommendations:</a:t>
            </a:r>
          </a:p>
          <a:p>
            <a:pPr lvl="1">
              <a:defRPr/>
            </a:pPr>
            <a:r>
              <a:rPr lang="en-US" altLang="en-US" sz="1600" b="1" i="1" dirty="0" smtClean="0">
                <a:solidFill>
                  <a:srgbClr val="0000FF"/>
                </a:solidFill>
              </a:rPr>
              <a:t>#1: Check </a:t>
            </a:r>
            <a:r>
              <a:rPr lang="en-US" altLang="en-US" sz="1600" b="1" i="1" dirty="0" err="1" smtClean="0">
                <a:solidFill>
                  <a:srgbClr val="0000FF"/>
                </a:solidFill>
              </a:rPr>
              <a:t>h,conv</a:t>
            </a:r>
            <a:r>
              <a:rPr lang="en-US" altLang="en-US" sz="1600" b="1" i="1" dirty="0" smtClean="0">
                <a:solidFill>
                  <a:srgbClr val="0000FF"/>
                </a:solidFill>
              </a:rPr>
              <a:t> load-weighted average calculations and results entries, interior and exterior. Other results differences may be consistent with </a:t>
            </a:r>
            <a:r>
              <a:rPr lang="en-US" altLang="en-US" sz="1600" b="1" i="1" dirty="0" err="1" smtClean="0">
                <a:solidFill>
                  <a:srgbClr val="0000FF"/>
                </a:solidFill>
              </a:rPr>
              <a:t>h,conv</a:t>
            </a:r>
            <a:r>
              <a:rPr lang="en-US" altLang="en-US" sz="1600" b="1" i="1" dirty="0" smtClean="0">
                <a:solidFill>
                  <a:srgbClr val="0000FF"/>
                </a:solidFill>
              </a:rPr>
              <a:t> disagreements.</a:t>
            </a:r>
          </a:p>
          <a:p>
            <a:pPr lvl="1">
              <a:defRPr/>
            </a:pPr>
            <a:r>
              <a:rPr lang="en-US" altLang="en-US" sz="1600" b="1" i="1" dirty="0" smtClean="0">
                <a:solidFill>
                  <a:srgbClr val="0000FF"/>
                </a:solidFill>
              </a:rPr>
              <a:t>Address low 600, annual and monthly, heating and cooling, and high peak cooling results</a:t>
            </a:r>
          </a:p>
          <a:p>
            <a:pPr lvl="2">
              <a:defRPr/>
            </a:pPr>
            <a:r>
              <a:rPr lang="en-US" altLang="en-US" sz="1400" b="1" i="1" dirty="0" smtClean="0">
                <a:solidFill>
                  <a:srgbClr val="0000FF"/>
                </a:solidFill>
              </a:rPr>
              <a:t>First determine if this is an </a:t>
            </a:r>
            <a:r>
              <a:rPr lang="en-US" altLang="en-US" sz="1400" b="1" i="1" dirty="0" err="1" smtClean="0">
                <a:solidFill>
                  <a:srgbClr val="0000FF"/>
                </a:solidFill>
              </a:rPr>
              <a:t>h,conv</a:t>
            </a:r>
            <a:r>
              <a:rPr lang="en-US" altLang="en-US" sz="1400" b="1" i="1" dirty="0" smtClean="0">
                <a:solidFill>
                  <a:srgbClr val="0000FF"/>
                </a:solidFill>
              </a:rPr>
              <a:t> issue or something else</a:t>
            </a:r>
          </a:p>
          <a:p>
            <a:pPr lvl="1">
              <a:defRPr/>
            </a:pPr>
            <a:r>
              <a:rPr lang="en-US" altLang="en-US" sz="1600" b="1" i="1" dirty="0" smtClean="0">
                <a:solidFill>
                  <a:srgbClr val="0000FF"/>
                </a:solidFill>
              </a:rPr>
              <a:t>Address very high peak heating for 640 and 940</a:t>
            </a:r>
          </a:p>
          <a:p>
            <a:pPr lvl="2">
              <a:defRPr/>
            </a:pPr>
            <a:r>
              <a:rPr lang="en-US" altLang="en-US" sz="1400" b="1" i="1" dirty="0" smtClean="0">
                <a:solidFill>
                  <a:srgbClr val="0000FF"/>
                </a:solidFill>
              </a:rPr>
              <a:t>Is this an </a:t>
            </a:r>
            <a:r>
              <a:rPr lang="en-US" altLang="en-US" sz="1400" b="1" i="1" dirty="0" err="1" smtClean="0">
                <a:solidFill>
                  <a:srgbClr val="0000FF"/>
                </a:solidFill>
              </a:rPr>
              <a:t>h,conv</a:t>
            </a:r>
            <a:r>
              <a:rPr lang="en-US" altLang="en-US" sz="1400" b="1" i="1" dirty="0" smtClean="0">
                <a:solidFill>
                  <a:srgbClr val="0000FF"/>
                </a:solidFill>
              </a:rPr>
              <a:t> issue or something else?</a:t>
            </a:r>
          </a:p>
          <a:p>
            <a:pPr lvl="1">
              <a:defRPr/>
            </a:pPr>
            <a:r>
              <a:rPr lang="en-US" altLang="en-US" sz="1600" b="1" i="1" dirty="0" smtClean="0">
                <a:solidFill>
                  <a:srgbClr val="0000FF"/>
                </a:solidFill>
              </a:rPr>
              <a:t>Other differences (e.g. for new cases 660, 670, 680, 685, 695 and for various in-depth cases) don’t seem diagnosable until Case 600 is sorted out. If </a:t>
            </a:r>
            <a:r>
              <a:rPr lang="en-US" altLang="en-US" sz="1600" b="1" i="1" dirty="0" err="1" smtClean="0">
                <a:solidFill>
                  <a:srgbClr val="0000FF"/>
                </a:solidFill>
              </a:rPr>
              <a:t>h,conv</a:t>
            </a:r>
            <a:r>
              <a:rPr lang="en-US" altLang="en-US" sz="1600" b="1" i="1" dirty="0" smtClean="0">
                <a:solidFill>
                  <a:srgbClr val="0000FF"/>
                </a:solidFill>
              </a:rPr>
              <a:t> is an output entry error (not a program or input error) then check on mass modeling issues and other issues that may be suggested by in-depth results disagreements. </a:t>
            </a:r>
          </a:p>
          <a:p>
            <a:pPr lvl="1">
              <a:defRPr/>
            </a:pPr>
            <a:r>
              <a:rPr lang="en-US" altLang="en-US" sz="1600" b="1" i="1" dirty="0" smtClean="0">
                <a:solidFill>
                  <a:srgbClr val="0000FF"/>
                </a:solidFill>
              </a:rPr>
              <a:t>For 450, 460, 470, check correct implementation of constant combined surface coefficients in input files (especially radiative exchange is disabled). </a:t>
            </a:r>
          </a:p>
          <a:p>
            <a:pPr lvl="2">
              <a:defRPr/>
            </a:pPr>
            <a:r>
              <a:rPr lang="en-US" altLang="en-US" sz="1300" i="1" dirty="0" smtClean="0">
                <a:solidFill>
                  <a:srgbClr val="0000FF"/>
                </a:solidFill>
              </a:rPr>
              <a:t>If </a:t>
            </a:r>
            <a:r>
              <a:rPr lang="en-US" altLang="en-US" sz="1300" i="1" dirty="0" err="1" smtClean="0">
                <a:solidFill>
                  <a:srgbClr val="0000FF"/>
                </a:solidFill>
              </a:rPr>
              <a:t>const</a:t>
            </a:r>
            <a:r>
              <a:rPr lang="en-US" altLang="en-US" sz="1300" i="1" dirty="0" smtClean="0">
                <a:solidFill>
                  <a:srgbClr val="0000FF"/>
                </a:solidFill>
              </a:rPr>
              <a:t> combined </a:t>
            </a:r>
            <a:r>
              <a:rPr lang="en-US" altLang="en-US" sz="1300" i="1" dirty="0" err="1" smtClean="0">
                <a:solidFill>
                  <a:srgbClr val="0000FF"/>
                </a:solidFill>
              </a:rPr>
              <a:t>coeffs</a:t>
            </a:r>
            <a:r>
              <a:rPr lang="en-US" altLang="en-US" sz="1300" i="1" dirty="0" smtClean="0">
                <a:solidFill>
                  <a:srgbClr val="0000FF"/>
                </a:solidFill>
              </a:rPr>
              <a:t> are modeled correctly, then greater disagreement with </a:t>
            </a:r>
            <a:r>
              <a:rPr lang="en-US" altLang="en-US" sz="1300" i="1" dirty="0" err="1" smtClean="0">
                <a:solidFill>
                  <a:srgbClr val="0000FF"/>
                </a:solidFill>
              </a:rPr>
              <a:t>const</a:t>
            </a:r>
            <a:r>
              <a:rPr lang="en-US" altLang="en-US" sz="1300" i="1" dirty="0" smtClean="0">
                <a:solidFill>
                  <a:srgbClr val="0000FF"/>
                </a:solidFill>
              </a:rPr>
              <a:t> </a:t>
            </a:r>
            <a:r>
              <a:rPr lang="en-US" altLang="en-US" sz="1300" i="1" dirty="0" err="1" smtClean="0">
                <a:solidFill>
                  <a:srgbClr val="0000FF"/>
                </a:solidFill>
              </a:rPr>
              <a:t>coeff</a:t>
            </a:r>
            <a:r>
              <a:rPr lang="en-US" altLang="en-US" sz="1300" i="1" dirty="0" smtClean="0">
                <a:solidFill>
                  <a:srgbClr val="0000FF"/>
                </a:solidFill>
              </a:rPr>
              <a:t> cases (450, 460, 470) vs. other programs could indicate other issue(s) may be masked by compensating error in time-step varying convective </a:t>
            </a:r>
            <a:r>
              <a:rPr lang="en-US" altLang="en-US" sz="1300" i="1" dirty="0" err="1" smtClean="0">
                <a:solidFill>
                  <a:srgbClr val="0000FF"/>
                </a:solidFill>
              </a:rPr>
              <a:t>coeff</a:t>
            </a:r>
            <a:r>
              <a:rPr lang="en-US" altLang="en-US" sz="1300" i="1" dirty="0" smtClean="0">
                <a:solidFill>
                  <a:srgbClr val="0000FF"/>
                </a:solidFill>
              </a:rPr>
              <a:t> and/or surf radiative heat transfer </a:t>
            </a:r>
            <a:r>
              <a:rPr lang="en-US" altLang="en-US" sz="1300" i="1" dirty="0" err="1" smtClean="0">
                <a:solidFill>
                  <a:srgbClr val="0000FF"/>
                </a:solidFill>
              </a:rPr>
              <a:t>calcs</a:t>
            </a:r>
            <a:r>
              <a:rPr lang="en-US" altLang="en-US" sz="1300" i="1" dirty="0" smtClean="0">
                <a:solidFill>
                  <a:srgbClr val="0000FF"/>
                </a:solidFill>
              </a:rPr>
              <a:t>? Such masked issue(s) may be suppressing cooling load? </a:t>
            </a:r>
          </a:p>
          <a:p>
            <a:pPr lvl="1">
              <a:defRPr/>
            </a:pPr>
            <a:r>
              <a:rPr lang="en-US" altLang="en-US" sz="1600" b="1" i="1" dirty="0" smtClean="0">
                <a:solidFill>
                  <a:srgbClr val="0000FF"/>
                </a:solidFill>
              </a:rPr>
              <a:t>Check other noted disagreements that may be independent of the Case 600 disagreement</a:t>
            </a:r>
          </a:p>
          <a:p>
            <a:pPr lvl="2">
              <a:defRPr/>
            </a:pPr>
            <a:r>
              <a:rPr lang="en-US" altLang="en-US" sz="1400" b="1" i="1" dirty="0" smtClean="0">
                <a:solidFill>
                  <a:srgbClr val="0000FF"/>
                </a:solidFill>
              </a:rPr>
              <a:t>Lower West incident solar than other programs</a:t>
            </a:r>
          </a:p>
          <a:p>
            <a:pPr lvl="2">
              <a:defRPr/>
            </a:pPr>
            <a:r>
              <a:rPr lang="en-US" altLang="en-US" sz="1400" b="1" i="1" dirty="0" smtClean="0">
                <a:solidFill>
                  <a:srgbClr val="0000FF"/>
                </a:solidFill>
              </a:rPr>
              <a:t>Transmitted solar differences in annual and hourly plots</a:t>
            </a:r>
          </a:p>
          <a:p>
            <a:pPr lvl="1">
              <a:defRPr/>
            </a:pPr>
            <a:r>
              <a:rPr lang="en-US" altLang="en-US" sz="1600" b="1" i="1" dirty="0" smtClean="0">
                <a:solidFill>
                  <a:srgbClr val="0000FF"/>
                </a:solidFill>
              </a:rPr>
              <a:t>Include transmitted solar output for individual windows</a:t>
            </a:r>
          </a:p>
          <a:p>
            <a:pPr lvl="1">
              <a:defRPr/>
            </a:pPr>
            <a:r>
              <a:rPr lang="en-US" altLang="en-US" sz="1600" b="1" i="1" dirty="0" smtClean="0">
                <a:solidFill>
                  <a:srgbClr val="0000FF"/>
                </a:solidFill>
              </a:rPr>
              <a:t>Recheck above slides “H(1)” through “H(7)” that sufficient items there are here, AND review all preceding results slides.</a:t>
            </a:r>
          </a:p>
          <a:p>
            <a:pPr marL="457200" lvl="1" indent="0">
              <a:buFont typeface="Arial" charset="0"/>
              <a:buNone/>
              <a:defRPr/>
            </a:pPr>
            <a:endParaRPr lang="en-US" altLang="en-US" sz="2400" b="1" i="1" dirty="0" smtClean="0">
              <a:solidFill>
                <a:srgbClr val="0000FF"/>
              </a:solidFill>
            </a:endParaRPr>
          </a:p>
          <a:p>
            <a:pPr lvl="1">
              <a:defRPr/>
            </a:pPr>
            <a:endParaRPr lang="en-US" altLang="en-US" sz="2400" dirty="0" smtClean="0"/>
          </a:p>
          <a:p>
            <a:pPr>
              <a:defRPr/>
            </a:pPr>
            <a:endParaRPr lang="en-US" altLang="en-US" sz="2400" dirty="0" smtClean="0"/>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itle 1"/>
          <p:cNvSpPr>
            <a:spLocks noGrp="1"/>
          </p:cNvSpPr>
          <p:nvPr>
            <p:ph type="title"/>
          </p:nvPr>
        </p:nvSpPr>
        <p:spPr>
          <a:xfrm>
            <a:off x="457200" y="228600"/>
            <a:ext cx="8229600" cy="990600"/>
          </a:xfrm>
        </p:spPr>
        <p:txBody>
          <a:bodyPr/>
          <a:lstStyle/>
          <a:p>
            <a:r>
              <a:rPr lang="en-US" altLang="en-US" sz="3200" b="1" smtClean="0"/>
              <a:t>Thermal Fabric Update Results, Round 2</a:t>
            </a:r>
            <a:br>
              <a:rPr lang="en-US" altLang="en-US" sz="3200" b="1" smtClean="0"/>
            </a:br>
            <a:r>
              <a:rPr lang="en-US" altLang="en-US" sz="3600" b="1" smtClean="0"/>
              <a:t>WG Comments Resolution Process</a:t>
            </a:r>
          </a:p>
        </p:txBody>
      </p:sp>
      <p:sp>
        <p:nvSpPr>
          <p:cNvPr id="249859" name="Content Placeholder 2"/>
          <p:cNvSpPr>
            <a:spLocks noGrp="1"/>
          </p:cNvSpPr>
          <p:nvPr>
            <p:ph idx="1"/>
          </p:nvPr>
        </p:nvSpPr>
        <p:spPr>
          <a:xfrm>
            <a:off x="381000" y="1676400"/>
            <a:ext cx="8458200" cy="5181600"/>
          </a:xfrm>
        </p:spPr>
        <p:txBody>
          <a:bodyPr/>
          <a:lstStyle/>
          <a:p>
            <a:pPr>
              <a:buFont typeface="Arial" charset="0"/>
              <a:buNone/>
            </a:pPr>
            <a:r>
              <a:rPr lang="en-US" altLang="en-US" sz="2800" b="1" smtClean="0"/>
              <a:t>Process for comment resolution (where discussion needed):</a:t>
            </a:r>
          </a:p>
          <a:p>
            <a:pPr lvl="1"/>
            <a:r>
              <a:rPr lang="en-US" altLang="en-US" smtClean="0"/>
              <a:t>Discuss specific comments at  WG meeting </a:t>
            </a:r>
          </a:p>
          <a:p>
            <a:pPr lvl="1"/>
            <a:r>
              <a:rPr lang="en-US" altLang="en-US" smtClean="0"/>
              <a:t>NREL propose resolution of further queries, and distribute to all WG participants that have submitted results</a:t>
            </a:r>
          </a:p>
          <a:p>
            <a:pPr lvl="1"/>
            <a:r>
              <a:rPr lang="en-US" altLang="en-US" smtClean="0"/>
              <a:t>Participants indicate “ok” or provide further comments.</a:t>
            </a:r>
          </a:p>
          <a:p>
            <a:pPr lvl="1"/>
            <a:endParaRPr lang="en-US" altLang="en-US" sz="1800" i="1" smtClean="0">
              <a:solidFill>
                <a:srgbClr val="0000FF"/>
              </a:solidFill>
            </a:endParaRPr>
          </a:p>
          <a:p>
            <a:endParaRPr lang="en-US" altLang="en-US" sz="2400" b="1" smtClean="0"/>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itle 1"/>
          <p:cNvSpPr>
            <a:spLocks noGrp="1"/>
          </p:cNvSpPr>
          <p:nvPr>
            <p:ph type="title"/>
          </p:nvPr>
        </p:nvSpPr>
        <p:spPr>
          <a:xfrm>
            <a:off x="457200" y="0"/>
            <a:ext cx="8229600" cy="838200"/>
          </a:xfrm>
        </p:spPr>
        <p:txBody>
          <a:bodyPr/>
          <a:lstStyle/>
          <a:p>
            <a:r>
              <a:rPr lang="en-US" altLang="en-US" sz="2800" b="1" smtClean="0"/>
              <a:t>Thermal Fabric Update Results, Round 2</a:t>
            </a:r>
            <a:br>
              <a:rPr lang="en-US" altLang="en-US" sz="2800" b="1" smtClean="0"/>
            </a:br>
            <a:r>
              <a:rPr lang="en-US" altLang="en-US" sz="2800" b="1" smtClean="0"/>
              <a:t>WG Comment Topic Summary</a:t>
            </a:r>
          </a:p>
        </p:txBody>
      </p:sp>
      <p:sp>
        <p:nvSpPr>
          <p:cNvPr id="249859" name="Content Placeholder 2"/>
          <p:cNvSpPr>
            <a:spLocks noGrp="1"/>
          </p:cNvSpPr>
          <p:nvPr>
            <p:ph idx="1"/>
          </p:nvPr>
        </p:nvSpPr>
        <p:spPr>
          <a:xfrm>
            <a:off x="76200" y="846138"/>
            <a:ext cx="8763000" cy="6400800"/>
          </a:xfrm>
        </p:spPr>
        <p:txBody>
          <a:bodyPr/>
          <a:lstStyle/>
          <a:p>
            <a:pPr marL="457200" lvl="1" indent="0">
              <a:buFont typeface="Arial" charset="0"/>
              <a:buNone/>
              <a:defRPr/>
            </a:pPr>
            <a:r>
              <a:rPr lang="en-US" altLang="en-US" sz="1600" b="1" dirty="0" smtClean="0"/>
              <a:t>Summary: 17 comments from various commenters </a:t>
            </a:r>
            <a:r>
              <a:rPr lang="en-US" altLang="en-US" sz="1600" b="1" dirty="0" smtClean="0"/>
              <a:t>(and </a:t>
            </a:r>
            <a:r>
              <a:rPr lang="en-US" altLang="en-US" sz="1600" b="1" dirty="0" err="1" smtClean="0"/>
              <a:t>jn</a:t>
            </a:r>
            <a:r>
              <a:rPr lang="en-US" altLang="en-US" sz="1600" b="1" dirty="0" smtClean="0"/>
              <a:t>)</a:t>
            </a:r>
          </a:p>
          <a:p>
            <a:pPr marL="457200" lvl="1" indent="0">
              <a:buFont typeface="Arial" charset="0"/>
              <a:buNone/>
              <a:defRPr/>
            </a:pPr>
            <a:r>
              <a:rPr lang="en-US" altLang="en-US" sz="1600" b="1" i="1" dirty="0" smtClean="0"/>
              <a:t>Primary </a:t>
            </a:r>
            <a:r>
              <a:rPr lang="en-US" altLang="en-US" sz="1600" b="1" dirty="0" smtClean="0">
                <a:solidFill>
                  <a:srgbClr val="FF0000"/>
                </a:solidFill>
              </a:rPr>
              <a:t>[</a:t>
            </a:r>
            <a:r>
              <a:rPr lang="en-US" altLang="en-US" sz="1600" b="1" dirty="0" err="1" smtClean="0">
                <a:solidFill>
                  <a:srgbClr val="FF0000"/>
                </a:solidFill>
              </a:rPr>
              <a:t>tkjn</a:t>
            </a:r>
            <a:r>
              <a:rPr lang="en-US" altLang="en-US" sz="1600" b="1" dirty="0" smtClean="0">
                <a:solidFill>
                  <a:srgbClr val="FF0000"/>
                </a:solidFill>
              </a:rPr>
              <a:t>: order of discussion, check proposed revs]</a:t>
            </a:r>
            <a:endParaRPr lang="en-US" altLang="en-US" sz="1600" b="1" i="1" dirty="0" smtClean="0"/>
          </a:p>
          <a:p>
            <a:pPr lvl="1">
              <a:defRPr/>
            </a:pPr>
            <a:r>
              <a:rPr lang="en-US" altLang="en-US" sz="1600" dirty="0" smtClean="0"/>
              <a:t>Cloudy Day (May 4) hourly transmitted solar output 600, 660, 670 [E]</a:t>
            </a:r>
          </a:p>
          <a:p>
            <a:pPr lvl="1">
              <a:defRPr/>
            </a:pPr>
            <a:r>
              <a:rPr lang="en-US" altLang="en-US" sz="1600" dirty="0" smtClean="0"/>
              <a:t>650FF: 2 </a:t>
            </a:r>
            <a:r>
              <a:rPr lang="en-US" altLang="en-US" sz="1600" dirty="0" err="1" smtClean="0"/>
              <a:t>progs</a:t>
            </a:r>
            <a:r>
              <a:rPr lang="en-US" altLang="en-US" sz="1600" dirty="0" smtClean="0"/>
              <a:t> with hours 11-18 at 27°C; clarify spec [B,G]</a:t>
            </a:r>
          </a:p>
          <a:p>
            <a:pPr lvl="1">
              <a:defRPr/>
            </a:pPr>
            <a:r>
              <a:rPr lang="en-US" altLang="en-US" sz="1600" dirty="0" smtClean="0"/>
              <a:t>5.1.7 Simulation and Preconditioning [E,H]</a:t>
            </a:r>
          </a:p>
          <a:p>
            <a:pPr lvl="1">
              <a:defRPr/>
            </a:pPr>
            <a:r>
              <a:rPr lang="en-US" altLang="en-US" sz="1600" dirty="0" smtClean="0"/>
              <a:t>5.2.3.9.1 (270): Opaque surface radiative properties [C]</a:t>
            </a:r>
          </a:p>
          <a:p>
            <a:pPr lvl="1">
              <a:defRPr/>
            </a:pPr>
            <a:r>
              <a:rPr lang="en-US" altLang="en-US" sz="1600" dirty="0" smtClean="0"/>
              <a:t>5.2.2.1.3/Table 5-15 (220): Floor exterior surf radiative properties [C]</a:t>
            </a:r>
          </a:p>
          <a:p>
            <a:pPr lvl="1">
              <a:defRPr/>
            </a:pPr>
            <a:r>
              <a:rPr lang="en-US" altLang="en-US" sz="1600" dirty="0" smtClean="0"/>
              <a:t>Table 5-15 (220): Use of “N/A” in table [H]</a:t>
            </a:r>
          </a:p>
          <a:p>
            <a:pPr marL="457200" lvl="1" indent="0">
              <a:buFont typeface="Arial" charset="0"/>
              <a:buNone/>
              <a:defRPr/>
            </a:pPr>
            <a:r>
              <a:rPr lang="en-US" altLang="en-US" sz="1600" b="1" i="1" dirty="0" smtClean="0"/>
              <a:t>Second</a:t>
            </a:r>
            <a:endParaRPr lang="en-US" altLang="en-US" sz="1600" b="1" i="1" dirty="0" smtClean="0"/>
          </a:p>
          <a:p>
            <a:pPr lvl="1">
              <a:defRPr/>
            </a:pPr>
            <a:r>
              <a:rPr lang="en-US" altLang="en-US" sz="1600" dirty="0" smtClean="0"/>
              <a:t>5.2.1.12 (600): Alt-</a:t>
            </a:r>
            <a:r>
              <a:rPr lang="en-US" altLang="en-US" sz="1600" dirty="0" err="1" smtClean="0"/>
              <a:t>const</a:t>
            </a:r>
            <a:r>
              <a:rPr lang="en-US" altLang="en-US" sz="1600" dirty="0" smtClean="0"/>
              <a:t> interior solar distribution fractions [H]</a:t>
            </a:r>
          </a:p>
          <a:p>
            <a:pPr lvl="1">
              <a:defRPr/>
            </a:pPr>
            <a:r>
              <a:rPr lang="en-US" altLang="en-US" sz="1600" dirty="0" smtClean="0"/>
              <a:t>Table </a:t>
            </a:r>
            <a:r>
              <a:rPr lang="en-US" altLang="en-US" sz="1600" dirty="0" smtClean="0"/>
              <a:t>5-11a (900):  Floor insulation thickness [H]</a:t>
            </a:r>
          </a:p>
          <a:p>
            <a:pPr lvl="1">
              <a:defRPr/>
            </a:pPr>
            <a:r>
              <a:rPr lang="en-US" altLang="en-US" sz="1600" dirty="0" smtClean="0"/>
              <a:t>5.2.3.1.4 (220): High conductance wall/opaque window [H]</a:t>
            </a:r>
          </a:p>
          <a:p>
            <a:pPr lvl="2">
              <a:defRPr/>
            </a:pPr>
            <a:r>
              <a:rPr lang="en-US" altLang="en-US" sz="1600" dirty="0" smtClean="0"/>
              <a:t>Suggest to model as door?</a:t>
            </a:r>
          </a:p>
          <a:p>
            <a:pPr lvl="2">
              <a:defRPr/>
            </a:pPr>
            <a:r>
              <a:rPr lang="en-US" altLang="en-US" sz="1600" dirty="0" smtClean="0"/>
              <a:t>5.2.3.1.4.c: Mention of other surface textures?</a:t>
            </a:r>
          </a:p>
          <a:p>
            <a:pPr lvl="1">
              <a:defRPr/>
            </a:pPr>
            <a:r>
              <a:rPr lang="en-US" altLang="en-US" sz="1600" dirty="0" smtClean="0"/>
              <a:t>6.2.1.2.3.1 (200 output): Explicitly list the surfaces where “</a:t>
            </a:r>
            <a:r>
              <a:rPr lang="en-US" altLang="en-US" sz="1600" dirty="0" err="1" smtClean="0"/>
              <a:t>lwa</a:t>
            </a:r>
            <a:r>
              <a:rPr lang="en-US" altLang="en-US" sz="1600" dirty="0" smtClean="0"/>
              <a:t>” </a:t>
            </a:r>
            <a:r>
              <a:rPr lang="en-US" altLang="en-US" sz="1600" dirty="0" err="1" smtClean="0"/>
              <a:t>h,conv</a:t>
            </a:r>
            <a:r>
              <a:rPr lang="en-US" altLang="en-US" sz="1600" dirty="0" smtClean="0"/>
              <a:t> </a:t>
            </a:r>
            <a:r>
              <a:rPr lang="en-US" altLang="en-US" sz="1600" dirty="0" err="1" smtClean="0"/>
              <a:t>calced</a:t>
            </a:r>
            <a:r>
              <a:rPr lang="en-US" altLang="en-US" sz="1600" dirty="0" smtClean="0"/>
              <a:t> [H]</a:t>
            </a:r>
          </a:p>
          <a:p>
            <a:pPr lvl="1">
              <a:defRPr/>
            </a:pPr>
            <a:r>
              <a:rPr lang="en-US" altLang="en-US" sz="1600" dirty="0" smtClean="0"/>
              <a:t>Sec5-2Aout.xlsx [</a:t>
            </a:r>
            <a:r>
              <a:rPr lang="en-US" altLang="en-US" sz="1600" dirty="0" err="1" smtClean="0"/>
              <a:t>jn+others</a:t>
            </a:r>
            <a:r>
              <a:rPr lang="en-US" altLang="en-US" sz="1600" dirty="0" smtClean="0"/>
              <a:t>]: Fix formats; will do.</a:t>
            </a:r>
          </a:p>
          <a:p>
            <a:pPr lvl="1">
              <a:defRPr/>
            </a:pPr>
            <a:r>
              <a:rPr lang="en-US" altLang="en-US" sz="1600" dirty="0" smtClean="0"/>
              <a:t>Eliminate some output? [</a:t>
            </a:r>
            <a:r>
              <a:rPr lang="en-US" altLang="en-US" sz="1600" dirty="0" err="1" smtClean="0"/>
              <a:t>jn</a:t>
            </a:r>
            <a:r>
              <a:rPr lang="en-US" altLang="en-US" sz="1600" dirty="0" smtClean="0"/>
              <a:t> – may not be expedient?]</a:t>
            </a:r>
          </a:p>
          <a:p>
            <a:pPr lvl="1">
              <a:defRPr/>
            </a:pPr>
            <a:r>
              <a:rPr lang="en-US" altLang="en-US" sz="1600" dirty="0" smtClean="0"/>
              <a:t>Clarify </a:t>
            </a:r>
            <a:r>
              <a:rPr lang="en-US" altLang="en-US" sz="1600" dirty="0" err="1" smtClean="0"/>
              <a:t>h,comb</a:t>
            </a:r>
            <a:r>
              <a:rPr lang="en-US" altLang="en-US" sz="1600" dirty="0" smtClean="0"/>
              <a:t> &lt; </a:t>
            </a:r>
            <a:r>
              <a:rPr lang="en-US" altLang="en-US" sz="1600" dirty="0" err="1" smtClean="0"/>
              <a:t>h,conv</a:t>
            </a:r>
            <a:r>
              <a:rPr lang="en-US" altLang="en-US" sz="1600" dirty="0" smtClean="0"/>
              <a:t> is possible for alt </a:t>
            </a:r>
            <a:r>
              <a:rPr lang="en-US" altLang="en-US" sz="1600" dirty="0" err="1" smtClean="0"/>
              <a:t>const</a:t>
            </a:r>
            <a:r>
              <a:rPr lang="en-US" altLang="en-US" sz="1600" dirty="0" smtClean="0"/>
              <a:t> </a:t>
            </a:r>
            <a:r>
              <a:rPr lang="en-US" altLang="en-US" sz="1600" dirty="0" err="1" smtClean="0"/>
              <a:t>coeffs</a:t>
            </a:r>
            <a:r>
              <a:rPr lang="en-US" altLang="en-US" sz="1600" dirty="0" smtClean="0"/>
              <a:t> [F]</a:t>
            </a:r>
          </a:p>
          <a:p>
            <a:pPr marL="457200" lvl="1" indent="0">
              <a:buFont typeface="Arial" charset="0"/>
              <a:buNone/>
              <a:defRPr/>
            </a:pPr>
            <a:r>
              <a:rPr lang="en-US" altLang="en-US" sz="1600" b="1" i="1" dirty="0" smtClean="0"/>
              <a:t>Third</a:t>
            </a:r>
          </a:p>
          <a:p>
            <a:pPr lvl="1">
              <a:defRPr/>
            </a:pPr>
            <a:r>
              <a:rPr lang="en-US" altLang="en-US" sz="1600" dirty="0" smtClean="0"/>
              <a:t>5.2.3.4 Case 200 case title [H]</a:t>
            </a:r>
          </a:p>
          <a:p>
            <a:pPr lvl="1">
              <a:defRPr/>
            </a:pPr>
            <a:r>
              <a:rPr lang="en-US" altLang="en-US" sz="1600" dirty="0" smtClean="0"/>
              <a:t>Test case </a:t>
            </a:r>
            <a:r>
              <a:rPr lang="en-US" altLang="en-US" sz="1600" dirty="0" err="1" smtClean="0"/>
              <a:t>inheritence</a:t>
            </a:r>
            <a:r>
              <a:rPr lang="en-US" altLang="en-US" sz="1600" dirty="0" smtClean="0"/>
              <a:t> language, e.g., 5.2.2.2.9 Case 985 (high mass, 20/20 </a:t>
            </a:r>
            <a:r>
              <a:rPr lang="en-US" altLang="en-US" sz="1600" dirty="0" err="1" smtClean="0"/>
              <a:t>tstat</a:t>
            </a:r>
            <a:r>
              <a:rPr lang="en-US" altLang="en-US" sz="1600" dirty="0" smtClean="0"/>
              <a:t>) [H]</a:t>
            </a:r>
          </a:p>
          <a:p>
            <a:pPr lvl="1">
              <a:defRPr/>
            </a:pPr>
            <a:r>
              <a:rPr lang="en-US" altLang="en-US" sz="1600" dirty="0" smtClean="0"/>
              <a:t>Future MZ test case [</a:t>
            </a:r>
            <a:r>
              <a:rPr lang="en-US" altLang="en-US" sz="1600" dirty="0" err="1" smtClean="0"/>
              <a:t>jn</a:t>
            </a:r>
            <a:r>
              <a:rPr lang="en-US" altLang="en-US" sz="1600" dirty="0" smtClean="0"/>
              <a:t> – consider for future]</a:t>
            </a:r>
          </a:p>
          <a:p>
            <a:pPr lvl="1">
              <a:defRPr/>
            </a:pPr>
            <a:endParaRPr lang="en-US" altLang="en-US" sz="1600" dirty="0" smtClean="0"/>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itle 1"/>
          <p:cNvSpPr>
            <a:spLocks noGrp="1"/>
          </p:cNvSpPr>
          <p:nvPr>
            <p:ph type="title"/>
          </p:nvPr>
        </p:nvSpPr>
        <p:spPr>
          <a:xfrm>
            <a:off x="457200" y="0"/>
            <a:ext cx="8229600" cy="990600"/>
          </a:xfrm>
        </p:spPr>
        <p:txBody>
          <a:bodyPr/>
          <a:lstStyle/>
          <a:p>
            <a:r>
              <a:rPr lang="en-US" altLang="en-US" sz="3200" b="1" smtClean="0"/>
              <a:t>Thermal Fabric Update Results, Round 2</a:t>
            </a:r>
            <a:br>
              <a:rPr lang="en-US" altLang="en-US" sz="3200" b="1" smtClean="0"/>
            </a:br>
            <a:r>
              <a:rPr lang="en-US" altLang="en-US" sz="3600" b="1" smtClean="0"/>
              <a:t>WG Comments on Sim Trial Materials (1a)</a:t>
            </a:r>
          </a:p>
        </p:txBody>
      </p:sp>
      <p:sp>
        <p:nvSpPr>
          <p:cNvPr id="250883" name="Content Placeholder 2"/>
          <p:cNvSpPr>
            <a:spLocks noGrp="1"/>
          </p:cNvSpPr>
          <p:nvPr>
            <p:ph idx="1"/>
          </p:nvPr>
        </p:nvSpPr>
        <p:spPr>
          <a:xfrm>
            <a:off x="381000" y="1219200"/>
            <a:ext cx="8458200" cy="6019800"/>
          </a:xfrm>
        </p:spPr>
        <p:txBody>
          <a:bodyPr/>
          <a:lstStyle/>
          <a:p>
            <a:pPr lvl="1">
              <a:defRPr/>
            </a:pPr>
            <a:endParaRPr lang="en-US" altLang="en-US" sz="1800" b="1" dirty="0" smtClean="0"/>
          </a:p>
          <a:p>
            <a:pPr lvl="1">
              <a:defRPr/>
            </a:pPr>
            <a:endParaRPr lang="en-US" altLang="en-US" sz="1800" b="1" dirty="0"/>
          </a:p>
          <a:p>
            <a:pPr lvl="1">
              <a:defRPr/>
            </a:pPr>
            <a:r>
              <a:rPr lang="en-US" altLang="en-US" sz="1800" b="1" dirty="0" smtClean="0"/>
              <a:t>Apply cloudy day (May 4) hourly transmitted solar output for 600, 660, 670 </a:t>
            </a:r>
            <a:r>
              <a:rPr lang="en-US" altLang="en-US" sz="1800" dirty="0" smtClean="0"/>
              <a:t>[E]</a:t>
            </a:r>
          </a:p>
          <a:p>
            <a:pPr lvl="2">
              <a:defRPr/>
            </a:pPr>
            <a:r>
              <a:rPr lang="en-US" sz="1800" dirty="0" smtClean="0">
                <a:solidFill>
                  <a:srgbClr val="0000FF"/>
                </a:solidFill>
              </a:rPr>
              <a:t>Proposed resolution: Revise output requirements to include this. </a:t>
            </a:r>
            <a:r>
              <a:rPr lang="en-US" sz="1800" b="1" i="1" dirty="0" smtClean="0">
                <a:solidFill>
                  <a:srgbClr val="0000FF"/>
                </a:solidFill>
              </a:rPr>
              <a:t>OK?</a:t>
            </a:r>
            <a:endParaRPr lang="en-US" sz="1800" dirty="0" smtClean="0">
              <a:solidFill>
                <a:srgbClr val="0000FF"/>
              </a:solidFill>
            </a:endParaRPr>
          </a:p>
          <a:p>
            <a:pPr marL="457200" lvl="1" indent="0">
              <a:buFont typeface="Arial" charset="0"/>
              <a:buNone/>
              <a:defRPr/>
            </a:pPr>
            <a:endParaRPr lang="en-US" sz="1800" b="1" dirty="0" smtClean="0"/>
          </a:p>
          <a:p>
            <a:pPr lvl="1">
              <a:defRPr/>
            </a:pPr>
            <a:endParaRPr lang="en-US" altLang="en-US" sz="1800" b="1" dirty="0" smtClean="0"/>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itle 1"/>
          <p:cNvSpPr>
            <a:spLocks noGrp="1"/>
          </p:cNvSpPr>
          <p:nvPr>
            <p:ph type="title"/>
          </p:nvPr>
        </p:nvSpPr>
        <p:spPr>
          <a:xfrm>
            <a:off x="457200" y="0"/>
            <a:ext cx="8229600" cy="990600"/>
          </a:xfrm>
        </p:spPr>
        <p:txBody>
          <a:bodyPr/>
          <a:lstStyle/>
          <a:p>
            <a:r>
              <a:rPr lang="en-US" altLang="en-US" sz="3200" b="1" smtClean="0"/>
              <a:t>Thermal Fabric Update Results, Round 2</a:t>
            </a:r>
            <a:br>
              <a:rPr lang="en-US" altLang="en-US" sz="3200" b="1" smtClean="0"/>
            </a:br>
            <a:r>
              <a:rPr lang="en-US" altLang="en-US" sz="3600" b="1" smtClean="0"/>
              <a:t>WG Comments on Sim Trial Materials (1b)</a:t>
            </a:r>
          </a:p>
        </p:txBody>
      </p:sp>
      <p:sp>
        <p:nvSpPr>
          <p:cNvPr id="250883" name="Content Placeholder 2"/>
          <p:cNvSpPr>
            <a:spLocks noGrp="1"/>
          </p:cNvSpPr>
          <p:nvPr>
            <p:ph idx="1"/>
          </p:nvPr>
        </p:nvSpPr>
        <p:spPr>
          <a:xfrm>
            <a:off x="381000" y="1219200"/>
            <a:ext cx="8458200" cy="6019800"/>
          </a:xfrm>
        </p:spPr>
        <p:txBody>
          <a:bodyPr/>
          <a:lstStyle/>
          <a:p>
            <a:pPr marL="457200" lvl="1" indent="0">
              <a:buFont typeface="Arial" charset="0"/>
              <a:buNone/>
              <a:defRPr/>
            </a:pPr>
            <a:endParaRPr lang="en-US" sz="1800" b="1" dirty="0" smtClean="0"/>
          </a:p>
          <a:p>
            <a:pPr lvl="1">
              <a:defRPr/>
            </a:pPr>
            <a:r>
              <a:rPr lang="en-US" altLang="en-US" sz="1800" b="1" dirty="0" smtClean="0"/>
              <a:t>650FF had two programs (B,G) with 27°C hourly output for hours 11-18 </a:t>
            </a:r>
            <a:r>
              <a:rPr lang="en-US" altLang="en-US" sz="1800" b="1" dirty="0" smtClean="0"/>
              <a:t>(G also for 950FF) </a:t>
            </a:r>
            <a:r>
              <a:rPr lang="en-US" altLang="en-US" sz="1800" dirty="0" smtClean="0"/>
              <a:t>[</a:t>
            </a:r>
            <a:r>
              <a:rPr lang="en-US" altLang="en-US" sz="1800" dirty="0" err="1" smtClean="0"/>
              <a:t>jn</a:t>
            </a:r>
            <a:r>
              <a:rPr lang="en-US" altLang="en-US" sz="1800" dirty="0" smtClean="0"/>
              <a:t>]</a:t>
            </a:r>
            <a:endParaRPr lang="en-US" altLang="en-US" sz="1800" b="1" dirty="0" smtClean="0"/>
          </a:p>
          <a:p>
            <a:pPr lvl="2">
              <a:defRPr/>
            </a:pPr>
            <a:r>
              <a:rPr lang="en-US" sz="1600" b="1" dirty="0" smtClean="0">
                <a:solidFill>
                  <a:srgbClr val="0000FF"/>
                </a:solidFill>
              </a:rPr>
              <a:t>Proposed clarification: </a:t>
            </a:r>
            <a:r>
              <a:rPr lang="en-US" sz="1600" dirty="0" smtClean="0">
                <a:solidFill>
                  <a:srgbClr val="0000FF"/>
                </a:solidFill>
              </a:rPr>
              <a:t>Revise 5.2.2.3.2.1 as follows (better with more bullets?):</a:t>
            </a:r>
          </a:p>
          <a:p>
            <a:pPr marL="1371600" lvl="3" indent="0">
              <a:buFont typeface="Arial" charset="0"/>
              <a:buNone/>
              <a:defRPr/>
            </a:pPr>
            <a:r>
              <a:rPr lang="en-US" sz="1600" b="1" dirty="0" smtClean="0">
                <a:solidFill>
                  <a:srgbClr val="0000FF"/>
                </a:solidFill>
              </a:rPr>
              <a:t>From:</a:t>
            </a:r>
          </a:p>
          <a:p>
            <a:pPr marL="1371600" lvl="3" indent="0">
              <a:buFont typeface="Arial" charset="0"/>
              <a:buNone/>
              <a:defRPr/>
            </a:pPr>
            <a:r>
              <a:rPr lang="en-US" sz="1600" b="1" dirty="0" smtClean="0"/>
              <a:t>Mechanical </a:t>
            </a:r>
            <a:r>
              <a:rPr lang="en-US" sz="1600" b="1" dirty="0"/>
              <a:t>System. </a:t>
            </a:r>
            <a:r>
              <a:rPr lang="en-US" sz="1600" dirty="0"/>
              <a:t>There is no mechanical heating or cooling of the building. The </a:t>
            </a:r>
            <a:r>
              <a:rPr lang="en-US" sz="1600" dirty="0" smtClean="0"/>
              <a:t>mechanical</a:t>
            </a:r>
            <a:r>
              <a:rPr lang="en-US" sz="1600" dirty="0"/>
              <a:t> </a:t>
            </a:r>
            <a:r>
              <a:rPr lang="en-US" sz="1600" dirty="0" smtClean="0"/>
              <a:t>venting </a:t>
            </a:r>
            <a:r>
              <a:rPr lang="en-US" sz="1600" dirty="0"/>
              <a:t>schedule shall remain as follows</a:t>
            </a:r>
            <a:r>
              <a:rPr lang="en-US" sz="1600" dirty="0" smtClean="0"/>
              <a:t>:</a:t>
            </a:r>
          </a:p>
          <a:p>
            <a:pPr marL="1371600" lvl="3" indent="0">
              <a:buFont typeface="Arial" charset="0"/>
              <a:buNone/>
              <a:defRPr/>
            </a:pPr>
            <a:r>
              <a:rPr lang="en-US" sz="1600" dirty="0"/>
              <a:t> </a:t>
            </a:r>
            <a:r>
              <a:rPr lang="en-US" sz="1600" dirty="0" smtClean="0"/>
              <a:t>    • From 1800 hours to 0700 hours, vent fan = ON</a:t>
            </a:r>
          </a:p>
          <a:p>
            <a:pPr marL="1371600" lvl="3" indent="0">
              <a:buFont typeface="Arial" charset="0"/>
              <a:buNone/>
              <a:defRPr/>
            </a:pPr>
            <a:r>
              <a:rPr lang="en-US" sz="1600" dirty="0"/>
              <a:t> </a:t>
            </a:r>
            <a:r>
              <a:rPr lang="en-US" sz="1600" dirty="0" smtClean="0"/>
              <a:t>    • </a:t>
            </a:r>
            <a:r>
              <a:rPr lang="en-US" sz="1600" dirty="0"/>
              <a:t>From 0700 hours to 1800 hours, vent fan = OFF.</a:t>
            </a:r>
          </a:p>
          <a:p>
            <a:pPr marL="1371600" lvl="3" indent="0">
              <a:buFont typeface="Arial" charset="0"/>
              <a:buNone/>
              <a:defRPr/>
            </a:pPr>
            <a:r>
              <a:rPr lang="en-US" sz="1600" b="1" dirty="0" smtClean="0">
                <a:solidFill>
                  <a:srgbClr val="0000FF"/>
                </a:solidFill>
              </a:rPr>
              <a:t>To:</a:t>
            </a:r>
          </a:p>
          <a:p>
            <a:pPr marL="1371600" lvl="3" indent="0">
              <a:buFont typeface="Arial" charset="0"/>
              <a:buNone/>
              <a:defRPr/>
            </a:pPr>
            <a:r>
              <a:rPr lang="en-US" sz="1600" b="1" dirty="0" smtClean="0"/>
              <a:t>Mechanical System.</a:t>
            </a:r>
            <a:r>
              <a:rPr lang="en-US" sz="1600" dirty="0" smtClean="0"/>
              <a:t> </a:t>
            </a:r>
          </a:p>
          <a:p>
            <a:pPr marL="1371600" lvl="3" indent="0">
              <a:buFont typeface="Arial" charset="0"/>
              <a:buNone/>
              <a:defRPr/>
            </a:pPr>
            <a:r>
              <a:rPr lang="en-US" sz="1600" dirty="0" smtClean="0"/>
              <a:t>     • There is no mechanical heating or cooling of the building.</a:t>
            </a:r>
          </a:p>
          <a:p>
            <a:pPr marL="1371600" lvl="3" indent="0">
              <a:buFont typeface="Arial" charset="0"/>
              <a:buNone/>
              <a:defRPr/>
            </a:pPr>
            <a:r>
              <a:rPr lang="en-US" sz="1600" dirty="0" smtClean="0"/>
              <a:t>     • The mechanical venting schedule shall remain as follows:</a:t>
            </a:r>
          </a:p>
          <a:p>
            <a:pPr marL="1828800" lvl="4" indent="0">
              <a:buFont typeface="Arial" charset="0"/>
              <a:buNone/>
              <a:defRPr/>
            </a:pPr>
            <a:r>
              <a:rPr lang="en-US" sz="1600" dirty="0" smtClean="0"/>
              <a:t> • From 1800 hours to 0700 hours, vent fan = ON</a:t>
            </a:r>
          </a:p>
          <a:p>
            <a:pPr marL="1828800" lvl="4" indent="0">
              <a:buFont typeface="Arial" charset="0"/>
              <a:buNone/>
              <a:defRPr/>
            </a:pPr>
            <a:r>
              <a:rPr lang="en-US" sz="1600" dirty="0" smtClean="0"/>
              <a:t> • From 0700 hours to 1800 hours, vent fan = OFF.</a:t>
            </a:r>
          </a:p>
          <a:p>
            <a:pPr lvl="2">
              <a:defRPr/>
            </a:pPr>
            <a:r>
              <a:rPr lang="en-US" sz="1600" b="1" i="1" dirty="0" smtClean="0">
                <a:solidFill>
                  <a:srgbClr val="0000FF"/>
                </a:solidFill>
              </a:rPr>
              <a:t>Also search and replace elsewhere this language occurs.</a:t>
            </a:r>
          </a:p>
          <a:p>
            <a:pPr lvl="2">
              <a:defRPr/>
            </a:pPr>
            <a:r>
              <a:rPr lang="en-US" sz="1600" b="1" i="1" dirty="0" smtClean="0">
                <a:solidFill>
                  <a:srgbClr val="0000FF"/>
                </a:solidFill>
              </a:rPr>
              <a:t>OK?</a:t>
            </a:r>
            <a:endParaRPr lang="en-US" sz="1600" dirty="0" smtClean="0">
              <a:solidFill>
                <a:srgbClr val="0000FF"/>
              </a:solidFill>
            </a:endParaRPr>
          </a:p>
          <a:p>
            <a:pPr lvl="1">
              <a:defRPr/>
            </a:pPr>
            <a:endParaRPr lang="en-US" altLang="en-US" sz="1800" b="1" dirty="0" smtClean="0"/>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itle 1"/>
          <p:cNvSpPr>
            <a:spLocks noGrp="1"/>
          </p:cNvSpPr>
          <p:nvPr>
            <p:ph type="title"/>
          </p:nvPr>
        </p:nvSpPr>
        <p:spPr>
          <a:xfrm>
            <a:off x="457200" y="76200"/>
            <a:ext cx="8229600" cy="762000"/>
          </a:xfrm>
        </p:spPr>
        <p:txBody>
          <a:bodyPr/>
          <a:lstStyle/>
          <a:p>
            <a:r>
              <a:rPr lang="en-US" altLang="en-US" sz="2400" b="1" smtClean="0"/>
              <a:t>Thermal Fabric Update Results, Round 2</a:t>
            </a:r>
            <a:br>
              <a:rPr lang="en-US" altLang="en-US" sz="2400" b="1" smtClean="0"/>
            </a:br>
            <a:r>
              <a:rPr lang="en-US" altLang="en-US" sz="2400" b="1" smtClean="0"/>
              <a:t>WG Comments on Sim Trial Materials (1c1)</a:t>
            </a:r>
          </a:p>
        </p:txBody>
      </p:sp>
      <p:sp>
        <p:nvSpPr>
          <p:cNvPr id="250883" name="Content Placeholder 2"/>
          <p:cNvSpPr>
            <a:spLocks noGrp="1"/>
          </p:cNvSpPr>
          <p:nvPr>
            <p:ph idx="1"/>
          </p:nvPr>
        </p:nvSpPr>
        <p:spPr>
          <a:xfrm>
            <a:off x="-76200" y="914400"/>
            <a:ext cx="8915400" cy="6019800"/>
          </a:xfrm>
        </p:spPr>
        <p:txBody>
          <a:bodyPr/>
          <a:lstStyle/>
          <a:p>
            <a:pPr lvl="1">
              <a:defRPr/>
            </a:pPr>
            <a:r>
              <a:rPr lang="en-US" altLang="en-US" sz="1800" b="1" dirty="0" smtClean="0"/>
              <a:t>Simulation and Pre-conditioning </a:t>
            </a:r>
            <a:r>
              <a:rPr lang="en-US" altLang="en-US" sz="1800" dirty="0" smtClean="0"/>
              <a:t>[two commenters: E, H]</a:t>
            </a:r>
          </a:p>
          <a:p>
            <a:pPr marL="914400" lvl="2" indent="0">
              <a:buFont typeface="Arial" charset="0"/>
              <a:buNone/>
              <a:defRPr/>
            </a:pPr>
            <a:r>
              <a:rPr lang="en-US" sz="1400" b="1" dirty="0"/>
              <a:t>5.1.7 Simulation Initialization and Preconditioning</a:t>
            </a:r>
            <a:r>
              <a:rPr lang="en-US" sz="1400" b="1" dirty="0" smtClean="0"/>
              <a:t>. </a:t>
            </a:r>
            <a:r>
              <a:rPr lang="en-US" sz="1400" b="1" dirty="0" smtClean="0">
                <a:solidFill>
                  <a:srgbClr val="0000FF"/>
                </a:solidFill>
              </a:rPr>
              <a:t>[current language] </a:t>
            </a:r>
            <a:endParaRPr lang="en-US" sz="1400" dirty="0">
              <a:solidFill>
                <a:srgbClr val="0000FF"/>
              </a:solidFill>
            </a:endParaRPr>
          </a:p>
          <a:p>
            <a:pPr marL="914400" lvl="2" indent="0">
              <a:buFont typeface="Arial" charset="0"/>
              <a:buNone/>
              <a:defRPr/>
            </a:pPr>
            <a:r>
              <a:rPr lang="en-US" sz="1400" b="1" dirty="0" smtClean="0"/>
              <a:t>5.1.7.1 </a:t>
            </a:r>
            <a:r>
              <a:rPr lang="en-US" sz="1400" dirty="0" smtClean="0"/>
              <a:t>For the test cases of Section 5.2.4 ….</a:t>
            </a:r>
          </a:p>
          <a:p>
            <a:pPr marL="914400" lvl="2" indent="0">
              <a:buFont typeface="Arial" charset="0"/>
              <a:buNone/>
              <a:defRPr/>
            </a:pPr>
            <a:r>
              <a:rPr lang="en-US" sz="1400" b="1" dirty="0" smtClean="0"/>
              <a:t>5.1.7.2 </a:t>
            </a:r>
            <a:r>
              <a:rPr lang="en-US" sz="1400" dirty="0"/>
              <a:t>For test cases other than those of Section 5.2.4,</a:t>
            </a:r>
            <a:r>
              <a:rPr lang="en-US" sz="1400" b="1" dirty="0"/>
              <a:t> </a:t>
            </a:r>
            <a:r>
              <a:rPr lang="en-US" sz="1400" dirty="0"/>
              <a:t>if the program being tested allows for preconditioning (iterative simulation of an initial time period until temperatures or fluxes, or both, stabilize at initial values), that capability shall be used. If the program allows this preconditioning method, skip Section 5.1.7.3 and continue with Section 5.1.8.</a:t>
            </a:r>
          </a:p>
          <a:p>
            <a:pPr marL="914400" lvl="2" indent="0">
              <a:buFont typeface="Arial" charset="0"/>
              <a:buNone/>
              <a:defRPr/>
            </a:pPr>
            <a:r>
              <a:rPr lang="en-US" sz="1400" b="1" dirty="0"/>
              <a:t>5.1.7.3 </a:t>
            </a:r>
            <a:r>
              <a:rPr lang="en-US" sz="1400" dirty="0"/>
              <a:t>If the program being tested allows, the simulation initialization process shall begin with zone air conditions that equal the outdoor air conditions.</a:t>
            </a:r>
            <a:endParaRPr lang="en-US" sz="1400" dirty="0" smtClean="0">
              <a:solidFill>
                <a:srgbClr val="0000FF"/>
              </a:solidFill>
            </a:endParaRPr>
          </a:p>
          <a:p>
            <a:pPr lvl="2">
              <a:defRPr/>
            </a:pPr>
            <a:r>
              <a:rPr lang="en-US" sz="1600" dirty="0" smtClean="0">
                <a:solidFill>
                  <a:srgbClr val="0000FF"/>
                </a:solidFill>
              </a:rPr>
              <a:t>Comments</a:t>
            </a:r>
          </a:p>
          <a:p>
            <a:pPr marL="1371600" lvl="3" indent="0">
              <a:buFont typeface="Arial" charset="0"/>
              <a:buNone/>
              <a:defRPr/>
            </a:pPr>
            <a:r>
              <a:rPr lang="en-US" sz="1200" b="1" dirty="0" smtClean="0"/>
              <a:t>E: </a:t>
            </a:r>
            <a:r>
              <a:rPr lang="en-US" sz="1200" dirty="0" smtClean="0"/>
              <a:t>[E] allows a precondition by starting the simulation e.g. in December and run it until the end of the 2nd year. However, this isn’t the “preconditioning way” defined in 5.1.7.2 because neither temperatures are stable nor fluxes. </a:t>
            </a:r>
            <a:br>
              <a:rPr lang="en-US" sz="1200" dirty="0" smtClean="0"/>
            </a:br>
            <a:r>
              <a:rPr lang="en-US" sz="1200" dirty="0" smtClean="0"/>
              <a:t>Alternatively, in 5.1.7.3 it is suggested to set the initial zone air conditions equal to the outdoor conditions. Since [E] uses the initial zone air conditions also to initial the construction temperatures this isn’t a good choice either.</a:t>
            </a:r>
            <a:br>
              <a:rPr lang="en-US" sz="1200" dirty="0" smtClean="0"/>
            </a:br>
            <a:r>
              <a:rPr lang="en-US" sz="1200" dirty="0" smtClean="0"/>
              <a:t>For this trial the same initialization is used as for the previous trial round: Simulation start time  is Jan 1</a:t>
            </a:r>
            <a:r>
              <a:rPr lang="en-US" sz="1200" baseline="30000" dirty="0" smtClean="0"/>
              <a:t>st</a:t>
            </a:r>
            <a:r>
              <a:rPr lang="en-US" sz="1200" dirty="0" smtClean="0"/>
              <a:t> and initial zone air conditions (= </a:t>
            </a:r>
            <a:r>
              <a:rPr lang="en-US" sz="1200" dirty="0" err="1" smtClean="0"/>
              <a:t>intial</a:t>
            </a:r>
            <a:r>
              <a:rPr lang="en-US" sz="1200" dirty="0" smtClean="0"/>
              <a:t> construction conditions) equal to 20 °C. For the next trial the [E preconditioning method of 1</a:t>
            </a:r>
            <a:r>
              <a:rPr lang="en-US" sz="1200" baseline="30000" dirty="0" smtClean="0"/>
              <a:t>st</a:t>
            </a:r>
            <a:r>
              <a:rPr lang="en-US" sz="1200" dirty="0" smtClean="0"/>
              <a:t> sentence] will be used.</a:t>
            </a:r>
          </a:p>
          <a:p>
            <a:pPr marL="1371600" lvl="3" indent="0">
              <a:buFont typeface="Arial" charset="0"/>
              <a:buNone/>
              <a:defRPr/>
            </a:pPr>
            <a:r>
              <a:rPr lang="en-US" sz="1200" b="1" dirty="0" smtClean="0"/>
              <a:t>H:</a:t>
            </a:r>
            <a:r>
              <a:rPr lang="en-US" sz="1200" dirty="0" smtClean="0"/>
              <a:t> … I believe … that the approach used by [one program, not H] of repeating an initial day is flawed. Other tools start annual simulation by simulating all of December to establish a more realistic thermal history. For any building with substantial thermal mass (especially those with high ground-coupling) the history could require more than a single day.</a:t>
            </a:r>
          </a:p>
          <a:p>
            <a:pPr marL="1371600" lvl="3" indent="0">
              <a:buFont typeface="Arial" charset="0"/>
              <a:buNone/>
              <a:defRPr/>
            </a:pPr>
            <a:r>
              <a:rPr lang="en-US" sz="1200" dirty="0" smtClean="0"/>
              <a:t>In my opinion, the only way to legitimately initialize (or "precondition" in </a:t>
            </a:r>
            <a:r>
              <a:rPr lang="en-US" sz="1200" dirty="0" err="1" smtClean="0"/>
              <a:t>Std</a:t>
            </a:r>
            <a:r>
              <a:rPr lang="en-US" sz="1200" dirty="0" smtClean="0"/>
              <a:t> 140 language) the building is to test convergence after an entire annual cycle</a:t>
            </a:r>
            <a:r>
              <a:rPr lang="en-US" sz="1200" dirty="0" smtClean="0"/>
              <a:t>. </a:t>
            </a:r>
            <a:r>
              <a:rPr lang="en-US" sz="1200" dirty="0" smtClean="0">
                <a:solidFill>
                  <a:srgbClr val="0000FF"/>
                </a:solidFill>
              </a:rPr>
              <a:t>[JN note: </a:t>
            </a:r>
            <a:r>
              <a:rPr lang="en-US" sz="1200" dirty="0" err="1" smtClean="0">
                <a:solidFill>
                  <a:srgbClr val="0000FF"/>
                </a:solidFill>
              </a:rPr>
              <a:t>Std</a:t>
            </a:r>
            <a:r>
              <a:rPr lang="en-US" sz="1200" dirty="0" smtClean="0">
                <a:solidFill>
                  <a:srgbClr val="0000FF"/>
                </a:solidFill>
              </a:rPr>
              <a:t> 140 specifies this for GC-slab (sec. 5.2.4)]</a:t>
            </a:r>
            <a:endParaRPr lang="en-US" sz="1200" dirty="0" smtClean="0"/>
          </a:p>
          <a:p>
            <a:pPr marL="1371600" lvl="3" indent="0">
              <a:buFont typeface="Arial" charset="0"/>
              <a:buNone/>
              <a:defRPr/>
            </a:pPr>
            <a:r>
              <a:rPr lang="en-US" sz="1200" dirty="0" smtClean="0"/>
              <a:t>I guess I have two concerns:</a:t>
            </a:r>
          </a:p>
          <a:p>
            <a:pPr lvl="3">
              <a:defRPr/>
            </a:pPr>
            <a:r>
              <a:rPr lang="en-US" sz="1200" dirty="0" smtClean="0"/>
              <a:t>It encourages other tools follow [the] example of repeating only a single day.</a:t>
            </a:r>
          </a:p>
          <a:p>
            <a:pPr lvl="3">
              <a:defRPr/>
            </a:pPr>
            <a:r>
              <a:rPr lang="en-US" sz="1200" dirty="0" smtClean="0"/>
              <a:t>It discourages tools from using a better practice of simulating the actual prior time period (even if it's not an iterative processes), e.g., December only.</a:t>
            </a:r>
          </a:p>
          <a:p>
            <a:pPr lvl="2">
              <a:defRPr/>
            </a:pPr>
            <a:r>
              <a:rPr lang="en-US" sz="1600" b="1" dirty="0" smtClean="0">
                <a:solidFill>
                  <a:srgbClr val="0000FF"/>
                </a:solidFill>
              </a:rPr>
              <a:t>Discussion: Is it better to initialize by repeating Jan 1 until temperatures and/or fluxes stabilize, or to simulate December of previous month?</a:t>
            </a:r>
            <a:endParaRPr lang="en-US" sz="1600" dirty="0" smtClean="0">
              <a:solidFill>
                <a:srgbClr val="0000FF"/>
              </a:solidFill>
            </a:endParaRPr>
          </a:p>
          <a:p>
            <a:pPr marL="457200" lvl="1" indent="0">
              <a:buFont typeface="Arial" charset="0"/>
              <a:buNone/>
              <a:defRPr/>
            </a:pPr>
            <a:endParaRPr lang="en-US" sz="1800" b="1" dirty="0" smtClean="0"/>
          </a:p>
          <a:p>
            <a:pPr lvl="1">
              <a:defRPr/>
            </a:pPr>
            <a:endParaRPr lang="en-US" altLang="en-US" sz="1800" b="1" dirty="0" smtClean="0"/>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itle 1"/>
          <p:cNvSpPr>
            <a:spLocks noGrp="1"/>
          </p:cNvSpPr>
          <p:nvPr>
            <p:ph type="title"/>
          </p:nvPr>
        </p:nvSpPr>
        <p:spPr>
          <a:xfrm>
            <a:off x="457200" y="152400"/>
            <a:ext cx="8229600" cy="762000"/>
          </a:xfrm>
        </p:spPr>
        <p:txBody>
          <a:bodyPr/>
          <a:lstStyle/>
          <a:p>
            <a:r>
              <a:rPr lang="en-US" altLang="en-US" sz="2400" b="1" smtClean="0"/>
              <a:t>Thermal Fabric Update Results, Round 2</a:t>
            </a:r>
            <a:br>
              <a:rPr lang="en-US" altLang="en-US" sz="2400" b="1" smtClean="0"/>
            </a:br>
            <a:r>
              <a:rPr lang="en-US" altLang="en-US" sz="2400" b="1" smtClean="0"/>
              <a:t>WG Comments on Sim Trial Materials (1c2)</a:t>
            </a:r>
          </a:p>
        </p:txBody>
      </p:sp>
      <p:sp>
        <p:nvSpPr>
          <p:cNvPr id="250883" name="Content Placeholder 2"/>
          <p:cNvSpPr>
            <a:spLocks noGrp="1"/>
          </p:cNvSpPr>
          <p:nvPr>
            <p:ph idx="1"/>
          </p:nvPr>
        </p:nvSpPr>
        <p:spPr>
          <a:xfrm>
            <a:off x="-76200" y="1066800"/>
            <a:ext cx="8915400" cy="6019800"/>
          </a:xfrm>
        </p:spPr>
        <p:txBody>
          <a:bodyPr/>
          <a:lstStyle/>
          <a:p>
            <a:pPr lvl="2">
              <a:defRPr/>
            </a:pPr>
            <a:r>
              <a:rPr lang="en-US" sz="1800" b="1" dirty="0" smtClean="0">
                <a:solidFill>
                  <a:srgbClr val="0000FF"/>
                </a:solidFill>
              </a:rPr>
              <a:t>JN scratch work IFF: </a:t>
            </a:r>
            <a:r>
              <a:rPr lang="en-US" sz="1800" dirty="0" smtClean="0">
                <a:solidFill>
                  <a:srgbClr val="0000FF"/>
                </a:solidFill>
              </a:rPr>
              <a:t>Revise 5.1.7.2 to encourage pre-sim of time period prior to Jan 1.</a:t>
            </a:r>
          </a:p>
          <a:p>
            <a:pPr marL="914400" lvl="2" indent="0">
              <a:buFont typeface="Arial" charset="0"/>
              <a:buNone/>
              <a:defRPr/>
            </a:pPr>
            <a:r>
              <a:rPr lang="en-US" sz="1800" b="1" dirty="0" smtClean="0"/>
              <a:t>5.1.7.2 </a:t>
            </a:r>
            <a:r>
              <a:rPr lang="en-US" sz="1800" dirty="0"/>
              <a:t>For test cases other than those of Section 5.2.4,</a:t>
            </a:r>
            <a:r>
              <a:rPr lang="en-US" sz="1800" b="1" dirty="0"/>
              <a:t> </a:t>
            </a:r>
            <a:r>
              <a:rPr lang="en-US" sz="1800" dirty="0"/>
              <a:t>if the program being tested allows for preconditioning </a:t>
            </a:r>
            <a:r>
              <a:rPr lang="en-US" sz="1800" dirty="0" smtClean="0"/>
              <a:t>(</a:t>
            </a:r>
            <a:r>
              <a:rPr lang="en-US" sz="1800" dirty="0" smtClean="0">
                <a:solidFill>
                  <a:srgbClr val="FF0000"/>
                </a:solidFill>
              </a:rPr>
              <a:t>[begin delete] </a:t>
            </a:r>
            <a:r>
              <a:rPr lang="en-US" sz="1800" dirty="0" smtClean="0">
                <a:solidFill>
                  <a:schemeClr val="bg1">
                    <a:lumMod val="75000"/>
                  </a:schemeClr>
                </a:solidFill>
              </a:rPr>
              <a:t>iterative</a:t>
            </a:r>
            <a:r>
              <a:rPr lang="en-US" sz="1800" dirty="0" smtClean="0"/>
              <a:t> </a:t>
            </a:r>
            <a:r>
              <a:rPr lang="en-US" sz="1800" dirty="0" smtClean="0">
                <a:solidFill>
                  <a:srgbClr val="FF0000"/>
                </a:solidFill>
              </a:rPr>
              <a:t>[end delete] </a:t>
            </a:r>
            <a:r>
              <a:rPr lang="en-US" sz="1800" dirty="0" smtClean="0"/>
              <a:t>simulation </a:t>
            </a:r>
            <a:r>
              <a:rPr lang="en-US" sz="1800" dirty="0"/>
              <a:t>of an initial time </a:t>
            </a:r>
            <a:r>
              <a:rPr lang="en-US" sz="1800" dirty="0" smtClean="0"/>
              <a:t>period </a:t>
            </a:r>
            <a:r>
              <a:rPr lang="en-US" sz="1800" u="sng" dirty="0" smtClean="0"/>
              <a:t>before recording annual simulation results beginning January 1 hour 1</a:t>
            </a:r>
            <a:r>
              <a:rPr lang="en-US" sz="1800" dirty="0" smtClean="0"/>
              <a:t> </a:t>
            </a:r>
            <a:r>
              <a:rPr lang="en-US" sz="1800" dirty="0" smtClean="0">
                <a:solidFill>
                  <a:srgbClr val="FF0000"/>
                </a:solidFill>
              </a:rPr>
              <a:t>[begin delete] </a:t>
            </a:r>
            <a:r>
              <a:rPr lang="en-US" sz="1800" dirty="0">
                <a:solidFill>
                  <a:schemeClr val="bg1">
                    <a:lumMod val="75000"/>
                  </a:schemeClr>
                </a:solidFill>
              </a:rPr>
              <a:t>until temperatures or fluxes, or both, stabilize at initial </a:t>
            </a:r>
            <a:r>
              <a:rPr lang="en-US" sz="1800" dirty="0" smtClean="0">
                <a:solidFill>
                  <a:schemeClr val="bg1">
                    <a:lumMod val="75000"/>
                  </a:schemeClr>
                </a:solidFill>
              </a:rPr>
              <a:t>values</a:t>
            </a:r>
            <a:r>
              <a:rPr lang="en-US" sz="1800" dirty="0" smtClean="0">
                <a:solidFill>
                  <a:schemeClr val="bg1">
                    <a:lumMod val="65000"/>
                  </a:schemeClr>
                </a:solidFill>
              </a:rPr>
              <a:t> </a:t>
            </a:r>
            <a:r>
              <a:rPr lang="en-US" sz="1800" dirty="0" smtClean="0">
                <a:solidFill>
                  <a:srgbClr val="FF0000"/>
                </a:solidFill>
              </a:rPr>
              <a:t>[end delete]</a:t>
            </a:r>
            <a:r>
              <a:rPr lang="en-US" sz="1800" dirty="0" smtClean="0"/>
              <a:t>), </a:t>
            </a:r>
            <a:r>
              <a:rPr lang="en-US" sz="1800" dirty="0"/>
              <a:t>that capability shall be used. If the program allows this preconditioning method, skip Section 5.1.7.3 and continue with Section 5.1.8</a:t>
            </a:r>
            <a:r>
              <a:rPr lang="en-US" sz="1800" dirty="0" smtClean="0"/>
              <a:t>.</a:t>
            </a:r>
          </a:p>
          <a:p>
            <a:pPr marL="914400" lvl="2" indent="0">
              <a:buFont typeface="Arial" charset="0"/>
              <a:buNone/>
              <a:defRPr/>
            </a:pPr>
            <a:r>
              <a:rPr lang="en-US" sz="1800" b="1" i="1" u="sng" dirty="0" smtClean="0"/>
              <a:t>Informative Note: </a:t>
            </a:r>
            <a:r>
              <a:rPr lang="en-US" sz="1800" u="sng" dirty="0" smtClean="0"/>
              <a:t>For establishing a more realistic thermal history with respect to thermal mass storage in the cases of Sections 5.2.1, 5.2.2, and 5.2.3, programs are encouraged to simulate at least one month before Jan 1 for pre-conditioning, e.g., December of the given weather year.</a:t>
            </a:r>
          </a:p>
          <a:p>
            <a:pPr marL="914400" lvl="2" indent="0">
              <a:buFont typeface="Arial" charset="0"/>
              <a:buNone/>
              <a:defRPr/>
            </a:pPr>
            <a:endParaRPr lang="en-US" sz="1800" dirty="0" smtClean="0"/>
          </a:p>
          <a:p>
            <a:pPr marL="457200" lvl="1" indent="0">
              <a:buFont typeface="Arial" charset="0"/>
              <a:buNone/>
              <a:defRPr/>
            </a:pPr>
            <a:endParaRPr lang="en-US" sz="1800" b="1" dirty="0" smtClean="0"/>
          </a:p>
          <a:p>
            <a:pPr lvl="1">
              <a:defRPr/>
            </a:pPr>
            <a:endParaRPr lang="en-US" altLang="en-US" sz="1800" b="1" dirty="0" smtClean="0"/>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itle 1"/>
          <p:cNvSpPr>
            <a:spLocks noGrp="1"/>
          </p:cNvSpPr>
          <p:nvPr>
            <p:ph type="title"/>
          </p:nvPr>
        </p:nvSpPr>
        <p:spPr>
          <a:xfrm>
            <a:off x="457200" y="0"/>
            <a:ext cx="8229600" cy="990600"/>
          </a:xfrm>
        </p:spPr>
        <p:txBody>
          <a:bodyPr/>
          <a:lstStyle/>
          <a:p>
            <a:r>
              <a:rPr lang="en-US" altLang="en-US" sz="3200" b="1" smtClean="0"/>
              <a:t>Thermal Fabric Update Results, Round 2</a:t>
            </a:r>
            <a:br>
              <a:rPr lang="en-US" altLang="en-US" sz="3200" b="1" smtClean="0"/>
            </a:br>
            <a:r>
              <a:rPr lang="en-US" altLang="en-US" sz="3600" b="1" smtClean="0"/>
              <a:t>WG Comments on Sim Trial Materials (1d)</a:t>
            </a:r>
          </a:p>
        </p:txBody>
      </p:sp>
      <p:sp>
        <p:nvSpPr>
          <p:cNvPr id="250883" name="Content Placeholder 2"/>
          <p:cNvSpPr>
            <a:spLocks noGrp="1"/>
          </p:cNvSpPr>
          <p:nvPr>
            <p:ph idx="1"/>
          </p:nvPr>
        </p:nvSpPr>
        <p:spPr>
          <a:xfrm>
            <a:off x="381000" y="1143000"/>
            <a:ext cx="8458200" cy="6019800"/>
          </a:xfrm>
        </p:spPr>
        <p:txBody>
          <a:bodyPr/>
          <a:lstStyle/>
          <a:p>
            <a:pPr marL="457200" lvl="1" indent="0">
              <a:buFont typeface="Arial" charset="0"/>
              <a:buNone/>
              <a:defRPr/>
            </a:pPr>
            <a:endParaRPr lang="en-US" sz="1800" b="1" dirty="0" smtClean="0"/>
          </a:p>
          <a:p>
            <a:pPr marL="457200" lvl="1" indent="0">
              <a:spcBef>
                <a:spcPts val="0"/>
              </a:spcBef>
              <a:buFont typeface="Arial" charset="0"/>
              <a:buNone/>
              <a:defRPr/>
            </a:pPr>
            <a:r>
              <a:rPr lang="en-US" sz="1800" b="1" dirty="0" smtClean="0"/>
              <a:t>5.2.3.9.1 </a:t>
            </a:r>
            <a:r>
              <a:rPr lang="en-US" sz="1800" b="1" dirty="0"/>
              <a:t>Opaque Surface Radiative Properties. </a:t>
            </a:r>
            <a:r>
              <a:rPr lang="en-US" sz="1800" dirty="0"/>
              <a:t>Interior shortwave </a:t>
            </a:r>
            <a:r>
              <a:rPr lang="en-US" sz="1800" dirty="0" err="1"/>
              <a:t>absorptance</a:t>
            </a:r>
            <a:r>
              <a:rPr lang="en-US" sz="1800" dirty="0"/>
              <a:t> = 0.9. </a:t>
            </a:r>
            <a:r>
              <a:rPr lang="en-US" sz="1800" dirty="0" smtClean="0"/>
              <a:t>This </a:t>
            </a:r>
            <a:r>
              <a:rPr lang="en-US" sz="1800" dirty="0"/>
              <a:t>value shall be applied to only the interior side of all opaque </a:t>
            </a:r>
            <a:r>
              <a:rPr lang="en-US" sz="1800" dirty="0" smtClean="0"/>
              <a:t>surfaces</a:t>
            </a:r>
            <a:r>
              <a:rPr lang="en-US" sz="1800" u="sng" dirty="0" smtClean="0"/>
              <a:t>.</a:t>
            </a:r>
            <a:r>
              <a:rPr lang="en-US" sz="1800" dirty="0" smtClean="0">
                <a:solidFill>
                  <a:srgbClr val="FF0000"/>
                </a:solidFill>
              </a:rPr>
              <a:t> [begin delete] </a:t>
            </a:r>
            <a:r>
              <a:rPr lang="en-US" sz="1800" dirty="0" smtClean="0">
                <a:solidFill>
                  <a:schemeClr val="bg1">
                    <a:lumMod val="75000"/>
                  </a:schemeClr>
                </a:solidFill>
              </a:rPr>
              <a:t>, including the </a:t>
            </a:r>
            <a:r>
              <a:rPr lang="en-US" sz="1800" dirty="0">
                <a:solidFill>
                  <a:schemeClr val="bg1">
                    <a:lumMod val="75000"/>
                  </a:schemeClr>
                </a:solidFill>
              </a:rPr>
              <a:t>high conductance wall/opaque window of Section </a:t>
            </a:r>
            <a:r>
              <a:rPr lang="en-US" sz="1800" dirty="0" smtClean="0">
                <a:solidFill>
                  <a:schemeClr val="bg1">
                    <a:lumMod val="75000"/>
                  </a:schemeClr>
                </a:solidFill>
              </a:rPr>
              <a:t>5.2.3.1.4.</a:t>
            </a:r>
            <a:r>
              <a:rPr lang="en-US" sz="1800" dirty="0" smtClean="0">
                <a:solidFill>
                  <a:srgbClr val="FF0000"/>
                </a:solidFill>
              </a:rPr>
              <a:t> [end delete]</a:t>
            </a:r>
            <a:r>
              <a:rPr lang="en-US" sz="1800" dirty="0" smtClean="0"/>
              <a:t> </a:t>
            </a:r>
            <a:endParaRPr lang="en-US" sz="6000" dirty="0" smtClean="0"/>
          </a:p>
          <a:p>
            <a:pPr lvl="2">
              <a:defRPr/>
            </a:pPr>
            <a:r>
              <a:rPr lang="en-US" sz="1600" b="1" dirty="0" smtClean="0"/>
              <a:t>Comment by C: </a:t>
            </a:r>
            <a:r>
              <a:rPr lang="en-US" sz="1600" dirty="0" smtClean="0"/>
              <a:t>Case 270 (5.2.3.9.1) and 280 (5.2.3.10.1) say that the specified </a:t>
            </a:r>
            <a:r>
              <a:rPr lang="en-US" sz="1600" dirty="0" err="1" smtClean="0"/>
              <a:t>absorptances</a:t>
            </a:r>
            <a:r>
              <a:rPr lang="en-US" sz="1600" dirty="0" smtClean="0"/>
              <a:t> should be given to opaque surfaces including the high conductance wall/opaque window. But in these models we have the double glazed windows, not the opaque windows.</a:t>
            </a:r>
          </a:p>
          <a:p>
            <a:pPr lvl="2">
              <a:defRPr/>
            </a:pPr>
            <a:endParaRPr lang="en-US" sz="1600" dirty="0" smtClean="0">
              <a:solidFill>
                <a:srgbClr val="0000FF"/>
              </a:solidFill>
            </a:endParaRPr>
          </a:p>
          <a:p>
            <a:pPr lvl="2">
              <a:defRPr/>
            </a:pPr>
            <a:r>
              <a:rPr lang="en-US" sz="1600" b="1" dirty="0" smtClean="0">
                <a:solidFill>
                  <a:srgbClr val="0000FF"/>
                </a:solidFill>
              </a:rPr>
              <a:t>Proposed resolution: </a:t>
            </a:r>
            <a:r>
              <a:rPr lang="en-US" sz="1600" dirty="0" smtClean="0">
                <a:solidFill>
                  <a:srgbClr val="0000FF"/>
                </a:solidFill>
              </a:rPr>
              <a:t>Revise as noted above. </a:t>
            </a:r>
            <a:r>
              <a:rPr lang="en-US" sz="1600" b="1" i="1" dirty="0" smtClean="0">
                <a:solidFill>
                  <a:srgbClr val="0000FF"/>
                </a:solidFill>
              </a:rPr>
              <a:t>OK? </a:t>
            </a:r>
            <a:endParaRPr lang="en-US" sz="1600" dirty="0" smtClean="0">
              <a:solidFill>
                <a:srgbClr val="0000FF"/>
              </a:solidFill>
            </a:endParaRPr>
          </a:p>
          <a:p>
            <a:pPr lvl="2">
              <a:defRPr/>
            </a:pPr>
            <a:endParaRPr lang="en-US" sz="1600" b="1" i="1" dirty="0" smtClean="0">
              <a:solidFill>
                <a:srgbClr val="0000FF"/>
              </a:solidFill>
            </a:endParaRPr>
          </a:p>
          <a:p>
            <a:pPr lvl="2">
              <a:defRPr/>
            </a:pPr>
            <a:r>
              <a:rPr lang="en-US" sz="1600" b="1" i="1" dirty="0" smtClean="0">
                <a:solidFill>
                  <a:srgbClr val="0000FF"/>
                </a:solidFill>
              </a:rPr>
              <a:t>Same edit to 5.2.3.1.10 (Case 280).</a:t>
            </a:r>
          </a:p>
          <a:p>
            <a:pPr lvl="2">
              <a:defRPr/>
            </a:pPr>
            <a:r>
              <a:rPr lang="en-US" sz="1600" b="1" i="1" dirty="0" smtClean="0">
                <a:solidFill>
                  <a:srgbClr val="0000FF"/>
                </a:solidFill>
              </a:rPr>
              <a:t>Also search and edit elsewhere this language occurs in cases with clear windows.</a:t>
            </a:r>
          </a:p>
          <a:p>
            <a:pPr lvl="2">
              <a:defRPr/>
            </a:pPr>
            <a:endParaRPr lang="en-US" sz="1600" dirty="0" smtClean="0">
              <a:solidFill>
                <a:srgbClr val="0000FF"/>
              </a:solidFill>
            </a:endParaRPr>
          </a:p>
          <a:p>
            <a:pPr lvl="1">
              <a:defRPr/>
            </a:pPr>
            <a:endParaRPr lang="en-US" altLang="en-US" sz="2400" b="1"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371600"/>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7"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B8-M1. Case 600 Monthly Annual Heating</a:t>
            </a:r>
          </a:p>
        </p:txBody>
      </p:sp>
      <p:sp>
        <p:nvSpPr>
          <p:cNvPr id="26628" name="TextBox 3"/>
          <p:cNvSpPr txBox="1">
            <a:spLocks noChangeArrowheads="1"/>
          </p:cNvSpPr>
          <p:nvPr/>
        </p:nvSpPr>
        <p:spPr bwMode="auto">
          <a:xfrm>
            <a:off x="2317750" y="2751138"/>
            <a:ext cx="461645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 A: High</a:t>
            </a:r>
          </a:p>
          <a:p>
            <a:pPr eaLnBrk="1" hangingPunct="1">
              <a:spcBef>
                <a:spcPct val="0"/>
              </a:spcBef>
            </a:pPr>
            <a:r>
              <a:rPr lang="en-US" altLang="en-US" sz="1600">
                <a:solidFill>
                  <a:srgbClr val="FF0000"/>
                </a:solidFill>
                <a:latin typeface="Arial" charset="0"/>
              </a:rPr>
              <a:t> H: Trending low</a:t>
            </a:r>
          </a:p>
        </p:txBody>
      </p:sp>
      <p:cxnSp>
        <p:nvCxnSpPr>
          <p:cNvPr id="8" name="Straight Arrow Connector 7"/>
          <p:cNvCxnSpPr/>
          <p:nvPr/>
        </p:nvCxnSpPr>
        <p:spPr>
          <a:xfrm>
            <a:off x="1130300" y="263683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739900" y="286543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927350" y="36750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317750" y="370363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891213" y="53482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484938" y="42291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086600" y="301783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675563" y="256063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910388" y="479425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344863" y="416083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743200" y="438943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13138" y="516731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8588" y="560863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308725" y="57927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Title 1"/>
          <p:cNvSpPr>
            <a:spLocks noGrp="1"/>
          </p:cNvSpPr>
          <p:nvPr>
            <p:ph type="title"/>
          </p:nvPr>
        </p:nvSpPr>
        <p:spPr>
          <a:xfrm>
            <a:off x="457200" y="0"/>
            <a:ext cx="8229600" cy="990600"/>
          </a:xfrm>
        </p:spPr>
        <p:txBody>
          <a:bodyPr/>
          <a:lstStyle/>
          <a:p>
            <a:r>
              <a:rPr lang="en-US" altLang="en-US" sz="2800" b="1" smtClean="0"/>
              <a:t>Thermal Fabric Update Results, Round 2</a:t>
            </a:r>
            <a:br>
              <a:rPr lang="en-US" altLang="en-US" sz="2800" b="1" smtClean="0"/>
            </a:br>
            <a:r>
              <a:rPr lang="en-US" altLang="en-US" sz="2800" b="1" smtClean="0"/>
              <a:t>WG Comments on Sim Trial Materials (1e1)</a:t>
            </a:r>
          </a:p>
        </p:txBody>
      </p:sp>
      <p:sp>
        <p:nvSpPr>
          <p:cNvPr id="250883" name="Content Placeholder 2"/>
          <p:cNvSpPr>
            <a:spLocks noGrp="1"/>
          </p:cNvSpPr>
          <p:nvPr>
            <p:ph idx="1"/>
          </p:nvPr>
        </p:nvSpPr>
        <p:spPr>
          <a:xfrm>
            <a:off x="381000" y="1676400"/>
            <a:ext cx="8458200" cy="5334000"/>
          </a:xfrm>
        </p:spPr>
        <p:txBody>
          <a:bodyPr/>
          <a:lstStyle/>
          <a:p>
            <a:pPr marL="457200" lvl="1" indent="0">
              <a:spcBef>
                <a:spcPts val="0"/>
              </a:spcBef>
              <a:buFont typeface="Arial" charset="0"/>
              <a:buNone/>
              <a:defRPr/>
            </a:pPr>
            <a:r>
              <a:rPr lang="en-US" sz="1800" b="1" dirty="0" smtClean="0"/>
              <a:t>5.2.3.1.3 </a:t>
            </a:r>
            <a:r>
              <a:rPr lang="en-US" sz="1800" b="1" dirty="0"/>
              <a:t>Opaque Surface Radiative Properties. </a:t>
            </a:r>
            <a:r>
              <a:rPr lang="en-US" sz="1800" dirty="0"/>
              <a:t>Interior and exterior opaque surface solar (visible and </a:t>
            </a:r>
            <a:r>
              <a:rPr lang="en-US" sz="1800" dirty="0" smtClean="0"/>
              <a:t>ultraviolet</a:t>
            </a:r>
            <a:r>
              <a:rPr lang="en-US" sz="1800" dirty="0"/>
              <a:t> </a:t>
            </a:r>
            <a:r>
              <a:rPr lang="en-US" sz="1800" dirty="0" smtClean="0"/>
              <a:t>wavelengths</a:t>
            </a:r>
            <a:r>
              <a:rPr lang="en-US" sz="1800" dirty="0"/>
              <a:t>) </a:t>
            </a:r>
            <a:r>
              <a:rPr lang="en-US" sz="1800" dirty="0" err="1"/>
              <a:t>absorptances</a:t>
            </a:r>
            <a:r>
              <a:rPr lang="en-US" sz="1800" dirty="0"/>
              <a:t> and </a:t>
            </a:r>
            <a:r>
              <a:rPr lang="en-US" sz="1800" dirty="0" smtClean="0"/>
              <a:t>infrared emittances </a:t>
            </a:r>
            <a:r>
              <a:rPr lang="en-US" sz="1800" dirty="0"/>
              <a:t>shall be applied to all opaque </a:t>
            </a:r>
            <a:r>
              <a:rPr lang="en-US" sz="1800" dirty="0" smtClean="0"/>
              <a:t>surfaces, </a:t>
            </a:r>
            <a:r>
              <a:rPr lang="en-US" sz="1800" dirty="0"/>
              <a:t>as specified </a:t>
            </a:r>
            <a:r>
              <a:rPr lang="en-US" sz="1800" dirty="0" smtClean="0"/>
              <a:t>in Table 5-15. Where variations ….</a:t>
            </a:r>
            <a:endParaRPr lang="en-US" sz="6000" dirty="0" smtClean="0"/>
          </a:p>
          <a:p>
            <a:pPr lvl="2">
              <a:defRPr/>
            </a:pPr>
            <a:r>
              <a:rPr lang="en-US" sz="1600" b="1" dirty="0" smtClean="0"/>
              <a:t>Comment by C: </a:t>
            </a:r>
            <a:r>
              <a:rPr lang="en-US" sz="1600" dirty="0" smtClean="0"/>
              <a:t>Case 220 (5.2.3.1), case 250 (5.2.3.8), case 430 (5.2.3.19): instructions say to apply the given solar </a:t>
            </a:r>
            <a:r>
              <a:rPr lang="en-US" sz="1600" dirty="0" err="1" smtClean="0"/>
              <a:t>absorptances</a:t>
            </a:r>
            <a:r>
              <a:rPr lang="en-US" sz="1600" dirty="0" smtClean="0"/>
              <a:t> to all external surfaces. Presumably this does not apply to the raised floor external surface.</a:t>
            </a:r>
          </a:p>
          <a:p>
            <a:pPr lvl="2">
              <a:defRPr/>
            </a:pPr>
            <a:r>
              <a:rPr lang="en-US" sz="1600" dirty="0" smtClean="0">
                <a:solidFill>
                  <a:srgbClr val="0000FF"/>
                </a:solidFill>
              </a:rPr>
              <a:t>Further note [</a:t>
            </a:r>
            <a:r>
              <a:rPr lang="en-US" sz="1600" dirty="0" err="1" smtClean="0">
                <a:solidFill>
                  <a:srgbClr val="0000FF"/>
                </a:solidFill>
              </a:rPr>
              <a:t>jn</a:t>
            </a:r>
            <a:r>
              <a:rPr lang="en-US" sz="1600" dirty="0" smtClean="0">
                <a:solidFill>
                  <a:srgbClr val="0000FF"/>
                </a:solidFill>
              </a:rPr>
              <a:t>]: 5.2.1.5.1 indicates “The floor exterior surface … shall receive no solar radiation.” And its accompanying informative note indicates: “The zero solar-radiation-to-exterior-floor assumption can be modeled by assigning the highest solar reflectance allowed by the software being tested to the underside of the floor and/or defining shading planes where walls would be if the raised floor were modeled as a crawl space.” – 5.2.1.5.1 is silent re exterior emittance.</a:t>
            </a:r>
          </a:p>
          <a:p>
            <a:pPr lvl="2">
              <a:defRPr/>
            </a:pPr>
            <a:endParaRPr lang="en-US" sz="1600" dirty="0" smtClean="0">
              <a:solidFill>
                <a:srgbClr val="0000FF"/>
              </a:solidFill>
            </a:endParaRPr>
          </a:p>
          <a:p>
            <a:pPr lvl="2">
              <a:defRPr/>
            </a:pPr>
            <a:r>
              <a:rPr lang="en-US" sz="1600" b="1" dirty="0" smtClean="0">
                <a:solidFill>
                  <a:srgbClr val="0000FF"/>
                </a:solidFill>
              </a:rPr>
              <a:t>Proposed resolution: </a:t>
            </a:r>
            <a:r>
              <a:rPr lang="en-US" sz="1600" dirty="0" smtClean="0">
                <a:solidFill>
                  <a:srgbClr val="0000FF"/>
                </a:solidFill>
              </a:rPr>
              <a:t>See next slide</a:t>
            </a:r>
          </a:p>
          <a:p>
            <a:pPr lvl="2">
              <a:defRPr/>
            </a:pPr>
            <a:endParaRPr lang="en-US" sz="1600" b="1" i="1" dirty="0" smtClean="0">
              <a:solidFill>
                <a:srgbClr val="0000FF"/>
              </a:solidFill>
            </a:endParaRPr>
          </a:p>
          <a:p>
            <a:pPr lvl="2">
              <a:defRPr/>
            </a:pPr>
            <a:endParaRPr lang="en-US" sz="1600" dirty="0" smtClean="0">
              <a:solidFill>
                <a:srgbClr val="0000FF"/>
              </a:solidFill>
            </a:endParaRPr>
          </a:p>
          <a:p>
            <a:pPr lvl="1">
              <a:defRPr/>
            </a:pPr>
            <a:endParaRPr lang="en-US" altLang="en-US" sz="2400" b="1" dirty="0" smtClean="0"/>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3" name="Content Placeholder 2"/>
          <p:cNvSpPr>
            <a:spLocks noGrp="1"/>
          </p:cNvSpPr>
          <p:nvPr>
            <p:ph idx="1"/>
          </p:nvPr>
        </p:nvSpPr>
        <p:spPr>
          <a:xfrm>
            <a:off x="381000" y="1143000"/>
            <a:ext cx="8458200" cy="6019800"/>
          </a:xfrm>
        </p:spPr>
        <p:txBody>
          <a:bodyPr/>
          <a:lstStyle/>
          <a:p>
            <a:pPr marL="457200" lvl="1" indent="0">
              <a:buFont typeface="Arial" charset="0"/>
              <a:buNone/>
              <a:defRPr/>
            </a:pPr>
            <a:endParaRPr lang="en-US" sz="1800" b="1" dirty="0" smtClean="0"/>
          </a:p>
          <a:p>
            <a:pPr lvl="1">
              <a:defRPr/>
            </a:pPr>
            <a:r>
              <a:rPr lang="en-US" sz="2000" b="1" dirty="0" smtClean="0">
                <a:solidFill>
                  <a:srgbClr val="0000FF"/>
                </a:solidFill>
              </a:rPr>
              <a:t>Proposed resolution: </a:t>
            </a:r>
            <a:r>
              <a:rPr lang="en-US" sz="2000" dirty="0" smtClean="0">
                <a:solidFill>
                  <a:srgbClr val="0000FF"/>
                </a:solidFill>
              </a:rPr>
              <a:t>Revise as noted below. </a:t>
            </a:r>
            <a:r>
              <a:rPr lang="en-US" sz="2000" b="1" i="1" dirty="0" smtClean="0">
                <a:solidFill>
                  <a:srgbClr val="0000FF"/>
                </a:solidFill>
              </a:rPr>
              <a:t>OK? </a:t>
            </a:r>
            <a:endParaRPr lang="en-US" sz="2000" dirty="0" smtClean="0">
              <a:solidFill>
                <a:srgbClr val="0000FF"/>
              </a:solidFill>
            </a:endParaRPr>
          </a:p>
          <a:p>
            <a:pPr marL="457200" lvl="1" indent="0">
              <a:spcBef>
                <a:spcPts val="0"/>
              </a:spcBef>
              <a:buFont typeface="Arial" charset="0"/>
              <a:buNone/>
              <a:defRPr/>
            </a:pPr>
            <a:endParaRPr lang="en-US" sz="1800" b="1" dirty="0" smtClean="0"/>
          </a:p>
          <a:p>
            <a:pPr marL="457200" lvl="1" indent="0">
              <a:spcBef>
                <a:spcPts val="0"/>
              </a:spcBef>
              <a:buFont typeface="Arial" charset="0"/>
              <a:buNone/>
              <a:defRPr/>
            </a:pPr>
            <a:r>
              <a:rPr lang="en-US" sz="1800" b="1" dirty="0" smtClean="0"/>
              <a:t>5.2.3.1.3 </a:t>
            </a:r>
            <a:r>
              <a:rPr lang="en-US" sz="1800" b="1" dirty="0"/>
              <a:t>Opaque Surface Radiative Properties</a:t>
            </a:r>
            <a:r>
              <a:rPr lang="en-US" sz="1800" b="1" dirty="0" smtClean="0"/>
              <a:t>. [With bullets added for clarity] </a:t>
            </a:r>
          </a:p>
          <a:p>
            <a:pPr lvl="1">
              <a:spcBef>
                <a:spcPts val="0"/>
              </a:spcBef>
              <a:buFont typeface="Arial" panose="020B0604020202020204" pitchFamily="34" charset="0"/>
              <a:buChar char="•"/>
              <a:defRPr/>
            </a:pPr>
            <a:r>
              <a:rPr lang="en-US" sz="1800" dirty="0" smtClean="0"/>
              <a:t>Interior </a:t>
            </a:r>
            <a:r>
              <a:rPr lang="en-US" sz="1800" dirty="0"/>
              <a:t>and exterior opaque surface solar (visible and </a:t>
            </a:r>
            <a:r>
              <a:rPr lang="en-US" sz="1800" dirty="0" smtClean="0"/>
              <a:t>ultraviolet</a:t>
            </a:r>
            <a:r>
              <a:rPr lang="en-US" sz="1800" dirty="0"/>
              <a:t> </a:t>
            </a:r>
            <a:r>
              <a:rPr lang="en-US" sz="1800" dirty="0" smtClean="0"/>
              <a:t>wavelengths</a:t>
            </a:r>
            <a:r>
              <a:rPr lang="en-US" sz="1800" dirty="0"/>
              <a:t>) </a:t>
            </a:r>
            <a:r>
              <a:rPr lang="en-US" sz="1800" dirty="0" err="1"/>
              <a:t>absorptances</a:t>
            </a:r>
            <a:r>
              <a:rPr lang="en-US" sz="1800" dirty="0"/>
              <a:t> and </a:t>
            </a:r>
            <a:r>
              <a:rPr lang="en-US" sz="1800" dirty="0" smtClean="0"/>
              <a:t>infrared emittances </a:t>
            </a:r>
            <a:r>
              <a:rPr lang="en-US" sz="1800" dirty="0"/>
              <a:t>shall be applied to all opaque </a:t>
            </a:r>
            <a:r>
              <a:rPr lang="en-US" sz="1800" dirty="0" smtClean="0"/>
              <a:t>surfaces </a:t>
            </a:r>
            <a:r>
              <a:rPr lang="en-US" sz="1800" u="sng" dirty="0" smtClean="0"/>
              <a:t>except for the raised floor</a:t>
            </a:r>
            <a:r>
              <a:rPr lang="en-US" sz="1800" dirty="0" smtClean="0"/>
              <a:t>, </a:t>
            </a:r>
            <a:r>
              <a:rPr lang="en-US" sz="1800" dirty="0"/>
              <a:t>as specified </a:t>
            </a:r>
            <a:r>
              <a:rPr lang="en-US" sz="1800" dirty="0" smtClean="0"/>
              <a:t>in Table 5-15.</a:t>
            </a:r>
          </a:p>
          <a:p>
            <a:pPr lvl="1">
              <a:spcBef>
                <a:spcPts val="0"/>
              </a:spcBef>
              <a:buFont typeface="Arial" panose="020B0604020202020204" pitchFamily="34" charset="0"/>
              <a:buChar char="•"/>
              <a:defRPr/>
            </a:pPr>
            <a:r>
              <a:rPr lang="en-US" sz="1800" u="sng" dirty="0" smtClean="0"/>
              <a:t>For the raised floor:</a:t>
            </a:r>
          </a:p>
          <a:p>
            <a:pPr lvl="2">
              <a:spcBef>
                <a:spcPts val="0"/>
              </a:spcBef>
              <a:buFont typeface="Arial" panose="020B0604020202020204" pitchFamily="34" charset="0"/>
              <a:buChar char="•"/>
              <a:defRPr/>
            </a:pPr>
            <a:r>
              <a:rPr lang="en-US" sz="1800" u="sng" dirty="0" smtClean="0"/>
              <a:t>Interior surface solar </a:t>
            </a:r>
            <a:r>
              <a:rPr lang="en-US" sz="1800" u="sng" dirty="0" err="1" smtClean="0"/>
              <a:t>absorptance</a:t>
            </a:r>
            <a:r>
              <a:rPr lang="en-US" sz="1800" u="sng" dirty="0" smtClean="0"/>
              <a:t> and exterior surface infrared emittance shall be applied as specified in Table 5-15</a:t>
            </a:r>
          </a:p>
          <a:p>
            <a:pPr lvl="2">
              <a:spcBef>
                <a:spcPts val="0"/>
              </a:spcBef>
              <a:buFont typeface="Arial" panose="020B0604020202020204" pitchFamily="34" charset="0"/>
              <a:buChar char="•"/>
              <a:defRPr/>
            </a:pPr>
            <a:r>
              <a:rPr lang="en-US" sz="1800" u="sng" dirty="0" smtClean="0"/>
              <a:t>Exterior surface solar </a:t>
            </a:r>
            <a:r>
              <a:rPr lang="en-US" sz="1800" u="sng" dirty="0" err="1" smtClean="0"/>
              <a:t>absorptance</a:t>
            </a:r>
            <a:r>
              <a:rPr lang="en-US" sz="1800" u="sng" dirty="0" smtClean="0"/>
              <a:t> shall continue to be modeled as receiving no solar radiation (see Section 5.2.1.5.1).</a:t>
            </a:r>
          </a:p>
          <a:p>
            <a:pPr lvl="1">
              <a:spcBef>
                <a:spcPts val="0"/>
              </a:spcBef>
              <a:buFont typeface="Arial" panose="020B0604020202020204" pitchFamily="34" charset="0"/>
              <a:buChar char="•"/>
              <a:defRPr/>
            </a:pPr>
            <a:r>
              <a:rPr lang="en-US" sz="1800" dirty="0" smtClean="0"/>
              <a:t>Where variation to …. [remainder of sentence unchanged]</a:t>
            </a:r>
          </a:p>
          <a:p>
            <a:pPr lvl="1">
              <a:spcBef>
                <a:spcPts val="0"/>
              </a:spcBef>
              <a:buFont typeface="Arial" panose="020B0604020202020204" pitchFamily="34" charset="0"/>
              <a:buChar char="•"/>
              <a:defRPr/>
            </a:pPr>
            <a:r>
              <a:rPr lang="en-US" sz="1800" dirty="0" smtClean="0"/>
              <a:t>Where a test case includes ….[remainder of sentence unchanged]</a:t>
            </a:r>
            <a:endParaRPr lang="en-US" sz="6000" u="sng" dirty="0" smtClean="0"/>
          </a:p>
          <a:p>
            <a:pPr marL="914400" lvl="2" indent="0">
              <a:buFont typeface="Arial" charset="0"/>
              <a:buNone/>
              <a:defRPr/>
            </a:pPr>
            <a:endParaRPr lang="en-US" sz="1600" dirty="0" smtClean="0">
              <a:solidFill>
                <a:srgbClr val="0000FF"/>
              </a:solidFill>
            </a:endParaRPr>
          </a:p>
          <a:p>
            <a:pPr lvl="2">
              <a:defRPr/>
            </a:pPr>
            <a:endParaRPr lang="en-US" sz="1600" b="1" i="1" dirty="0" smtClean="0">
              <a:solidFill>
                <a:srgbClr val="0000FF"/>
              </a:solidFill>
            </a:endParaRPr>
          </a:p>
          <a:p>
            <a:pPr lvl="1">
              <a:defRPr/>
            </a:pPr>
            <a:r>
              <a:rPr lang="en-US" sz="2000" b="1" i="1" dirty="0" smtClean="0">
                <a:solidFill>
                  <a:srgbClr val="0000FF"/>
                </a:solidFill>
              </a:rPr>
              <a:t>Also search and replace elsewhere this language occurs.</a:t>
            </a:r>
          </a:p>
          <a:p>
            <a:pPr lvl="2">
              <a:defRPr/>
            </a:pPr>
            <a:endParaRPr lang="en-US" sz="1600" dirty="0" smtClean="0">
              <a:solidFill>
                <a:srgbClr val="0000FF"/>
              </a:solidFill>
            </a:endParaRPr>
          </a:p>
          <a:p>
            <a:pPr lvl="1">
              <a:defRPr/>
            </a:pPr>
            <a:endParaRPr lang="en-US" altLang="en-US" sz="2400" b="1" dirty="0" smtClean="0"/>
          </a:p>
        </p:txBody>
      </p:sp>
      <p:sp>
        <p:nvSpPr>
          <p:cNvPr id="258051" name="Title 1"/>
          <p:cNvSpPr>
            <a:spLocks noGrp="1"/>
          </p:cNvSpPr>
          <p:nvPr>
            <p:ph type="title"/>
          </p:nvPr>
        </p:nvSpPr>
        <p:spPr>
          <a:xfrm>
            <a:off x="457200" y="0"/>
            <a:ext cx="8229600" cy="990600"/>
          </a:xfrm>
        </p:spPr>
        <p:txBody>
          <a:bodyPr/>
          <a:lstStyle/>
          <a:p>
            <a:r>
              <a:rPr lang="en-US" altLang="en-US" sz="2800" b="1" smtClean="0"/>
              <a:t>Thermal Fabric Update Results, Round 2</a:t>
            </a:r>
            <a:br>
              <a:rPr lang="en-US" altLang="en-US" sz="2800" b="1" smtClean="0"/>
            </a:br>
            <a:r>
              <a:rPr lang="en-US" altLang="en-US" sz="2800" b="1" smtClean="0"/>
              <a:t>WG Comments on Sim Trial Materials (1e2)</a:t>
            </a:r>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3" name="Content Placeholder 2"/>
          <p:cNvSpPr>
            <a:spLocks noGrp="1"/>
          </p:cNvSpPr>
          <p:nvPr>
            <p:ph idx="1"/>
          </p:nvPr>
        </p:nvSpPr>
        <p:spPr>
          <a:xfrm>
            <a:off x="381000" y="1295400"/>
            <a:ext cx="8458200" cy="5715000"/>
          </a:xfrm>
        </p:spPr>
        <p:txBody>
          <a:bodyPr/>
          <a:lstStyle/>
          <a:p>
            <a:pPr marL="0" indent="0">
              <a:buFont typeface="Arial" charset="0"/>
              <a:buNone/>
              <a:defRPr/>
            </a:pPr>
            <a:endParaRPr lang="en-US" altLang="en-US" sz="2400" b="1" dirty="0" smtClean="0"/>
          </a:p>
          <a:p>
            <a:pPr lvl="1">
              <a:defRPr/>
            </a:pPr>
            <a:endParaRPr lang="en-US" sz="1800" b="1" dirty="0" smtClean="0"/>
          </a:p>
          <a:p>
            <a:pPr marL="457200" lvl="1" indent="0">
              <a:buFont typeface="Arial" charset="0"/>
              <a:buNone/>
              <a:defRPr/>
            </a:pPr>
            <a:endParaRPr lang="en-US" sz="1800" b="1" dirty="0" smtClean="0"/>
          </a:p>
          <a:p>
            <a:pPr lvl="1">
              <a:defRPr/>
            </a:pPr>
            <a:endParaRPr lang="en-US" sz="1800" b="1" dirty="0"/>
          </a:p>
          <a:p>
            <a:pPr lvl="2">
              <a:defRPr/>
            </a:pPr>
            <a:endParaRPr lang="en-US" sz="1400" dirty="0" smtClean="0"/>
          </a:p>
          <a:p>
            <a:pPr lvl="2">
              <a:defRPr/>
            </a:pPr>
            <a:endParaRPr lang="en-US" sz="1400" dirty="0"/>
          </a:p>
          <a:p>
            <a:pPr lvl="2">
              <a:defRPr/>
            </a:pPr>
            <a:endParaRPr lang="en-US" sz="1400" dirty="0" smtClean="0"/>
          </a:p>
          <a:p>
            <a:pPr lvl="2">
              <a:defRPr/>
            </a:pPr>
            <a:endParaRPr lang="en-US" sz="1600" dirty="0" smtClean="0"/>
          </a:p>
          <a:p>
            <a:pPr lvl="2">
              <a:defRPr/>
            </a:pPr>
            <a:r>
              <a:rPr lang="en-US" sz="1600" dirty="0" smtClean="0"/>
              <a:t>Comment by H: An </a:t>
            </a:r>
            <a:r>
              <a:rPr lang="en-US" sz="1600" dirty="0"/>
              <a:t>informative note here would be good. Why is it NA? Even if there are no solar gains, the surface can still absorb light in the solar spectrum. I’d suggest leaving it as 0.1 with an informative note that it shouldn’t impact the simulation</a:t>
            </a:r>
            <a:r>
              <a:rPr lang="en-US" sz="1600" dirty="0" smtClean="0"/>
              <a:t>. </a:t>
            </a:r>
            <a:endParaRPr lang="en-US" sz="1600" dirty="0" smtClean="0"/>
          </a:p>
          <a:p>
            <a:pPr lvl="3">
              <a:defRPr/>
            </a:pPr>
            <a:r>
              <a:rPr lang="en-US" sz="1200" b="1" dirty="0" smtClean="0">
                <a:solidFill>
                  <a:srgbClr val="0000FF"/>
                </a:solidFill>
              </a:rPr>
              <a:t>JN Note: </a:t>
            </a:r>
            <a:r>
              <a:rPr lang="en-US" sz="1200" dirty="0" smtClean="0">
                <a:solidFill>
                  <a:srgbClr val="0000FF"/>
                </a:solidFill>
              </a:rPr>
              <a:t>Commenter’s </a:t>
            </a:r>
            <a:r>
              <a:rPr lang="en-US" sz="1200" dirty="0">
                <a:solidFill>
                  <a:srgbClr val="0000FF"/>
                </a:solidFill>
              </a:rPr>
              <a:t>“… leaving it as 0.1” is not correct. The basis case for 220 is 600, so we would actually be “</a:t>
            </a:r>
            <a:r>
              <a:rPr lang="en-US" sz="1200" dirty="0" smtClean="0">
                <a:solidFill>
                  <a:srgbClr val="0000FF"/>
                </a:solidFill>
              </a:rPr>
              <a:t>leaving it as” </a:t>
            </a:r>
            <a:r>
              <a:rPr lang="en-US" sz="1200" dirty="0">
                <a:solidFill>
                  <a:srgbClr val="0000FF"/>
                </a:solidFill>
              </a:rPr>
              <a:t>α,</a:t>
            </a:r>
            <a:r>
              <a:rPr lang="en-US" sz="1200" dirty="0" err="1">
                <a:solidFill>
                  <a:srgbClr val="0000FF"/>
                </a:solidFill>
              </a:rPr>
              <a:t>int</a:t>
            </a:r>
            <a:r>
              <a:rPr lang="en-US" sz="1200" dirty="0">
                <a:solidFill>
                  <a:srgbClr val="0000FF"/>
                </a:solidFill>
              </a:rPr>
              <a:t> = 0.6. </a:t>
            </a:r>
            <a:endParaRPr lang="en-US" sz="1200" b="1" i="1" dirty="0">
              <a:solidFill>
                <a:srgbClr val="0000FF"/>
              </a:solidFill>
            </a:endParaRPr>
          </a:p>
          <a:p>
            <a:pPr lvl="2">
              <a:defRPr/>
            </a:pPr>
            <a:r>
              <a:rPr lang="en-US" sz="1600" b="1" dirty="0" smtClean="0">
                <a:solidFill>
                  <a:srgbClr val="0000FF"/>
                </a:solidFill>
              </a:rPr>
              <a:t>Proposed </a:t>
            </a:r>
            <a:r>
              <a:rPr lang="en-US" sz="1600" b="1" dirty="0" smtClean="0">
                <a:solidFill>
                  <a:srgbClr val="0000FF"/>
                </a:solidFill>
              </a:rPr>
              <a:t>resolution: </a:t>
            </a:r>
          </a:p>
          <a:p>
            <a:pPr lvl="3">
              <a:defRPr/>
            </a:pPr>
            <a:r>
              <a:rPr lang="en-US" sz="1200" b="1" dirty="0" smtClean="0">
                <a:solidFill>
                  <a:srgbClr val="0000FF"/>
                </a:solidFill>
              </a:rPr>
              <a:t>See above. Ok?</a:t>
            </a:r>
          </a:p>
          <a:p>
            <a:pPr lvl="3">
              <a:defRPr/>
            </a:pPr>
            <a:endParaRPr lang="en-US" sz="1200" b="1" i="1" dirty="0" smtClean="0">
              <a:solidFill>
                <a:srgbClr val="0000FF"/>
              </a:solidFill>
            </a:endParaRPr>
          </a:p>
          <a:p>
            <a:pPr lvl="3">
              <a:defRPr/>
            </a:pPr>
            <a:r>
              <a:rPr lang="en-US" sz="1200" i="1" dirty="0" smtClean="0">
                <a:solidFill>
                  <a:srgbClr val="0000FF"/>
                </a:solidFill>
              </a:rPr>
              <a:t>Poll </a:t>
            </a:r>
            <a:r>
              <a:rPr lang="en-US" sz="1200" i="1" dirty="0" smtClean="0">
                <a:solidFill>
                  <a:srgbClr val="0000FF"/>
                </a:solidFill>
              </a:rPr>
              <a:t>participants (email?) re what they did for this input?, and if they recall sensitivity testing the effect of it in their programs for Case 220 and/or other cases with opaque windows (no intended transmitted solar radiation) </a:t>
            </a:r>
          </a:p>
          <a:p>
            <a:pPr lvl="3">
              <a:defRPr/>
            </a:pPr>
            <a:r>
              <a:rPr lang="en-US" sz="1400" i="1" dirty="0" smtClean="0">
                <a:solidFill>
                  <a:srgbClr val="00B050"/>
                </a:solidFill>
              </a:rPr>
              <a:t>Did JN sensitivity test this with BLAST, DOE-2, and/or SUNCODE back in the day?</a:t>
            </a:r>
            <a:endParaRPr lang="en-US" altLang="en-US" sz="1400" dirty="0" smtClean="0">
              <a:solidFill>
                <a:srgbClr val="00B050"/>
              </a:solidFill>
            </a:endParaRPr>
          </a:p>
        </p:txBody>
      </p:sp>
      <p:graphicFrame>
        <p:nvGraphicFramePr>
          <p:cNvPr id="2" name="Table 1"/>
          <p:cNvGraphicFramePr>
            <a:graphicFrameLocks noGrp="1"/>
          </p:cNvGraphicFramePr>
          <p:nvPr/>
        </p:nvGraphicFramePr>
        <p:xfrm>
          <a:off x="1981200" y="1765300"/>
          <a:ext cx="4800600" cy="984249"/>
        </p:xfrm>
        <a:graphic>
          <a:graphicData uri="http://schemas.openxmlformats.org/drawingml/2006/table">
            <a:tbl>
              <a:tblPr>
                <a:tableStyleId>{5C22544A-7EE6-4342-B048-85BDC9FD1C3A}</a:tableStyleId>
              </a:tblPr>
              <a:tblGrid>
                <a:gridCol w="1736528"/>
                <a:gridCol w="1491006"/>
                <a:gridCol w="1573066"/>
              </a:tblGrid>
              <a:tr h="328083">
                <a:tc>
                  <a:txBody>
                    <a:bodyPr/>
                    <a:lstStyle/>
                    <a:p>
                      <a:pPr marL="0" marR="0" algn="ctr">
                        <a:lnSpc>
                          <a:spcPct val="115000"/>
                        </a:lnSpc>
                        <a:spcBef>
                          <a:spcPts val="300"/>
                        </a:spcBef>
                        <a:spcAft>
                          <a:spcPts val="0"/>
                        </a:spcAft>
                        <a:tabLst>
                          <a:tab pos="0" algn="l"/>
                          <a:tab pos="914400" algn="l"/>
                        </a:tabLst>
                      </a:pPr>
                      <a:endParaRPr lang="en-US" sz="1600" dirty="0">
                        <a:effectLst/>
                        <a:latin typeface="Times New Roman"/>
                        <a:ea typeface="Calibri"/>
                        <a:cs typeface="Times New Roman"/>
                      </a:endParaRPr>
                    </a:p>
                  </a:txBody>
                  <a:tcPr marL="93345" marR="93345" marT="0" marB="0"/>
                </a:tc>
                <a:tc>
                  <a:txBody>
                    <a:bodyPr/>
                    <a:lstStyle/>
                    <a:p>
                      <a:pPr marL="0" marR="0" algn="ctr">
                        <a:lnSpc>
                          <a:spcPct val="115000"/>
                        </a:lnSpc>
                        <a:spcBef>
                          <a:spcPts val="300"/>
                        </a:spcBef>
                        <a:spcAft>
                          <a:spcPts val="0"/>
                        </a:spcAft>
                        <a:tabLst>
                          <a:tab pos="0" algn="l"/>
                          <a:tab pos="914400" algn="l"/>
                        </a:tabLst>
                      </a:pPr>
                      <a:r>
                        <a:rPr lang="en-US" sz="1600" dirty="0">
                          <a:effectLst/>
                        </a:rPr>
                        <a:t>Interior Surface</a:t>
                      </a:r>
                      <a:endParaRPr lang="en-US" sz="1600" dirty="0">
                        <a:effectLst/>
                        <a:latin typeface="Calibri"/>
                        <a:ea typeface="Calibri"/>
                        <a:cs typeface="Times New Roman"/>
                      </a:endParaRPr>
                    </a:p>
                  </a:txBody>
                  <a:tcPr marL="93345" marR="93345" marT="0" marB="0"/>
                </a:tc>
                <a:tc>
                  <a:txBody>
                    <a:bodyPr/>
                    <a:lstStyle/>
                    <a:p>
                      <a:pPr marL="0" marR="0" algn="ctr">
                        <a:lnSpc>
                          <a:spcPct val="115000"/>
                        </a:lnSpc>
                        <a:spcBef>
                          <a:spcPts val="300"/>
                        </a:spcBef>
                        <a:spcAft>
                          <a:spcPts val="0"/>
                        </a:spcAft>
                        <a:tabLst>
                          <a:tab pos="0" algn="l"/>
                          <a:tab pos="914400" algn="l"/>
                        </a:tabLst>
                      </a:pPr>
                      <a:r>
                        <a:rPr lang="en-US" sz="1600" dirty="0">
                          <a:effectLst/>
                        </a:rPr>
                        <a:t>Exterior Surface</a:t>
                      </a:r>
                      <a:endParaRPr lang="en-US" sz="1600" dirty="0">
                        <a:effectLst/>
                        <a:latin typeface="Calibri"/>
                        <a:ea typeface="Calibri"/>
                        <a:cs typeface="Times New Roman"/>
                      </a:endParaRPr>
                    </a:p>
                  </a:txBody>
                  <a:tcPr marL="93345" marR="93345" marT="0" marB="0"/>
                </a:tc>
              </a:tr>
              <a:tr h="328083">
                <a:tc>
                  <a:txBody>
                    <a:bodyPr/>
                    <a:lstStyle/>
                    <a:p>
                      <a:pPr marL="0" marR="0" algn="ctr">
                        <a:lnSpc>
                          <a:spcPct val="115000"/>
                        </a:lnSpc>
                        <a:spcBef>
                          <a:spcPts val="300"/>
                        </a:spcBef>
                        <a:spcAft>
                          <a:spcPts val="0"/>
                        </a:spcAft>
                        <a:tabLst>
                          <a:tab pos="0" algn="l"/>
                          <a:tab pos="914400" algn="l"/>
                        </a:tabLst>
                      </a:pPr>
                      <a:r>
                        <a:rPr lang="en-US" sz="1600">
                          <a:effectLst/>
                        </a:rPr>
                        <a:t>Solar absorptance</a:t>
                      </a:r>
                      <a:endParaRPr lang="en-US" sz="1600">
                        <a:effectLst/>
                        <a:latin typeface="Calibri"/>
                        <a:ea typeface="Calibri"/>
                        <a:cs typeface="Times New Roman"/>
                      </a:endParaRPr>
                    </a:p>
                  </a:txBody>
                  <a:tcPr marL="93345" marR="93345" marT="0" marB="0"/>
                </a:tc>
                <a:tc>
                  <a:txBody>
                    <a:bodyPr/>
                    <a:lstStyle/>
                    <a:p>
                      <a:pPr marL="0" marR="0" algn="ctr">
                        <a:lnSpc>
                          <a:spcPct val="115000"/>
                        </a:lnSpc>
                        <a:spcBef>
                          <a:spcPts val="300"/>
                        </a:spcBef>
                        <a:spcAft>
                          <a:spcPts val="0"/>
                        </a:spcAft>
                        <a:tabLst>
                          <a:tab pos="621665" algn="ctr"/>
                        </a:tabLst>
                      </a:pPr>
                      <a:r>
                        <a:rPr lang="en-US" sz="1600">
                          <a:effectLst/>
                        </a:rPr>
                        <a:t>N/A</a:t>
                      </a:r>
                      <a:endParaRPr lang="en-US" sz="1600">
                        <a:effectLst/>
                        <a:latin typeface="Calibri"/>
                        <a:ea typeface="Calibri"/>
                        <a:cs typeface="Times New Roman"/>
                      </a:endParaRPr>
                    </a:p>
                  </a:txBody>
                  <a:tcPr marL="93345" marR="93345" marT="0" marB="0"/>
                </a:tc>
                <a:tc>
                  <a:txBody>
                    <a:bodyPr/>
                    <a:lstStyle/>
                    <a:p>
                      <a:pPr marL="0" marR="0" algn="ctr">
                        <a:lnSpc>
                          <a:spcPct val="115000"/>
                        </a:lnSpc>
                        <a:spcBef>
                          <a:spcPts val="300"/>
                        </a:spcBef>
                        <a:spcAft>
                          <a:spcPts val="0"/>
                        </a:spcAft>
                        <a:tabLst>
                          <a:tab pos="660400" algn="ctr"/>
                        </a:tabLst>
                      </a:pPr>
                      <a:r>
                        <a:rPr lang="en-US" sz="1600" dirty="0">
                          <a:effectLst/>
                        </a:rPr>
                        <a:t>0.1</a:t>
                      </a:r>
                      <a:endParaRPr lang="en-US" sz="1600" dirty="0">
                        <a:effectLst/>
                        <a:latin typeface="Calibri"/>
                        <a:ea typeface="Calibri"/>
                        <a:cs typeface="Times New Roman"/>
                      </a:endParaRPr>
                    </a:p>
                  </a:txBody>
                  <a:tcPr marL="93345" marR="93345" marT="0" marB="0"/>
                </a:tc>
              </a:tr>
              <a:tr h="328083">
                <a:tc>
                  <a:txBody>
                    <a:bodyPr/>
                    <a:lstStyle/>
                    <a:p>
                      <a:pPr marL="0" marR="0" algn="ctr">
                        <a:lnSpc>
                          <a:spcPct val="115000"/>
                        </a:lnSpc>
                        <a:spcBef>
                          <a:spcPts val="300"/>
                        </a:spcBef>
                        <a:spcAft>
                          <a:spcPts val="0"/>
                        </a:spcAft>
                        <a:tabLst>
                          <a:tab pos="0" algn="l"/>
                          <a:tab pos="914400" algn="l"/>
                        </a:tabLst>
                      </a:pPr>
                      <a:r>
                        <a:rPr lang="en-US" sz="1600" dirty="0">
                          <a:effectLst/>
                        </a:rPr>
                        <a:t>Infrared emittance</a:t>
                      </a:r>
                      <a:endParaRPr lang="en-US" sz="1600" dirty="0">
                        <a:effectLst/>
                        <a:latin typeface="Calibri"/>
                        <a:ea typeface="Calibri"/>
                        <a:cs typeface="Times New Roman"/>
                      </a:endParaRPr>
                    </a:p>
                  </a:txBody>
                  <a:tcPr marL="93345" marR="93345" marT="0" marB="0"/>
                </a:tc>
                <a:tc>
                  <a:txBody>
                    <a:bodyPr/>
                    <a:lstStyle/>
                    <a:p>
                      <a:pPr marL="0" marR="0" algn="ctr">
                        <a:lnSpc>
                          <a:spcPct val="115000"/>
                        </a:lnSpc>
                        <a:spcBef>
                          <a:spcPts val="300"/>
                        </a:spcBef>
                        <a:spcAft>
                          <a:spcPts val="0"/>
                        </a:spcAft>
                        <a:tabLst>
                          <a:tab pos="621665" algn="ctr"/>
                        </a:tabLst>
                      </a:pPr>
                      <a:r>
                        <a:rPr lang="en-US" sz="1600">
                          <a:effectLst/>
                        </a:rPr>
                        <a:t>0.9</a:t>
                      </a:r>
                      <a:endParaRPr lang="en-US" sz="1600">
                        <a:effectLst/>
                        <a:latin typeface="Calibri"/>
                        <a:ea typeface="Calibri"/>
                        <a:cs typeface="Times New Roman"/>
                      </a:endParaRPr>
                    </a:p>
                  </a:txBody>
                  <a:tcPr marL="93345" marR="93345" marT="0" marB="0"/>
                </a:tc>
                <a:tc>
                  <a:txBody>
                    <a:bodyPr/>
                    <a:lstStyle/>
                    <a:p>
                      <a:pPr marL="0" marR="0" algn="ctr">
                        <a:lnSpc>
                          <a:spcPct val="115000"/>
                        </a:lnSpc>
                        <a:spcBef>
                          <a:spcPts val="300"/>
                        </a:spcBef>
                        <a:spcAft>
                          <a:spcPts val="0"/>
                        </a:spcAft>
                        <a:tabLst>
                          <a:tab pos="660400" algn="ctr"/>
                        </a:tabLst>
                      </a:pPr>
                      <a:r>
                        <a:rPr lang="en-US" sz="1600" dirty="0">
                          <a:effectLst/>
                        </a:rPr>
                        <a:t>0.9</a:t>
                      </a:r>
                      <a:endParaRPr lang="en-US" sz="1600" dirty="0">
                        <a:effectLst/>
                        <a:latin typeface="Calibri"/>
                        <a:ea typeface="Calibri"/>
                        <a:cs typeface="Times New Roman"/>
                      </a:endParaRPr>
                    </a:p>
                  </a:txBody>
                  <a:tcPr marL="93345" marR="93345" marT="0" marB="0"/>
                </a:tc>
              </a:tr>
            </a:tbl>
          </a:graphicData>
        </a:graphic>
      </p:graphicFrame>
      <p:sp>
        <p:nvSpPr>
          <p:cNvPr id="259093" name="Rectangle 1"/>
          <p:cNvSpPr>
            <a:spLocks noChangeArrowheads="1"/>
          </p:cNvSpPr>
          <p:nvPr/>
        </p:nvSpPr>
        <p:spPr bwMode="auto">
          <a:xfrm>
            <a:off x="1447800" y="1295400"/>
            <a:ext cx="7686675"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457200" eaLnBrk="0" hangingPunct="0">
              <a:spcBef>
                <a:spcPct val="20000"/>
              </a:spcBef>
              <a:buFont typeface="Arial" charset="0"/>
              <a:buChar char="•"/>
              <a:tabLst>
                <a:tab pos="660400" algn="ctr"/>
              </a:tabLst>
              <a:defRPr sz="3200">
                <a:solidFill>
                  <a:schemeClr val="tx1"/>
                </a:solidFill>
                <a:latin typeface="Calibri" pitchFamily="34" charset="0"/>
              </a:defRPr>
            </a:lvl1pPr>
            <a:lvl2pPr marL="742950" indent="-285750" eaLnBrk="0" hangingPunct="0">
              <a:spcBef>
                <a:spcPct val="20000"/>
              </a:spcBef>
              <a:buFont typeface="Arial" charset="0"/>
              <a:buChar char="–"/>
              <a:tabLst>
                <a:tab pos="660400" algn="ctr"/>
              </a:tabLst>
              <a:defRPr sz="2800">
                <a:solidFill>
                  <a:schemeClr val="tx1"/>
                </a:solidFill>
                <a:latin typeface="Calibri" pitchFamily="34" charset="0"/>
              </a:defRPr>
            </a:lvl2pPr>
            <a:lvl3pPr marL="1143000" indent="-228600" eaLnBrk="0" hangingPunct="0">
              <a:spcBef>
                <a:spcPct val="20000"/>
              </a:spcBef>
              <a:buFont typeface="Arial" charset="0"/>
              <a:buChar char="•"/>
              <a:tabLst>
                <a:tab pos="660400" algn="ctr"/>
              </a:tabLst>
              <a:defRPr sz="2400">
                <a:solidFill>
                  <a:schemeClr val="tx1"/>
                </a:solidFill>
                <a:latin typeface="Calibri" pitchFamily="34" charset="0"/>
              </a:defRPr>
            </a:lvl3pPr>
            <a:lvl4pPr marL="1600200" indent="-228600" eaLnBrk="0" hangingPunct="0">
              <a:spcBef>
                <a:spcPct val="20000"/>
              </a:spcBef>
              <a:buFont typeface="Arial" charset="0"/>
              <a:buChar char="–"/>
              <a:tabLst>
                <a:tab pos="660400" algn="ctr"/>
              </a:tabLst>
              <a:defRPr sz="2000">
                <a:solidFill>
                  <a:schemeClr val="tx1"/>
                </a:solidFill>
                <a:latin typeface="Calibri" pitchFamily="34" charset="0"/>
              </a:defRPr>
            </a:lvl4pPr>
            <a:lvl5pPr marL="2057400" indent="-228600" eaLnBrk="0" hangingPunct="0">
              <a:spcBef>
                <a:spcPct val="20000"/>
              </a:spcBef>
              <a:buFont typeface="Arial" charset="0"/>
              <a:buChar char="»"/>
              <a:tabLst>
                <a:tab pos="660400" algn="ctr"/>
              </a:tabLst>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tabLst>
                <a:tab pos="660400" algn="ctr"/>
              </a:tabLst>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tabLst>
                <a:tab pos="660400" algn="ctr"/>
              </a:tabLst>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tabLst>
                <a:tab pos="660400" algn="ctr"/>
              </a:tabLst>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tabLst>
                <a:tab pos="660400" algn="ctr"/>
              </a:tabLst>
              <a:defRPr sz="2000">
                <a:solidFill>
                  <a:schemeClr val="tx1"/>
                </a:solidFill>
                <a:latin typeface="Calibri" pitchFamily="34" charset="0"/>
              </a:defRPr>
            </a:lvl9pPr>
          </a:lstStyle>
          <a:p>
            <a:pPr>
              <a:spcBef>
                <a:spcPct val="0"/>
              </a:spcBef>
              <a:buFontTx/>
              <a:buNone/>
            </a:pPr>
            <a:r>
              <a:rPr lang="en-US" altLang="en-US" sz="1400" b="1" dirty="0">
                <a:latin typeface="Arial" charset="0"/>
                <a:ea typeface="Calibri" pitchFamily="34" charset="0"/>
              </a:rPr>
              <a:t>TABLE 5-15 Opaque Surface Radiative Properties, Case 220</a:t>
            </a:r>
            <a:endParaRPr lang="en-US" altLang="en-US" sz="1400" dirty="0">
              <a:latin typeface="Arial" charset="0"/>
              <a:ea typeface="Calibri" pitchFamily="34" charset="0"/>
            </a:endParaRPr>
          </a:p>
          <a:p>
            <a:pPr>
              <a:spcBef>
                <a:spcPct val="0"/>
              </a:spcBef>
              <a:buFontTx/>
              <a:buNone/>
            </a:pPr>
            <a:endParaRPr lang="en-US" altLang="en-US" sz="700" dirty="0">
              <a:latin typeface="Arial" charset="0"/>
              <a:ea typeface="Calibri" pitchFamily="34" charset="0"/>
            </a:endParaRPr>
          </a:p>
          <a:p>
            <a:pPr>
              <a:spcBef>
                <a:spcPct val="0"/>
              </a:spcBef>
              <a:buFontTx/>
              <a:buNone/>
            </a:pPr>
            <a:endParaRPr lang="en-US" altLang="en-US" sz="700" dirty="0">
              <a:latin typeface="Arial" charset="0"/>
              <a:ea typeface="Calibri" pitchFamily="34" charset="0"/>
            </a:endParaRPr>
          </a:p>
          <a:p>
            <a:pPr>
              <a:spcBef>
                <a:spcPct val="0"/>
              </a:spcBef>
              <a:buFontTx/>
              <a:buNone/>
            </a:pPr>
            <a:endParaRPr lang="en-US" altLang="en-US" sz="700" dirty="0">
              <a:latin typeface="Arial" charset="0"/>
              <a:ea typeface="Calibri" pitchFamily="34" charset="0"/>
            </a:endParaRPr>
          </a:p>
          <a:p>
            <a:pPr>
              <a:spcBef>
                <a:spcPct val="0"/>
              </a:spcBef>
              <a:buFontTx/>
              <a:buNone/>
            </a:pPr>
            <a:endParaRPr lang="en-US" altLang="en-US" sz="700" dirty="0">
              <a:latin typeface="Arial" charset="0"/>
              <a:ea typeface="Calibri" pitchFamily="34" charset="0"/>
            </a:endParaRPr>
          </a:p>
          <a:p>
            <a:pPr>
              <a:spcBef>
                <a:spcPct val="0"/>
              </a:spcBef>
              <a:buFontTx/>
              <a:buNone/>
            </a:pPr>
            <a:endParaRPr lang="en-US" altLang="en-US" sz="700" dirty="0">
              <a:latin typeface="Arial" charset="0"/>
              <a:ea typeface="Calibri" pitchFamily="34" charset="0"/>
            </a:endParaRPr>
          </a:p>
          <a:p>
            <a:pPr>
              <a:spcBef>
                <a:spcPct val="0"/>
              </a:spcBef>
              <a:buFontTx/>
              <a:buNone/>
            </a:pPr>
            <a:endParaRPr lang="en-US" altLang="en-US" sz="700" dirty="0">
              <a:latin typeface="Arial" charset="0"/>
              <a:ea typeface="Calibri" pitchFamily="34" charset="0"/>
            </a:endParaRPr>
          </a:p>
          <a:p>
            <a:pPr>
              <a:spcBef>
                <a:spcPct val="0"/>
              </a:spcBef>
              <a:buFontTx/>
              <a:buNone/>
            </a:pPr>
            <a:endParaRPr lang="en-US" altLang="en-US" sz="700" dirty="0">
              <a:latin typeface="Arial" charset="0"/>
              <a:ea typeface="Calibri" pitchFamily="34" charset="0"/>
            </a:endParaRPr>
          </a:p>
          <a:p>
            <a:pPr>
              <a:spcBef>
                <a:spcPct val="0"/>
              </a:spcBef>
              <a:buFontTx/>
              <a:buNone/>
            </a:pPr>
            <a:endParaRPr lang="en-US" altLang="en-US" sz="700" dirty="0">
              <a:latin typeface="Arial" charset="0"/>
              <a:ea typeface="Calibri" pitchFamily="34" charset="0"/>
            </a:endParaRPr>
          </a:p>
          <a:p>
            <a:pPr>
              <a:spcBef>
                <a:spcPct val="0"/>
              </a:spcBef>
              <a:buFontTx/>
              <a:buNone/>
            </a:pPr>
            <a:endParaRPr lang="en-US" altLang="en-US" sz="700" dirty="0">
              <a:latin typeface="Arial" charset="0"/>
              <a:ea typeface="Calibri" pitchFamily="34" charset="0"/>
            </a:endParaRPr>
          </a:p>
          <a:p>
            <a:pPr>
              <a:spcBef>
                <a:spcPct val="0"/>
              </a:spcBef>
              <a:buFontTx/>
              <a:buNone/>
            </a:pPr>
            <a:endParaRPr lang="en-US" altLang="en-US" sz="700" dirty="0">
              <a:latin typeface="Arial" charset="0"/>
              <a:ea typeface="Calibri" pitchFamily="34" charset="0"/>
            </a:endParaRPr>
          </a:p>
          <a:p>
            <a:pPr>
              <a:spcBef>
                <a:spcPct val="0"/>
              </a:spcBef>
              <a:buFontTx/>
              <a:buNone/>
            </a:pPr>
            <a:endParaRPr lang="en-US" altLang="en-US" sz="700" dirty="0">
              <a:latin typeface="Arial" charset="0"/>
              <a:ea typeface="Calibri" pitchFamily="34" charset="0"/>
            </a:endParaRPr>
          </a:p>
          <a:p>
            <a:pPr>
              <a:spcBef>
                <a:spcPct val="0"/>
              </a:spcBef>
              <a:buFontTx/>
              <a:buNone/>
            </a:pPr>
            <a:endParaRPr lang="en-US" altLang="en-US" sz="700" dirty="0">
              <a:latin typeface="Arial" charset="0"/>
              <a:ea typeface="Calibri" pitchFamily="34" charset="0"/>
            </a:endParaRPr>
          </a:p>
          <a:p>
            <a:pPr>
              <a:spcBef>
                <a:spcPct val="0"/>
              </a:spcBef>
              <a:buFontTx/>
              <a:buNone/>
            </a:pPr>
            <a:r>
              <a:rPr lang="en-US" altLang="en-US" sz="1400" dirty="0">
                <a:latin typeface="Arial" charset="0"/>
                <a:ea typeface="Calibri" pitchFamily="34" charset="0"/>
              </a:rPr>
              <a:t>N/A = Not Applicable. </a:t>
            </a:r>
            <a:r>
              <a:rPr lang="en-US" altLang="en-US" sz="1400" b="1" i="1" u="sng" dirty="0">
                <a:latin typeface="Arial" charset="0"/>
                <a:ea typeface="Calibri" pitchFamily="34" charset="0"/>
              </a:rPr>
              <a:t>Informative Note: </a:t>
            </a:r>
            <a:r>
              <a:rPr lang="en-US" altLang="en-US" sz="1400" u="sng" dirty="0">
                <a:latin typeface="Arial" charset="0"/>
                <a:ea typeface="Calibri" pitchFamily="34" charset="0"/>
              </a:rPr>
              <a:t>As there are no solar gains to the zone in cases</a:t>
            </a:r>
          </a:p>
          <a:p>
            <a:pPr>
              <a:spcBef>
                <a:spcPct val="0"/>
              </a:spcBef>
              <a:buFontTx/>
              <a:buNone/>
            </a:pPr>
            <a:r>
              <a:rPr lang="en-US" altLang="en-US" sz="1400" u="sng" dirty="0">
                <a:latin typeface="Arial" charset="0"/>
                <a:ea typeface="Calibri" pitchFamily="34" charset="0"/>
              </a:rPr>
              <a:t>with opaque windows, the value input for interior solar </a:t>
            </a:r>
            <a:r>
              <a:rPr lang="en-US" altLang="en-US" sz="1400" u="sng" dirty="0" err="1">
                <a:latin typeface="Arial" charset="0"/>
                <a:ea typeface="Calibri" pitchFamily="34" charset="0"/>
              </a:rPr>
              <a:t>absorptance</a:t>
            </a:r>
            <a:r>
              <a:rPr lang="en-US" altLang="en-US" sz="1400" u="sng" dirty="0">
                <a:latin typeface="Arial" charset="0"/>
                <a:ea typeface="Calibri" pitchFamily="34" charset="0"/>
              </a:rPr>
              <a:t> should not impact</a:t>
            </a:r>
          </a:p>
          <a:p>
            <a:pPr>
              <a:spcBef>
                <a:spcPct val="0"/>
              </a:spcBef>
              <a:buFontTx/>
              <a:buNone/>
            </a:pPr>
            <a:r>
              <a:rPr lang="en-US" altLang="en-US" sz="1400" u="sng" dirty="0">
                <a:latin typeface="Arial" charset="0"/>
                <a:ea typeface="Calibri" pitchFamily="34" charset="0"/>
              </a:rPr>
              <a:t>the simulation.</a:t>
            </a:r>
            <a:endParaRPr lang="en-US" altLang="en-US" sz="1400" dirty="0">
              <a:latin typeface="Arial" charset="0"/>
              <a:ea typeface="Calibri" pitchFamily="34" charset="0"/>
            </a:endParaRPr>
          </a:p>
          <a:p>
            <a:pPr>
              <a:spcBef>
                <a:spcPct val="0"/>
              </a:spcBef>
              <a:buFontTx/>
              <a:buNone/>
            </a:pPr>
            <a:endParaRPr lang="en-US" altLang="en-US" sz="1800" dirty="0">
              <a:latin typeface="Arial" charset="0"/>
              <a:ea typeface="Calibri" pitchFamily="34" charset="0"/>
            </a:endParaRPr>
          </a:p>
        </p:txBody>
      </p:sp>
      <p:sp>
        <p:nvSpPr>
          <p:cNvPr id="259094" name="Title 1"/>
          <p:cNvSpPr>
            <a:spLocks noGrp="1"/>
          </p:cNvSpPr>
          <p:nvPr>
            <p:ph type="title"/>
          </p:nvPr>
        </p:nvSpPr>
        <p:spPr>
          <a:xfrm>
            <a:off x="457200" y="0"/>
            <a:ext cx="8229600" cy="990600"/>
          </a:xfrm>
        </p:spPr>
        <p:txBody>
          <a:bodyPr/>
          <a:lstStyle/>
          <a:p>
            <a:r>
              <a:rPr lang="en-US" altLang="en-US" sz="3200" b="1" smtClean="0"/>
              <a:t>Thermal Fabric Update Results, Round 2</a:t>
            </a:r>
            <a:br>
              <a:rPr lang="en-US" altLang="en-US" sz="3200" b="1" smtClean="0"/>
            </a:br>
            <a:r>
              <a:rPr lang="en-US" altLang="en-US" sz="3200" b="1" smtClean="0"/>
              <a:t>WG Comments on Sim Trial Materials (1f)</a:t>
            </a:r>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itle 1"/>
          <p:cNvSpPr>
            <a:spLocks noGrp="1"/>
          </p:cNvSpPr>
          <p:nvPr>
            <p:ph type="title"/>
          </p:nvPr>
        </p:nvSpPr>
        <p:spPr>
          <a:xfrm>
            <a:off x="457200" y="0"/>
            <a:ext cx="8229600" cy="990600"/>
          </a:xfrm>
        </p:spPr>
        <p:txBody>
          <a:bodyPr/>
          <a:lstStyle/>
          <a:p>
            <a:r>
              <a:rPr lang="en-US" altLang="en-US" sz="3200" b="1" smtClean="0"/>
              <a:t>Thermal Fabric Update Results, Round 2</a:t>
            </a:r>
            <a:br>
              <a:rPr lang="en-US" altLang="en-US" sz="3200" b="1" smtClean="0"/>
            </a:br>
            <a:r>
              <a:rPr lang="en-US" altLang="en-US" sz="3600" b="1" smtClean="0"/>
              <a:t>WG Comments on Sim Trial Materials (2)</a:t>
            </a:r>
          </a:p>
        </p:txBody>
      </p:sp>
      <p:sp>
        <p:nvSpPr>
          <p:cNvPr id="250883" name="Content Placeholder 2"/>
          <p:cNvSpPr>
            <a:spLocks noGrp="1"/>
          </p:cNvSpPr>
          <p:nvPr>
            <p:ph idx="1"/>
          </p:nvPr>
        </p:nvSpPr>
        <p:spPr>
          <a:xfrm>
            <a:off x="381000" y="1143000"/>
            <a:ext cx="8458200" cy="6019800"/>
          </a:xfrm>
        </p:spPr>
        <p:txBody>
          <a:bodyPr/>
          <a:lstStyle/>
          <a:p>
            <a:pPr marL="457200" lvl="1" indent="0">
              <a:buFont typeface="Arial" charset="0"/>
              <a:buNone/>
              <a:defRPr/>
            </a:pPr>
            <a:endParaRPr lang="en-US" sz="1800" b="1" dirty="0" smtClean="0"/>
          </a:p>
          <a:p>
            <a:pPr lvl="1">
              <a:defRPr/>
            </a:pPr>
            <a:r>
              <a:rPr lang="en-US" sz="1800" b="1" dirty="0" smtClean="0"/>
              <a:t>5.2.1.12 </a:t>
            </a:r>
            <a:r>
              <a:rPr lang="en-US" sz="1800" b="1" dirty="0"/>
              <a:t>Alternative Constant Interior Solar Distribution Fractions. </a:t>
            </a:r>
            <a:r>
              <a:rPr lang="en-US" sz="1800" dirty="0"/>
              <a:t>This is the fractional distribution among interior surfaces of solar radiation transmitted through the </a:t>
            </a:r>
            <a:r>
              <a:rPr lang="en-US" sz="1800" dirty="0" smtClean="0"/>
              <a:t>windows</a:t>
            </a:r>
            <a:r>
              <a:rPr lang="en-US" sz="1800" u="sng" dirty="0" smtClean="0">
                <a:solidFill>
                  <a:srgbClr val="0000FF"/>
                </a:solidFill>
              </a:rPr>
              <a:t> after all reflections off of interior surfaces</a:t>
            </a:r>
            <a:r>
              <a:rPr lang="en-US" sz="1800" dirty="0" smtClean="0"/>
              <a:t>.</a:t>
            </a:r>
            <a:r>
              <a:rPr lang="en-US" sz="1800" dirty="0"/>
              <a:t> </a:t>
            </a:r>
            <a:r>
              <a:rPr lang="en-US" sz="1800" dirty="0" smtClean="0"/>
              <a:t>[H] </a:t>
            </a:r>
            <a:r>
              <a:rPr lang="en-US" sz="1800" dirty="0"/>
              <a:t> </a:t>
            </a:r>
            <a:endParaRPr lang="en-US" sz="1800" dirty="0" smtClean="0"/>
          </a:p>
          <a:p>
            <a:pPr lvl="2">
              <a:defRPr/>
            </a:pPr>
            <a:r>
              <a:rPr lang="en-US" sz="1600" dirty="0" smtClean="0"/>
              <a:t>Comment by H: This should clarify that it is the fraction absorbed by the surfaces after reflecting off interior surfaces. Our program specifies the distribution of transmitted solar before it reflects off any surfaces (the remainder is reflected out or absorbed by the air).  It is not clear if these values should be used with an interior solar </a:t>
            </a:r>
            <a:r>
              <a:rPr lang="en-US" sz="1600" dirty="0" err="1" smtClean="0"/>
              <a:t>absorptance</a:t>
            </a:r>
            <a:r>
              <a:rPr lang="en-US" sz="1600" dirty="0" smtClean="0"/>
              <a:t> of 1.0, or the values specified in Table 5-3.</a:t>
            </a:r>
          </a:p>
          <a:p>
            <a:pPr lvl="2">
              <a:defRPr/>
            </a:pPr>
            <a:r>
              <a:rPr lang="en-US" sz="1600" dirty="0" smtClean="0">
                <a:solidFill>
                  <a:srgbClr val="0000FF"/>
                </a:solidFill>
              </a:rPr>
              <a:t>Proposed resolution: Revise as noted above. </a:t>
            </a:r>
            <a:r>
              <a:rPr lang="en-US" sz="1600" b="1" i="1" dirty="0" smtClean="0">
                <a:solidFill>
                  <a:srgbClr val="0000FF"/>
                </a:solidFill>
              </a:rPr>
              <a:t>OK? </a:t>
            </a:r>
            <a:endParaRPr lang="en-US" sz="1600" dirty="0" smtClean="0">
              <a:solidFill>
                <a:srgbClr val="0000FF"/>
              </a:solidFill>
            </a:endParaRPr>
          </a:p>
          <a:p>
            <a:pPr lvl="2">
              <a:defRPr/>
            </a:pPr>
            <a:r>
              <a:rPr lang="en-US" sz="1600" dirty="0" smtClean="0">
                <a:solidFill>
                  <a:srgbClr val="0000FF"/>
                </a:solidFill>
              </a:rPr>
              <a:t>We could also discuss developing an informative note relevant to this specific program, but would need clarification of the second sentence of the comment before doing that. </a:t>
            </a:r>
            <a:r>
              <a:rPr lang="en-US" sz="1600" b="1" i="1" dirty="0" smtClean="0">
                <a:solidFill>
                  <a:srgbClr val="0000FF"/>
                </a:solidFill>
              </a:rPr>
              <a:t>Action Item: JN discuss with H.</a:t>
            </a:r>
            <a:endParaRPr lang="en-US" sz="1600" dirty="0" smtClean="0">
              <a:solidFill>
                <a:srgbClr val="0000FF"/>
              </a:solidFill>
            </a:endParaRPr>
          </a:p>
          <a:p>
            <a:pPr lvl="1">
              <a:defRPr/>
            </a:pPr>
            <a:endParaRPr lang="en-US" sz="2000" b="1" i="1" dirty="0" smtClean="0">
              <a:solidFill>
                <a:srgbClr val="0000FF"/>
              </a:solidFill>
            </a:endParaRPr>
          </a:p>
          <a:p>
            <a:pPr lvl="1">
              <a:defRPr/>
            </a:pPr>
            <a:r>
              <a:rPr lang="en-US" sz="2000" b="1" i="1" dirty="0" smtClean="0">
                <a:solidFill>
                  <a:srgbClr val="0000FF"/>
                </a:solidFill>
              </a:rPr>
              <a:t>Also search and replace elsewhere this language occurs.</a:t>
            </a:r>
          </a:p>
          <a:p>
            <a:pPr lvl="2">
              <a:defRPr/>
            </a:pPr>
            <a:endParaRPr lang="en-US" sz="1600" dirty="0" smtClean="0">
              <a:solidFill>
                <a:srgbClr val="0000FF"/>
              </a:solidFill>
            </a:endParaRPr>
          </a:p>
          <a:p>
            <a:pPr lvl="1">
              <a:defRPr/>
            </a:pPr>
            <a:endParaRPr lang="en-US" altLang="en-US" sz="2400" b="1" dirty="0" smtClean="0"/>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Title 1"/>
          <p:cNvSpPr>
            <a:spLocks noGrp="1"/>
          </p:cNvSpPr>
          <p:nvPr>
            <p:ph type="title"/>
          </p:nvPr>
        </p:nvSpPr>
        <p:spPr>
          <a:xfrm>
            <a:off x="457200" y="0"/>
            <a:ext cx="8229600" cy="990600"/>
          </a:xfrm>
        </p:spPr>
        <p:txBody>
          <a:bodyPr/>
          <a:lstStyle/>
          <a:p>
            <a:r>
              <a:rPr lang="en-US" altLang="en-US" sz="3200" b="1" smtClean="0"/>
              <a:t>Thermal Fabric Update Results, Round 2</a:t>
            </a:r>
            <a:br>
              <a:rPr lang="en-US" altLang="en-US" sz="3200" b="1" smtClean="0"/>
            </a:br>
            <a:r>
              <a:rPr lang="en-US" altLang="en-US" sz="3600" b="1" smtClean="0"/>
              <a:t>WG Comments on Sim Trial Materials (3)</a:t>
            </a:r>
          </a:p>
        </p:txBody>
      </p:sp>
      <p:sp>
        <p:nvSpPr>
          <p:cNvPr id="261123" name="Content Placeholder 2"/>
          <p:cNvSpPr>
            <a:spLocks noGrp="1"/>
          </p:cNvSpPr>
          <p:nvPr>
            <p:ph idx="1"/>
          </p:nvPr>
        </p:nvSpPr>
        <p:spPr>
          <a:xfrm>
            <a:off x="381000" y="1143000"/>
            <a:ext cx="8458200" cy="6019800"/>
          </a:xfrm>
        </p:spPr>
        <p:txBody>
          <a:bodyPr/>
          <a:lstStyle/>
          <a:p>
            <a:pPr marL="0" indent="0">
              <a:buFont typeface="Arial" charset="0"/>
              <a:buNone/>
            </a:pPr>
            <a:endParaRPr lang="en-US" altLang="en-US" sz="2400" b="1" smtClean="0"/>
          </a:p>
          <a:p>
            <a:pPr lvl="1"/>
            <a:r>
              <a:rPr lang="en-US" altLang="en-US" sz="1800" b="1" smtClean="0"/>
              <a:t>Table 5-11a Material Specification High Mass Case [900] (and similar Table 980-1a for Case 980): </a:t>
            </a:r>
            <a:r>
              <a:rPr lang="en-US" altLang="en-US" sz="1800" smtClean="0"/>
              <a:t>Change raised floor insulation thickness from 1.007 m to 1.003 m, to be consistent with low mass thickness. [H]</a:t>
            </a:r>
            <a:endParaRPr lang="en-US" altLang="en-US" sz="1800" b="1" smtClean="0"/>
          </a:p>
          <a:p>
            <a:pPr lvl="2"/>
            <a:r>
              <a:rPr lang="en-US" altLang="en-US" sz="1600" smtClean="0">
                <a:solidFill>
                  <a:srgbClr val="0000FF"/>
                </a:solidFill>
              </a:rPr>
              <a:t>Proposed resolution: </a:t>
            </a:r>
            <a:r>
              <a:rPr lang="en-US" altLang="en-US" sz="1600" b="1" smtClean="0">
                <a:solidFill>
                  <a:srgbClr val="0000FF"/>
                </a:solidFill>
              </a:rPr>
              <a:t>No Revision to normative specified value. </a:t>
            </a:r>
            <a:r>
              <a:rPr lang="en-US" altLang="en-US" sz="1600" smtClean="0">
                <a:solidFill>
                  <a:srgbClr val="0000FF"/>
                </a:solidFill>
              </a:rPr>
              <a:t>Slight differences in floor insulation thickness are intended to achieve better match of R-values through each surface going from low mass to high mass cases (e.g., 900 vs. 600). </a:t>
            </a:r>
            <a:r>
              <a:rPr lang="en-US" altLang="en-US" sz="1600" b="1" i="1" smtClean="0">
                <a:solidFill>
                  <a:srgbClr val="0000FF"/>
                </a:solidFill>
              </a:rPr>
              <a:t>Tk SSPC 140 should we add informative notes applying to the floor insulation thicknesses in Tables 5-11a and 980-1a indicating that because the R-value of the concrete slab in Case 900 varies slightly from the R-value of the timber floor in Case 600, the floor insulation value varies slightly from Case 600 so that total floor R-values match closely for Case 900 vs. Case 600. OK? </a:t>
            </a:r>
            <a:r>
              <a:rPr lang="en-US" altLang="en-US" sz="1600" i="1" smtClean="0">
                <a:solidFill>
                  <a:srgbClr val="0000FF"/>
                </a:solidFill>
              </a:rPr>
              <a:t>[This seems like it would help other sharp-eyed future users realize that we don’t have a typo here.]</a:t>
            </a:r>
            <a:endParaRPr lang="en-US" altLang="en-US" smtClean="0"/>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itle 1"/>
          <p:cNvSpPr>
            <a:spLocks noGrp="1"/>
          </p:cNvSpPr>
          <p:nvPr>
            <p:ph type="title"/>
          </p:nvPr>
        </p:nvSpPr>
        <p:spPr>
          <a:xfrm>
            <a:off x="457200" y="0"/>
            <a:ext cx="8229600" cy="990600"/>
          </a:xfrm>
        </p:spPr>
        <p:txBody>
          <a:bodyPr/>
          <a:lstStyle/>
          <a:p>
            <a:r>
              <a:rPr lang="en-US" altLang="en-US" sz="3200" b="1" smtClean="0"/>
              <a:t>Thermal Fabric Update Results, Round 2</a:t>
            </a:r>
            <a:br>
              <a:rPr lang="en-US" altLang="en-US" sz="3200" b="1" smtClean="0"/>
            </a:br>
            <a:r>
              <a:rPr lang="en-US" altLang="en-US" sz="3600" b="1" smtClean="0"/>
              <a:t>WG Comments on Sim Trial Materials (4a)</a:t>
            </a:r>
          </a:p>
        </p:txBody>
      </p:sp>
      <p:sp>
        <p:nvSpPr>
          <p:cNvPr id="262147" name="Content Placeholder 2"/>
          <p:cNvSpPr>
            <a:spLocks noGrp="1"/>
          </p:cNvSpPr>
          <p:nvPr>
            <p:ph idx="1"/>
          </p:nvPr>
        </p:nvSpPr>
        <p:spPr>
          <a:xfrm>
            <a:off x="381000" y="1143000"/>
            <a:ext cx="8458200" cy="6019800"/>
          </a:xfrm>
        </p:spPr>
        <p:txBody>
          <a:bodyPr/>
          <a:lstStyle/>
          <a:p>
            <a:pPr marL="0" indent="0">
              <a:buFont typeface="Arial" charset="0"/>
              <a:buNone/>
            </a:pPr>
            <a:endParaRPr lang="en-US" altLang="en-US" sz="2400" b="1" smtClean="0"/>
          </a:p>
          <a:p>
            <a:pPr lvl="1"/>
            <a:r>
              <a:rPr lang="en-US" altLang="en-US" sz="1800" b="1" smtClean="0"/>
              <a:t>5.2.3.1.4 High Conductance Wall/Opaque Window.</a:t>
            </a:r>
            <a:r>
              <a:rPr lang="en-US" altLang="en-US" sz="1800" smtClean="0"/>
              <a:t> </a:t>
            </a:r>
          </a:p>
          <a:p>
            <a:pPr lvl="2"/>
            <a:r>
              <a:rPr lang="en-US" altLang="en-US" sz="1800" smtClean="0"/>
              <a:t>Comment by H: An informative note here would be helpful: Suggest modeling as a door instead with specific properties (k, rho, cp, thickness, roughness)? It’s a bit ambiguous how to do this effectively as a layered window.</a:t>
            </a:r>
          </a:p>
          <a:p>
            <a:pPr lvl="2"/>
            <a:r>
              <a:rPr lang="en-US" altLang="en-US" sz="1800" smtClean="0">
                <a:solidFill>
                  <a:srgbClr val="0000FF"/>
                </a:solidFill>
              </a:rPr>
              <a:t>Thoughts: The section leads off with “</a:t>
            </a:r>
            <a:r>
              <a:rPr lang="en-US" altLang="en-US" sz="1800" smtClean="0"/>
              <a:t>An element that is either a highly conductive wall or an opaque window shall replace the 12 m</a:t>
            </a:r>
            <a:r>
              <a:rPr lang="en-US" altLang="en-US" sz="1800" baseline="30000" smtClean="0"/>
              <a:t>2</a:t>
            </a:r>
            <a:r>
              <a:rPr lang="en-US" altLang="en-US" sz="1800" smtClean="0"/>
              <a:t> of transparent window on the south wall.</a:t>
            </a:r>
            <a:r>
              <a:rPr lang="en-US" altLang="en-US" sz="1800" smtClean="0">
                <a:solidFill>
                  <a:srgbClr val="0000FF"/>
                </a:solidFill>
              </a:rPr>
              <a:t>”</a:t>
            </a:r>
            <a:r>
              <a:rPr lang="en-US" altLang="en-US" sz="1800" smtClean="0"/>
              <a:t> </a:t>
            </a:r>
            <a:r>
              <a:rPr lang="en-US" altLang="en-US" sz="1800" smtClean="0">
                <a:solidFill>
                  <a:srgbClr val="0000FF"/>
                </a:solidFill>
              </a:rPr>
              <a:t>Implicit to “a highly conductive wall” would be applying a door within the wall.</a:t>
            </a:r>
            <a:r>
              <a:rPr lang="en-US" altLang="en-US" sz="1800" smtClean="0"/>
              <a:t> </a:t>
            </a:r>
            <a:endParaRPr lang="en-US" altLang="en-US" sz="1800" smtClean="0">
              <a:solidFill>
                <a:srgbClr val="0000FF"/>
              </a:solidFill>
            </a:endParaRPr>
          </a:p>
          <a:p>
            <a:pPr lvl="2"/>
            <a:r>
              <a:rPr lang="en-US" altLang="en-US" sz="1800" smtClean="0">
                <a:solidFill>
                  <a:srgbClr val="0000FF"/>
                </a:solidFill>
              </a:rPr>
              <a:t>Proposed resolution: We can add an informative note stating something like: “</a:t>
            </a:r>
            <a:r>
              <a:rPr lang="en-US" altLang="en-US" sz="1800" b="1" i="1" smtClean="0">
                <a:solidFill>
                  <a:srgbClr val="0000FF"/>
                </a:solidFill>
              </a:rPr>
              <a:t>Informative Note: </a:t>
            </a:r>
            <a:r>
              <a:rPr lang="en-US" altLang="en-US" sz="1800" smtClean="0">
                <a:solidFill>
                  <a:srgbClr val="0000FF"/>
                </a:solidFill>
              </a:rPr>
              <a:t>This element may be input as a zero-transmittance window or as a “sub-wall” or door, as appropriate for the program being tested. </a:t>
            </a:r>
            <a:r>
              <a:rPr lang="en-US" altLang="en-US" sz="1800" b="1" i="1" smtClean="0">
                <a:solidFill>
                  <a:srgbClr val="0000FF"/>
                </a:solidFill>
              </a:rPr>
              <a:t>Tk SSPC 140 ok?</a:t>
            </a:r>
            <a:endParaRPr lang="en-US" altLang="en-US" sz="1800" smtClean="0"/>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itle 1"/>
          <p:cNvSpPr>
            <a:spLocks noGrp="1"/>
          </p:cNvSpPr>
          <p:nvPr>
            <p:ph type="title"/>
          </p:nvPr>
        </p:nvSpPr>
        <p:spPr>
          <a:xfrm>
            <a:off x="457200" y="0"/>
            <a:ext cx="8229600" cy="990600"/>
          </a:xfrm>
        </p:spPr>
        <p:txBody>
          <a:bodyPr/>
          <a:lstStyle/>
          <a:p>
            <a:r>
              <a:rPr lang="en-US" altLang="en-US" sz="3200" b="1" smtClean="0"/>
              <a:t>Thermal Fabric Update Results, Round 2</a:t>
            </a:r>
            <a:br>
              <a:rPr lang="en-US" altLang="en-US" sz="3200" b="1" smtClean="0"/>
            </a:br>
            <a:r>
              <a:rPr lang="en-US" altLang="en-US" sz="3600" b="1" smtClean="0"/>
              <a:t>WG Comments on Sim Trial Materials (4b)</a:t>
            </a:r>
          </a:p>
        </p:txBody>
      </p:sp>
      <p:sp>
        <p:nvSpPr>
          <p:cNvPr id="250883" name="Content Placeholder 2"/>
          <p:cNvSpPr>
            <a:spLocks noGrp="1"/>
          </p:cNvSpPr>
          <p:nvPr>
            <p:ph idx="1"/>
          </p:nvPr>
        </p:nvSpPr>
        <p:spPr>
          <a:xfrm>
            <a:off x="381000" y="1143000"/>
            <a:ext cx="8458200" cy="6019800"/>
          </a:xfrm>
        </p:spPr>
        <p:txBody>
          <a:bodyPr/>
          <a:lstStyle/>
          <a:p>
            <a:pPr marL="0" indent="0">
              <a:buFont typeface="Arial" charset="0"/>
              <a:buNone/>
              <a:defRPr/>
            </a:pPr>
            <a:endParaRPr lang="en-US" altLang="en-US" sz="2400" b="1" dirty="0" smtClean="0"/>
          </a:p>
          <a:p>
            <a:pPr marL="457200" lvl="1" indent="0">
              <a:buFont typeface="Arial" charset="0"/>
              <a:buNone/>
              <a:defRPr/>
            </a:pPr>
            <a:r>
              <a:rPr lang="en-US" sz="1800" b="1" dirty="0"/>
              <a:t>5.2.3.1.4 High Conductance Wall/Opaque Window.</a:t>
            </a:r>
            <a:r>
              <a:rPr lang="en-US" sz="1800" dirty="0"/>
              <a:t> </a:t>
            </a:r>
          </a:p>
          <a:p>
            <a:pPr lvl="1">
              <a:defRPr/>
            </a:pPr>
            <a:r>
              <a:rPr lang="en-US" sz="1600" dirty="0"/>
              <a:t>c</a:t>
            </a:r>
            <a:r>
              <a:rPr lang="en-US" sz="1600" dirty="0" smtClean="0"/>
              <a:t>. The </a:t>
            </a:r>
            <a:r>
              <a:rPr lang="en-US" sz="1600" dirty="0"/>
              <a:t>surface texture  for the high-conductance wall shall be very smooth, the same as glass.</a:t>
            </a:r>
          </a:p>
          <a:p>
            <a:pPr lvl="2">
              <a:defRPr/>
            </a:pPr>
            <a:r>
              <a:rPr lang="en-US" sz="1600" dirty="0" smtClean="0"/>
              <a:t>Comment by H: Surface </a:t>
            </a:r>
            <a:r>
              <a:rPr lang="en-US" sz="1600" dirty="0"/>
              <a:t>texture for the other exterior surfaces also needs to be defined. I think this was deleted with all of the convective coefficient changes.</a:t>
            </a:r>
          </a:p>
          <a:p>
            <a:pPr lvl="2">
              <a:defRPr/>
            </a:pPr>
            <a:r>
              <a:rPr lang="en-US" sz="1600" dirty="0" smtClean="0">
                <a:solidFill>
                  <a:srgbClr val="0000FF"/>
                </a:solidFill>
              </a:rPr>
              <a:t>Thoughts: Case 220 (5.2.3.1) leads off with </a:t>
            </a:r>
            <a:r>
              <a:rPr lang="en-US" sz="1600" dirty="0" smtClean="0"/>
              <a:t>“Case 220 shall be modeled exactly the same as Case 600 except for the changes specified in the following subsections.” </a:t>
            </a:r>
            <a:endParaRPr lang="en-US" sz="1600" dirty="0" smtClean="0">
              <a:solidFill>
                <a:srgbClr val="0000FF"/>
              </a:solidFill>
            </a:endParaRPr>
          </a:p>
          <a:p>
            <a:pPr lvl="2">
              <a:defRPr/>
            </a:pPr>
            <a:r>
              <a:rPr lang="en-US" sz="1600" dirty="0" smtClean="0">
                <a:solidFill>
                  <a:srgbClr val="0000FF"/>
                </a:solidFill>
              </a:rPr>
              <a:t>Proposed resolution: </a:t>
            </a:r>
            <a:r>
              <a:rPr lang="en-US" sz="1600" b="1" dirty="0" smtClean="0">
                <a:solidFill>
                  <a:srgbClr val="0000FF"/>
                </a:solidFill>
              </a:rPr>
              <a:t>No change. </a:t>
            </a:r>
            <a:r>
              <a:rPr lang="en-US" sz="1600" dirty="0" smtClean="0">
                <a:solidFill>
                  <a:srgbClr val="0000FF"/>
                </a:solidFill>
              </a:rPr>
              <a:t>Intro to 5.2.3.1 covers it.</a:t>
            </a:r>
          </a:p>
          <a:p>
            <a:pPr marL="457200" lvl="1" indent="0">
              <a:buFont typeface="Arial" charset="0"/>
              <a:buNone/>
              <a:defRPr/>
            </a:pPr>
            <a:endParaRPr lang="en-US" sz="1600" b="1" dirty="0" smtClean="0"/>
          </a:p>
          <a:p>
            <a:pPr lvl="1">
              <a:defRPr/>
            </a:pPr>
            <a:endParaRPr lang="en-US" sz="1600" b="1" i="1" dirty="0" smtClean="0">
              <a:solidFill>
                <a:srgbClr val="FF0000"/>
              </a:solidFill>
            </a:endParaRP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itle 1"/>
          <p:cNvSpPr>
            <a:spLocks noGrp="1"/>
          </p:cNvSpPr>
          <p:nvPr>
            <p:ph type="title"/>
          </p:nvPr>
        </p:nvSpPr>
        <p:spPr>
          <a:xfrm>
            <a:off x="457200" y="0"/>
            <a:ext cx="8229600" cy="990600"/>
          </a:xfrm>
        </p:spPr>
        <p:txBody>
          <a:bodyPr/>
          <a:lstStyle/>
          <a:p>
            <a:r>
              <a:rPr lang="en-US" altLang="en-US" sz="3200" b="1" smtClean="0"/>
              <a:t>Thermal Fabric Update Results, Round 2</a:t>
            </a:r>
            <a:br>
              <a:rPr lang="en-US" altLang="en-US" sz="3200" b="1" smtClean="0"/>
            </a:br>
            <a:r>
              <a:rPr lang="en-US" altLang="en-US" sz="3600" b="1" smtClean="0"/>
              <a:t>WG Comments on Sim Trial Materials (5)</a:t>
            </a:r>
          </a:p>
        </p:txBody>
      </p:sp>
      <p:sp>
        <p:nvSpPr>
          <p:cNvPr id="250883" name="Content Placeholder 2"/>
          <p:cNvSpPr>
            <a:spLocks noGrp="1"/>
          </p:cNvSpPr>
          <p:nvPr>
            <p:ph idx="1"/>
          </p:nvPr>
        </p:nvSpPr>
        <p:spPr>
          <a:xfrm>
            <a:off x="381000" y="1143000"/>
            <a:ext cx="8458200" cy="6019800"/>
          </a:xfrm>
        </p:spPr>
        <p:txBody>
          <a:bodyPr/>
          <a:lstStyle/>
          <a:p>
            <a:pPr marL="0" indent="0">
              <a:buFont typeface="Arial" charset="0"/>
              <a:buNone/>
              <a:defRPr/>
            </a:pPr>
            <a:endParaRPr lang="en-US" altLang="en-US" sz="2400" b="1" dirty="0" smtClean="0"/>
          </a:p>
          <a:p>
            <a:pPr marL="457200" lvl="1" indent="0">
              <a:buFont typeface="Arial" charset="0"/>
              <a:buNone/>
              <a:defRPr/>
            </a:pPr>
            <a:endParaRPr lang="en-US" sz="1600" b="1" dirty="0" smtClean="0"/>
          </a:p>
          <a:p>
            <a:pPr marL="457200" lvl="1" indent="0">
              <a:buFont typeface="Arial" charset="0"/>
              <a:buNone/>
              <a:defRPr/>
            </a:pPr>
            <a:r>
              <a:rPr lang="en-US" sz="1600" b="1" dirty="0" smtClean="0"/>
              <a:t>6.2.1.2.3.1 </a:t>
            </a:r>
            <a:r>
              <a:rPr lang="en-US" sz="1600" b="1" dirty="0"/>
              <a:t>(also for Case 200)</a:t>
            </a:r>
            <a:r>
              <a:rPr lang="en-US" sz="1600" dirty="0"/>
              <a:t> Annual load-weighted average of hourly integrated absolute values </a:t>
            </a:r>
            <a:r>
              <a:rPr lang="en-US" sz="1600" u="sng" dirty="0"/>
              <a:t>for the east  window, roof, floor, and each wall</a:t>
            </a:r>
            <a:r>
              <a:rPr lang="en-US" sz="1600" dirty="0"/>
              <a:t>, as follows:</a:t>
            </a:r>
            <a:r>
              <a:rPr lang="en-US" sz="1600" dirty="0" smtClean="0"/>
              <a:t> … [remaining language same]</a:t>
            </a:r>
          </a:p>
          <a:p>
            <a:pPr marL="457200" lvl="1" indent="0">
              <a:buFont typeface="Arial" charset="0"/>
              <a:buNone/>
              <a:defRPr/>
            </a:pPr>
            <a:endParaRPr lang="en-US" sz="1600" dirty="0" smtClean="0"/>
          </a:p>
          <a:p>
            <a:pPr lvl="2">
              <a:defRPr/>
            </a:pPr>
            <a:r>
              <a:rPr lang="en-US" sz="1600" dirty="0" smtClean="0"/>
              <a:t>Comment by H: There </a:t>
            </a:r>
            <a:r>
              <a:rPr lang="en-US" sz="1600" dirty="0"/>
              <a:t>likely won’t be any difference between the two windows/opaque-high-conductive-surfaces, but it is probably best to be specific</a:t>
            </a:r>
            <a:r>
              <a:rPr lang="en-US" sz="1600" dirty="0" smtClean="0"/>
              <a:t>.</a:t>
            </a:r>
          </a:p>
          <a:p>
            <a:pPr lvl="2">
              <a:defRPr/>
            </a:pPr>
            <a:r>
              <a:rPr lang="en-US" sz="1600" dirty="0" smtClean="0">
                <a:solidFill>
                  <a:srgbClr val="0000FF"/>
                </a:solidFill>
              </a:rPr>
              <a:t>Thoughts: This seems like a good clarification, except “east” window is confusing. There are 2 south windows that shouldn’t have any difference, so would propose to revise as: “</a:t>
            </a:r>
            <a:r>
              <a:rPr lang="en-US" sz="1600" dirty="0" smtClean="0"/>
              <a:t>Annual load-weighted average of hourly integrated absolute values </a:t>
            </a:r>
            <a:r>
              <a:rPr lang="en-US" sz="1600" u="sng" dirty="0" smtClean="0"/>
              <a:t>for the roof, floor, each wall, and either south window</a:t>
            </a:r>
            <a:r>
              <a:rPr lang="en-US" sz="1600" dirty="0" smtClean="0"/>
              <a:t>, as follows: ….</a:t>
            </a:r>
            <a:r>
              <a:rPr lang="en-US" sz="1600" dirty="0" smtClean="0">
                <a:solidFill>
                  <a:srgbClr val="0000FF"/>
                </a:solidFill>
              </a:rPr>
              <a:t>”</a:t>
            </a:r>
            <a:endParaRPr lang="en-US" sz="1600" dirty="0">
              <a:solidFill>
                <a:srgbClr val="0000FF"/>
              </a:solidFill>
            </a:endParaRPr>
          </a:p>
          <a:p>
            <a:pPr lvl="1">
              <a:defRPr/>
            </a:pPr>
            <a:endParaRPr lang="en-US" sz="1600" b="1" i="1" dirty="0" smtClean="0">
              <a:solidFill>
                <a:srgbClr val="FF0000"/>
              </a:solidFill>
            </a:endParaRP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itle 1"/>
          <p:cNvSpPr>
            <a:spLocks noGrp="1"/>
          </p:cNvSpPr>
          <p:nvPr>
            <p:ph type="title"/>
          </p:nvPr>
        </p:nvSpPr>
        <p:spPr>
          <a:xfrm>
            <a:off x="457200" y="0"/>
            <a:ext cx="8229600" cy="990600"/>
          </a:xfrm>
        </p:spPr>
        <p:txBody>
          <a:bodyPr/>
          <a:lstStyle/>
          <a:p>
            <a:r>
              <a:rPr lang="en-US" altLang="en-US" sz="3200" b="1" smtClean="0"/>
              <a:t>Thermal Fabric Update Results, Round 2</a:t>
            </a:r>
            <a:br>
              <a:rPr lang="en-US" altLang="en-US" sz="3200" b="1" smtClean="0"/>
            </a:br>
            <a:r>
              <a:rPr lang="en-US" altLang="en-US" sz="3600" b="1" smtClean="0"/>
              <a:t>WG Comments on Sim Trial Materials (6)</a:t>
            </a:r>
          </a:p>
        </p:txBody>
      </p:sp>
      <p:sp>
        <p:nvSpPr>
          <p:cNvPr id="250883" name="Content Placeholder 2"/>
          <p:cNvSpPr>
            <a:spLocks noGrp="1"/>
          </p:cNvSpPr>
          <p:nvPr>
            <p:ph idx="1"/>
          </p:nvPr>
        </p:nvSpPr>
        <p:spPr>
          <a:xfrm>
            <a:off x="381000" y="1143000"/>
            <a:ext cx="8458200" cy="6019800"/>
          </a:xfrm>
        </p:spPr>
        <p:txBody>
          <a:bodyPr/>
          <a:lstStyle/>
          <a:p>
            <a:pPr marL="0" indent="0">
              <a:buFont typeface="Arial" charset="0"/>
              <a:buNone/>
              <a:defRPr/>
            </a:pPr>
            <a:endParaRPr lang="en-US" altLang="en-US" sz="2400" b="1" dirty="0" smtClean="0"/>
          </a:p>
          <a:p>
            <a:pPr marL="457200" lvl="1" indent="0">
              <a:buFont typeface="Arial" charset="0"/>
              <a:buNone/>
              <a:defRPr/>
            </a:pPr>
            <a:r>
              <a:rPr lang="en-US" sz="1800" b="1" dirty="0" smtClean="0"/>
              <a:t>Sec5-2Aout.xlsx</a:t>
            </a:r>
            <a:r>
              <a:rPr lang="en-US" sz="1800" dirty="0"/>
              <a:t> </a:t>
            </a:r>
            <a:r>
              <a:rPr lang="en-US" sz="1800" dirty="0" smtClean="0">
                <a:solidFill>
                  <a:srgbClr val="FF0000"/>
                </a:solidFill>
              </a:rPr>
              <a:t>-- No discussion needed. We’ll fix this for next revision.</a:t>
            </a:r>
            <a:endParaRPr lang="en-US" sz="1800" dirty="0">
              <a:solidFill>
                <a:srgbClr val="FF0000"/>
              </a:solidFill>
            </a:endParaRPr>
          </a:p>
          <a:p>
            <a:pPr lvl="1">
              <a:defRPr/>
            </a:pPr>
            <a:r>
              <a:rPr lang="en-US" sz="1600" dirty="0" smtClean="0"/>
              <a:t>Fix format errors [several commenters].</a:t>
            </a:r>
            <a:endParaRPr lang="en-US" sz="1600" dirty="0"/>
          </a:p>
          <a:p>
            <a:pPr lvl="2">
              <a:defRPr/>
            </a:pPr>
            <a:r>
              <a:rPr lang="en-US" sz="1600" dirty="0" smtClean="0"/>
              <a:t>See cells N195-Q195, P196-197, N198-O201.</a:t>
            </a:r>
          </a:p>
          <a:p>
            <a:pPr lvl="2">
              <a:defRPr/>
            </a:pPr>
            <a:r>
              <a:rPr lang="en-US" sz="1600" dirty="0" smtClean="0"/>
              <a:t>Check alignment and do not apply “Fill” format (that was accidental somehow).</a:t>
            </a:r>
          </a:p>
          <a:p>
            <a:pPr lvl="2">
              <a:defRPr/>
            </a:pPr>
            <a:r>
              <a:rPr lang="en-US" sz="1600" dirty="0" smtClean="0"/>
              <a:t>AA264 Alignment </a:t>
            </a:r>
          </a:p>
          <a:p>
            <a:pPr lvl="2">
              <a:defRPr/>
            </a:pPr>
            <a:r>
              <a:rPr lang="en-US" sz="1600" dirty="0" smtClean="0"/>
              <a:t>Consider to manually enter data in all cells for best format check, e.g., “1.333” is easy from number key pad.</a:t>
            </a:r>
          </a:p>
          <a:p>
            <a:pPr marL="457200" lvl="1" indent="0">
              <a:buFont typeface="Arial" charset="0"/>
              <a:buNone/>
              <a:defRPr/>
            </a:pPr>
            <a:endParaRPr lang="en-US" sz="1600" b="1" dirty="0" smtClean="0"/>
          </a:p>
          <a:p>
            <a:pPr lvl="1">
              <a:defRPr/>
            </a:pPr>
            <a:endParaRPr lang="en-US" sz="1600" b="1" i="1" dirty="0" smtClean="0">
              <a:solidFill>
                <a:srgbClr val="FF0000"/>
              </a:solidFill>
            </a:endParaRPr>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itle 1"/>
          <p:cNvSpPr>
            <a:spLocks noGrp="1"/>
          </p:cNvSpPr>
          <p:nvPr>
            <p:ph type="title"/>
          </p:nvPr>
        </p:nvSpPr>
        <p:spPr>
          <a:xfrm>
            <a:off x="457200" y="0"/>
            <a:ext cx="8229600" cy="990600"/>
          </a:xfrm>
        </p:spPr>
        <p:txBody>
          <a:bodyPr/>
          <a:lstStyle/>
          <a:p>
            <a:r>
              <a:rPr lang="en-US" altLang="en-US" sz="3200" b="1" smtClean="0"/>
              <a:t>Thermal Fabric Update Results, Round 2</a:t>
            </a:r>
            <a:br>
              <a:rPr lang="en-US" altLang="en-US" sz="3200" b="1" smtClean="0"/>
            </a:br>
            <a:r>
              <a:rPr lang="en-US" altLang="en-US" sz="3200" b="1" smtClean="0"/>
              <a:t>WG Comments on Sim Trial Materials (7)</a:t>
            </a:r>
          </a:p>
        </p:txBody>
      </p:sp>
      <p:sp>
        <p:nvSpPr>
          <p:cNvPr id="266243" name="Content Placeholder 2"/>
          <p:cNvSpPr>
            <a:spLocks noGrp="1"/>
          </p:cNvSpPr>
          <p:nvPr>
            <p:ph idx="1"/>
          </p:nvPr>
        </p:nvSpPr>
        <p:spPr>
          <a:xfrm>
            <a:off x="381000" y="990600"/>
            <a:ext cx="8458200" cy="6019800"/>
          </a:xfrm>
        </p:spPr>
        <p:txBody>
          <a:bodyPr/>
          <a:lstStyle/>
          <a:p>
            <a:r>
              <a:rPr lang="en-US" altLang="en-US" sz="2400" b="1" smtClean="0"/>
              <a:t>Output Requirements [jn]</a:t>
            </a:r>
          </a:p>
          <a:p>
            <a:pPr lvl="1"/>
            <a:r>
              <a:rPr lang="en-US" altLang="en-US" sz="2000" smtClean="0"/>
              <a:t>Keep insulation series cases with both 20/20 and 20/27 thermostats for now. Different contexts are identifying different disagreements (see Figures B8-6, B8-A27)</a:t>
            </a:r>
          </a:p>
          <a:p>
            <a:pPr lvl="1"/>
            <a:r>
              <a:rPr lang="en-US" altLang="en-US" sz="2000" smtClean="0"/>
              <a:t>Figure B8-51 </a:t>
            </a:r>
          </a:p>
          <a:p>
            <a:pPr lvl="2"/>
            <a:r>
              <a:rPr lang="en-US" altLang="en-US" sz="1600" smtClean="0"/>
              <a:t>Delete 440-600 heating; recently added 810-900 shows more sensitivity</a:t>
            </a:r>
          </a:p>
          <a:p>
            <a:pPr lvl="2"/>
            <a:r>
              <a:rPr lang="en-US" altLang="en-US" sz="1600" smtClean="0"/>
              <a:t>Delete recently added 810-900 cooling; 440-600 shows more sensitivity</a:t>
            </a:r>
          </a:p>
          <a:p>
            <a:pPr lvl="1"/>
            <a:r>
              <a:rPr lang="en-US" altLang="en-US" sz="2000" smtClean="0"/>
              <a:t>Figure B8-52 </a:t>
            </a:r>
          </a:p>
          <a:p>
            <a:pPr lvl="2"/>
            <a:r>
              <a:rPr lang="en-US" altLang="en-US" sz="1600" smtClean="0"/>
              <a:t>Delete recently added 810-900 cooling; 440-600 shows more sensitivity</a:t>
            </a:r>
          </a:p>
          <a:p>
            <a:pPr lvl="1"/>
            <a:r>
              <a:rPr lang="en-US" altLang="en-US" sz="2000" b="1" smtClean="0"/>
              <a:t>Hourly plots: </a:t>
            </a:r>
            <a:r>
              <a:rPr lang="en-US" altLang="en-US" sz="2000" smtClean="0"/>
              <a:t>jn looking to delete hot day out where cold day is more interesting, and additional extraneous output creates unnecessary work.</a:t>
            </a:r>
          </a:p>
          <a:p>
            <a:pPr lvl="2"/>
            <a:r>
              <a:rPr lang="en-US" altLang="en-US" sz="1600" smtClean="0"/>
              <a:t>B8-58B Case 600 Clear Hot Day</a:t>
            </a:r>
          </a:p>
          <a:p>
            <a:pPr lvl="2"/>
            <a:r>
              <a:rPr lang="en-US" altLang="en-US" sz="1600" smtClean="0"/>
              <a:t>B8-A63 Case 685 (20/20 tstat): Delete the hot day, keep the cold day</a:t>
            </a:r>
          </a:p>
          <a:p>
            <a:pPr lvl="2"/>
            <a:r>
              <a:rPr lang="en-US" altLang="en-US" sz="1600" smtClean="0"/>
              <a:t>B8-A64 Case 695 (20/20 tstat with insulation): Delete the hot day, keep the cold day</a:t>
            </a:r>
          </a:p>
          <a:p>
            <a:pPr lvl="2"/>
            <a:r>
              <a:rPr lang="en-US" altLang="en-US" sz="1600" smtClean="0"/>
              <a:t>B8-A65B Case 980 (high mass, 20/20 tstat): Delete the hot day, keep the cold day</a:t>
            </a:r>
          </a:p>
          <a:p>
            <a:pPr lvl="2"/>
            <a:r>
              <a:rPr lang="en-US" altLang="en-US" sz="1600" smtClean="0"/>
              <a:t>Keep all other hot day plots for now as they are identifying some different disagreements versus cold day for given case.</a:t>
            </a:r>
          </a:p>
          <a:p>
            <a:pPr lvl="2"/>
            <a:r>
              <a:rPr lang="en-US" altLang="en-US" sz="1600" smtClean="0"/>
              <a:t>If we only eliminate four sets of hot day output, this may not be worth the trouble to modify Sec5-2Aout.xlsx and the results compiler</a:t>
            </a:r>
          </a:p>
          <a:p>
            <a:pPr lvl="1"/>
            <a:r>
              <a:rPr lang="en-US" altLang="en-US" sz="2000" b="1" smtClean="0">
                <a:solidFill>
                  <a:srgbClr val="0000FF"/>
                </a:solidFill>
              </a:rPr>
              <a:t>Discussion?</a:t>
            </a:r>
          </a:p>
          <a:p>
            <a:pPr lvl="1"/>
            <a:endParaRPr lang="en-US" altLang="en-US" sz="1600" b="1" i="1" smtClean="0">
              <a:solidFill>
                <a:srgbClr val="FF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963" y="1371600"/>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1"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B8-M2. Case 600 Monthly Annual Cooling</a:t>
            </a:r>
          </a:p>
        </p:txBody>
      </p:sp>
      <p:sp>
        <p:nvSpPr>
          <p:cNvPr id="27652" name="TextBox 3"/>
          <p:cNvSpPr txBox="1">
            <a:spLocks noChangeArrowheads="1"/>
          </p:cNvSpPr>
          <p:nvPr/>
        </p:nvSpPr>
        <p:spPr bwMode="auto">
          <a:xfrm>
            <a:off x="1219200" y="2838450"/>
            <a:ext cx="3529013"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 H: Low for Feb-May, Sep, Oct</a:t>
            </a:r>
          </a:p>
          <a:p>
            <a:pPr eaLnBrk="1" hangingPunct="1">
              <a:spcBef>
                <a:spcPct val="0"/>
              </a:spcBef>
            </a:pPr>
            <a:r>
              <a:rPr lang="en-US" altLang="en-US" sz="1600">
                <a:solidFill>
                  <a:srgbClr val="0000FF"/>
                </a:solidFill>
                <a:latin typeface="Arial" charset="0"/>
              </a:rPr>
              <a:t> Jun-Aug has wide range</a:t>
            </a:r>
          </a:p>
        </p:txBody>
      </p:sp>
      <p:cxnSp>
        <p:nvCxnSpPr>
          <p:cNvPr id="23" name="Straight Arrow Connector 22"/>
          <p:cNvCxnSpPr/>
          <p:nvPr/>
        </p:nvCxnSpPr>
        <p:spPr>
          <a:xfrm>
            <a:off x="2154238" y="4648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324600" y="3200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934200" y="3429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344863" y="536575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743200" y="4343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46525" y="4953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itle 1"/>
          <p:cNvSpPr>
            <a:spLocks noGrp="1"/>
          </p:cNvSpPr>
          <p:nvPr>
            <p:ph type="title"/>
          </p:nvPr>
        </p:nvSpPr>
        <p:spPr>
          <a:xfrm>
            <a:off x="457200" y="0"/>
            <a:ext cx="8229600" cy="990600"/>
          </a:xfrm>
        </p:spPr>
        <p:txBody>
          <a:bodyPr/>
          <a:lstStyle/>
          <a:p>
            <a:r>
              <a:rPr lang="en-US" altLang="en-US" sz="3200" b="1" smtClean="0"/>
              <a:t>Thermal Fabric Update Results, Round 2</a:t>
            </a:r>
            <a:br>
              <a:rPr lang="en-US" altLang="en-US" sz="3200" b="1" smtClean="0"/>
            </a:br>
            <a:r>
              <a:rPr lang="en-US" altLang="en-US" sz="3600" b="1" smtClean="0"/>
              <a:t>WG Comments on Sim Trial Materials (8)</a:t>
            </a:r>
          </a:p>
        </p:txBody>
      </p:sp>
      <p:sp>
        <p:nvSpPr>
          <p:cNvPr id="250883" name="Content Placeholder 2"/>
          <p:cNvSpPr>
            <a:spLocks noGrp="1"/>
          </p:cNvSpPr>
          <p:nvPr>
            <p:ph idx="1"/>
          </p:nvPr>
        </p:nvSpPr>
        <p:spPr>
          <a:xfrm>
            <a:off x="381000" y="1447800"/>
            <a:ext cx="8458200" cy="5715000"/>
          </a:xfrm>
        </p:spPr>
        <p:txBody>
          <a:bodyPr/>
          <a:lstStyle/>
          <a:p>
            <a:pPr marL="457200" lvl="1" indent="0">
              <a:buFont typeface="Arial" charset="0"/>
              <a:buNone/>
              <a:defRPr/>
            </a:pPr>
            <a:r>
              <a:rPr lang="en-US" sz="1800" b="1" dirty="0" smtClean="0"/>
              <a:t>Table B4.1.1.2-1tk and Annex B4. </a:t>
            </a:r>
            <a:r>
              <a:rPr lang="en-US" sz="1800" b="1" dirty="0" smtClean="0"/>
              <a:t>JN email </a:t>
            </a:r>
            <a:r>
              <a:rPr lang="en-US" sz="1800" b="1" dirty="0" smtClean="0"/>
              <a:t>response re clarification </a:t>
            </a:r>
            <a:r>
              <a:rPr lang="en-US" sz="1800" b="1" dirty="0" smtClean="0"/>
              <a:t>regarding </a:t>
            </a:r>
            <a:r>
              <a:rPr lang="en-US" sz="1800" b="1" dirty="0" smtClean="0"/>
              <a:t>how </a:t>
            </a:r>
            <a:r>
              <a:rPr lang="en-US" sz="1800" b="1" dirty="0" err="1" smtClean="0"/>
              <a:t>h,comb</a:t>
            </a:r>
            <a:r>
              <a:rPr lang="en-US" sz="1800" b="1" dirty="0" smtClean="0"/>
              <a:t> &lt; </a:t>
            </a:r>
            <a:r>
              <a:rPr lang="en-US" sz="1800" b="1" dirty="0" err="1" smtClean="0"/>
              <a:t>h,conv</a:t>
            </a:r>
            <a:r>
              <a:rPr lang="en-US" sz="1800" b="1" dirty="0" smtClean="0"/>
              <a:t> is possible </a:t>
            </a:r>
            <a:r>
              <a:rPr lang="en-US" sz="1800" dirty="0" smtClean="0">
                <a:solidFill>
                  <a:srgbClr val="0000FF"/>
                </a:solidFill>
              </a:rPr>
              <a:t>-- </a:t>
            </a:r>
            <a:r>
              <a:rPr lang="en-US" sz="1800" b="1" dirty="0" smtClean="0">
                <a:solidFill>
                  <a:srgbClr val="0000FF"/>
                </a:solidFill>
              </a:rPr>
              <a:t>WG </a:t>
            </a:r>
            <a:r>
              <a:rPr lang="en-US" sz="1800" b="1" dirty="0" smtClean="0">
                <a:solidFill>
                  <a:srgbClr val="0000FF"/>
                </a:solidFill>
              </a:rPr>
              <a:t>meeting attendees have previously </a:t>
            </a:r>
            <a:r>
              <a:rPr lang="en-US" sz="1800" b="1" dirty="0" smtClean="0">
                <a:solidFill>
                  <a:srgbClr val="0000FF"/>
                </a:solidFill>
              </a:rPr>
              <a:t>discussed. </a:t>
            </a:r>
            <a:r>
              <a:rPr lang="en-US" sz="1800" dirty="0" smtClean="0">
                <a:solidFill>
                  <a:srgbClr val="0000FF"/>
                </a:solidFill>
              </a:rPr>
              <a:t>We can add further brief informative discussion for next revision per following.</a:t>
            </a:r>
            <a:endParaRPr lang="en-US" sz="1800" dirty="0">
              <a:solidFill>
                <a:srgbClr val="0000FF"/>
              </a:solidFill>
            </a:endParaRPr>
          </a:p>
          <a:p>
            <a:pPr lvl="1">
              <a:defRPr/>
            </a:pPr>
            <a:r>
              <a:rPr lang="en-US" sz="1600" dirty="0" smtClean="0"/>
              <a:t>Following is from JN to F 21Mar2017.</a:t>
            </a:r>
          </a:p>
          <a:p>
            <a:pPr lvl="2">
              <a:defRPr/>
            </a:pPr>
            <a:r>
              <a:rPr lang="en-US" sz="1400" b="1" dirty="0" smtClean="0"/>
              <a:t>Regarding interior surface coefficients:  </a:t>
            </a:r>
            <a:r>
              <a:rPr lang="en-US" sz="1400" dirty="0" err="1" smtClean="0"/>
              <a:t>h,comb,int</a:t>
            </a:r>
            <a:r>
              <a:rPr lang="en-US" sz="1400" dirty="0" smtClean="0"/>
              <a:t> &lt; </a:t>
            </a:r>
            <a:r>
              <a:rPr lang="en-US" sz="1400" dirty="0" err="1" smtClean="0"/>
              <a:t>h,conv,int</a:t>
            </a:r>
            <a:r>
              <a:rPr lang="en-US" sz="1400" dirty="0" smtClean="0"/>
              <a:t> is possible because convective and infrared radiative heat flows may be in opposite directions for a given surface for a sufficient number of time steps (see Note c of Table 5-5). Annex B4, Section B4.1.3 explains how the coefficients were calculated. Calculation of combined interior coefficients is discussed in Section B4.1.3.2.1. Implicit to that discussion is that </a:t>
            </a:r>
            <a:r>
              <a:rPr lang="en-US" sz="1400" dirty="0" err="1" smtClean="0"/>
              <a:t>EnergyPlus</a:t>
            </a:r>
            <a:r>
              <a:rPr lang="en-US" sz="1400" dirty="0" smtClean="0"/>
              <a:t> and TRNSYS are applying detailed longwave radiation surface-to-surface network calculations for modeling interior surface longwave radiative exchange. – </a:t>
            </a:r>
            <a:r>
              <a:rPr lang="en-US" sz="1400" i="1" dirty="0" smtClean="0">
                <a:solidFill>
                  <a:srgbClr val="FF0000"/>
                </a:solidFill>
              </a:rPr>
              <a:t>[</a:t>
            </a:r>
            <a:r>
              <a:rPr lang="en-US" sz="1400" b="1" i="1" dirty="0" smtClean="0">
                <a:solidFill>
                  <a:srgbClr val="FF0000"/>
                </a:solidFill>
              </a:rPr>
              <a:t>Note to JN: </a:t>
            </a:r>
            <a:r>
              <a:rPr lang="en-US" sz="1400" i="1" dirty="0" smtClean="0">
                <a:solidFill>
                  <a:srgbClr val="FF0000"/>
                </a:solidFill>
              </a:rPr>
              <a:t>Check if this needs to be mentioned more clearly in the B4.1.3 discussion. And consider informative note with Table B4.1.1.2-1 and other tables that specify alternative constant </a:t>
            </a:r>
            <a:r>
              <a:rPr lang="en-US" sz="1400" i="1" dirty="0" err="1" smtClean="0">
                <a:solidFill>
                  <a:srgbClr val="FF0000"/>
                </a:solidFill>
              </a:rPr>
              <a:t>coeffs</a:t>
            </a:r>
            <a:r>
              <a:rPr lang="en-US" sz="1400" i="1" dirty="0" smtClean="0">
                <a:solidFill>
                  <a:srgbClr val="FF0000"/>
                </a:solidFill>
              </a:rPr>
              <a:t>, something like: “the possibility for occurrence of </a:t>
            </a:r>
            <a:r>
              <a:rPr lang="en-US" sz="1400" i="1" dirty="0" err="1" smtClean="0">
                <a:solidFill>
                  <a:srgbClr val="FF0000"/>
                </a:solidFill>
              </a:rPr>
              <a:t>h,comb</a:t>
            </a:r>
            <a:r>
              <a:rPr lang="en-US" sz="1400" i="1" dirty="0" smtClean="0">
                <a:solidFill>
                  <a:srgbClr val="FF0000"/>
                </a:solidFill>
              </a:rPr>
              <a:t> &lt; </a:t>
            </a:r>
            <a:r>
              <a:rPr lang="en-US" sz="1400" i="1" dirty="0" err="1" smtClean="0">
                <a:solidFill>
                  <a:srgbClr val="FF0000"/>
                </a:solidFill>
              </a:rPr>
              <a:t>h,conv</a:t>
            </a:r>
            <a:r>
              <a:rPr lang="en-US" sz="1400" i="1" dirty="0" smtClean="0">
                <a:solidFill>
                  <a:srgbClr val="FF0000"/>
                </a:solidFill>
              </a:rPr>
              <a:t> is discussed in Annex B4, Section B4.1.3.2.1tk.”]</a:t>
            </a:r>
            <a:endParaRPr lang="en-US" sz="1400" dirty="0" smtClean="0">
              <a:solidFill>
                <a:srgbClr val="FF0000"/>
              </a:solidFill>
            </a:endParaRPr>
          </a:p>
          <a:p>
            <a:pPr lvl="2">
              <a:defRPr/>
            </a:pPr>
            <a:r>
              <a:rPr lang="en-US" sz="1400" b="1" dirty="0" smtClean="0"/>
              <a:t>Regarding exterior surface coefficients: </a:t>
            </a:r>
            <a:r>
              <a:rPr lang="en-US" sz="1400" dirty="0" smtClean="0"/>
              <a:t>Section B4.1.3.2.2 discusses how exterior combined coefficients were calculated, also using </a:t>
            </a:r>
            <a:r>
              <a:rPr lang="en-US" sz="1400" dirty="0" err="1" smtClean="0"/>
              <a:t>EnergyPlus</a:t>
            </a:r>
            <a:r>
              <a:rPr lang="en-US" sz="1400" dirty="0" smtClean="0"/>
              <a:t> and TRNSYS. In both programs the exterior surface longwave radiation is calculated in detail using separate components: to sky (applying sky temperature), and to air and ground (applying air temperature). The TRNSYS pro-forma modeler report indicates these are non-linear calculations. The </a:t>
            </a:r>
            <a:r>
              <a:rPr lang="en-US" sz="1400" dirty="0" err="1" smtClean="0"/>
              <a:t>EnergyPlus</a:t>
            </a:r>
            <a:r>
              <a:rPr lang="en-US" sz="1400" dirty="0" smtClean="0"/>
              <a:t> documentation indicates separate </a:t>
            </a:r>
            <a:r>
              <a:rPr lang="en-US" sz="1400" dirty="0" err="1" smtClean="0"/>
              <a:t>linearizations</a:t>
            </a:r>
            <a:r>
              <a:rPr lang="en-US" sz="1400" dirty="0" smtClean="0"/>
              <a:t> occur (presumably applied each </a:t>
            </a:r>
            <a:r>
              <a:rPr lang="en-US" sz="1400" dirty="0" err="1" smtClean="0"/>
              <a:t>timestep</a:t>
            </a:r>
            <a:r>
              <a:rPr lang="en-US" sz="1400" dirty="0" smtClean="0"/>
              <a:t>, but I need to confirm). – </a:t>
            </a:r>
            <a:r>
              <a:rPr lang="en-US" sz="1400" i="1" dirty="0" smtClean="0">
                <a:solidFill>
                  <a:srgbClr val="FF0000"/>
                </a:solidFill>
              </a:rPr>
              <a:t>[</a:t>
            </a:r>
            <a:r>
              <a:rPr lang="en-US" sz="1400" b="1" i="1" dirty="0" smtClean="0">
                <a:solidFill>
                  <a:srgbClr val="FF0000"/>
                </a:solidFill>
              </a:rPr>
              <a:t>Note to JN: </a:t>
            </a:r>
            <a:r>
              <a:rPr lang="en-US" sz="1400" i="1" dirty="0" smtClean="0">
                <a:solidFill>
                  <a:srgbClr val="FF0000"/>
                </a:solidFill>
              </a:rPr>
              <a:t>Also check if this needs to be mentioned more clearly in B4.1.3, and confirm that E+ varies its linearized </a:t>
            </a:r>
            <a:r>
              <a:rPr lang="en-US" sz="1400" i="1" dirty="0" err="1" smtClean="0">
                <a:solidFill>
                  <a:srgbClr val="FF0000"/>
                </a:solidFill>
              </a:rPr>
              <a:t>ext</a:t>
            </a:r>
            <a:r>
              <a:rPr lang="en-US" sz="1400" i="1" dirty="0" smtClean="0">
                <a:solidFill>
                  <a:srgbClr val="FF0000"/>
                </a:solidFill>
              </a:rPr>
              <a:t> IR </a:t>
            </a:r>
            <a:r>
              <a:rPr lang="en-US" sz="1400" i="1" dirty="0" err="1" smtClean="0">
                <a:solidFill>
                  <a:srgbClr val="FF0000"/>
                </a:solidFill>
              </a:rPr>
              <a:t>calcs</a:t>
            </a:r>
            <a:r>
              <a:rPr lang="en-US" sz="1400" i="1" dirty="0" smtClean="0">
                <a:solidFill>
                  <a:srgbClr val="FF0000"/>
                </a:solidFill>
              </a:rPr>
              <a:t> with each time step.]</a:t>
            </a:r>
            <a:endParaRPr lang="en-US" sz="1400" dirty="0" smtClean="0">
              <a:solidFill>
                <a:srgbClr val="FF0000"/>
              </a:solidFill>
            </a:endParaRPr>
          </a:p>
          <a:p>
            <a:pPr lvl="1">
              <a:defRPr/>
            </a:pPr>
            <a:endParaRPr lang="en-US" sz="1600" dirty="0" smtClean="0"/>
          </a:p>
          <a:p>
            <a:pPr marL="457200" lvl="1" indent="0">
              <a:buFont typeface="Arial" charset="0"/>
              <a:buNone/>
              <a:defRPr/>
            </a:pPr>
            <a:endParaRPr lang="en-US" sz="1600" b="1" dirty="0" smtClean="0"/>
          </a:p>
          <a:p>
            <a:pPr lvl="1">
              <a:defRPr/>
            </a:pPr>
            <a:endParaRPr lang="en-US" sz="1600" b="1" i="1" dirty="0" smtClean="0">
              <a:solidFill>
                <a:srgbClr val="FF0000"/>
              </a:solidFill>
            </a:endParaRPr>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itle 1"/>
          <p:cNvSpPr>
            <a:spLocks noGrp="1"/>
          </p:cNvSpPr>
          <p:nvPr>
            <p:ph type="title"/>
          </p:nvPr>
        </p:nvSpPr>
        <p:spPr>
          <a:xfrm>
            <a:off x="457200" y="0"/>
            <a:ext cx="8229600" cy="990600"/>
          </a:xfrm>
        </p:spPr>
        <p:txBody>
          <a:bodyPr/>
          <a:lstStyle/>
          <a:p>
            <a:r>
              <a:rPr lang="en-US" altLang="en-US" sz="3200" b="1" smtClean="0"/>
              <a:t>Thermal Fabric Update Results, Round 2</a:t>
            </a:r>
            <a:br>
              <a:rPr lang="en-US" altLang="en-US" sz="3200" b="1" smtClean="0"/>
            </a:br>
            <a:r>
              <a:rPr lang="en-US" altLang="en-US" sz="3600" b="1" smtClean="0"/>
              <a:t>WG Comments on Sim Trial Materials (9)</a:t>
            </a:r>
          </a:p>
        </p:txBody>
      </p:sp>
      <p:sp>
        <p:nvSpPr>
          <p:cNvPr id="250883" name="Content Placeholder 2"/>
          <p:cNvSpPr>
            <a:spLocks noGrp="1"/>
          </p:cNvSpPr>
          <p:nvPr>
            <p:ph idx="1"/>
          </p:nvPr>
        </p:nvSpPr>
        <p:spPr>
          <a:xfrm>
            <a:off x="381000" y="1143000"/>
            <a:ext cx="8458200" cy="6019800"/>
          </a:xfrm>
        </p:spPr>
        <p:txBody>
          <a:bodyPr/>
          <a:lstStyle/>
          <a:p>
            <a:pPr marL="0" indent="0">
              <a:buFont typeface="Arial" charset="0"/>
              <a:buNone/>
              <a:defRPr/>
            </a:pPr>
            <a:endParaRPr lang="en-US" altLang="en-US" sz="2400" b="1" dirty="0" smtClean="0"/>
          </a:p>
          <a:p>
            <a:pPr marL="457200" lvl="1" indent="0">
              <a:buFont typeface="Arial" charset="0"/>
              <a:buNone/>
              <a:defRPr/>
            </a:pPr>
            <a:endParaRPr lang="en-US" sz="1600" b="1" i="1" dirty="0" smtClean="0">
              <a:solidFill>
                <a:srgbClr val="FF0000"/>
              </a:solidFill>
            </a:endParaRPr>
          </a:p>
          <a:p>
            <a:pPr marL="457200" lvl="1" indent="0">
              <a:buFont typeface="Arial" charset="0"/>
              <a:buNone/>
              <a:defRPr/>
            </a:pPr>
            <a:endParaRPr lang="en-US" sz="1600" b="1" i="1" dirty="0" smtClean="0">
              <a:solidFill>
                <a:srgbClr val="FF0000"/>
              </a:solidFill>
            </a:endParaRPr>
          </a:p>
          <a:p>
            <a:pPr lvl="1">
              <a:defRPr/>
            </a:pPr>
            <a:r>
              <a:rPr lang="en-US" sz="1600" b="1" dirty="0" smtClean="0"/>
              <a:t>“5.2.3.4 Case 200</a:t>
            </a:r>
            <a:r>
              <a:rPr lang="en-US" sz="1600" dirty="0" smtClean="0"/>
              <a:t> </a:t>
            </a:r>
            <a:r>
              <a:rPr lang="en-US" sz="1600" b="1" dirty="0" smtClean="0"/>
              <a:t>Surface Convection/Infrared Radiation.” to “5.2.3.4 Case 200</a:t>
            </a:r>
            <a:r>
              <a:rPr lang="en-US" sz="1600" dirty="0" smtClean="0"/>
              <a:t> </a:t>
            </a:r>
            <a:r>
              <a:rPr lang="en-US" sz="1600" b="1" dirty="0" smtClean="0"/>
              <a:t>Infrared Radiation.” </a:t>
            </a:r>
            <a:r>
              <a:rPr lang="en-US" sz="1600" dirty="0" smtClean="0"/>
              <a:t>[Edit proposed by H, delete “Surface Convection/”]</a:t>
            </a:r>
          </a:p>
          <a:p>
            <a:pPr lvl="2">
              <a:defRPr/>
            </a:pPr>
            <a:r>
              <a:rPr lang="en-US" sz="1600" dirty="0"/>
              <a:t> </a:t>
            </a:r>
            <a:r>
              <a:rPr lang="en-US" sz="1600" dirty="0" smtClean="0"/>
              <a:t>Comment by H: There </a:t>
            </a:r>
            <a:r>
              <a:rPr lang="en-US" sz="1600" dirty="0"/>
              <a:t>is no change in convection for this case. Suggest changing the name accordingly</a:t>
            </a:r>
            <a:r>
              <a:rPr lang="en-US" sz="1600" dirty="0" smtClean="0"/>
              <a:t>.</a:t>
            </a:r>
          </a:p>
          <a:p>
            <a:pPr lvl="2">
              <a:defRPr/>
            </a:pPr>
            <a:r>
              <a:rPr lang="en-US" sz="1600" dirty="0" smtClean="0">
                <a:solidFill>
                  <a:srgbClr val="0000FF"/>
                </a:solidFill>
              </a:rPr>
              <a:t>Thoughts: In Annex B1, Table B1-1 we indicate that Case 200 (and 195) test “film convection algorithms”. But comments for other cases in the table indicate various IR radiative exchange sensitivities are tested. </a:t>
            </a:r>
          </a:p>
          <a:p>
            <a:pPr lvl="2">
              <a:defRPr/>
            </a:pPr>
            <a:endParaRPr lang="en-US" sz="1600" dirty="0" smtClean="0">
              <a:solidFill>
                <a:srgbClr val="0000FF"/>
              </a:solidFill>
            </a:endParaRPr>
          </a:p>
          <a:p>
            <a:pPr lvl="2">
              <a:defRPr/>
            </a:pPr>
            <a:endParaRPr lang="en-US" sz="1600" dirty="0"/>
          </a:p>
          <a:p>
            <a:pPr lvl="4">
              <a:defRPr/>
            </a:pPr>
            <a:endParaRPr lang="en-US" altLang="en-US" sz="1600" dirty="0" smtClean="0"/>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Title 1"/>
          <p:cNvSpPr>
            <a:spLocks noGrp="1"/>
          </p:cNvSpPr>
          <p:nvPr>
            <p:ph type="title"/>
          </p:nvPr>
        </p:nvSpPr>
        <p:spPr>
          <a:xfrm>
            <a:off x="457200" y="0"/>
            <a:ext cx="8229600" cy="990600"/>
          </a:xfrm>
        </p:spPr>
        <p:txBody>
          <a:bodyPr/>
          <a:lstStyle/>
          <a:p>
            <a:r>
              <a:rPr lang="en-US" altLang="en-US" sz="3200" b="1" smtClean="0"/>
              <a:t>Thermal Fabric Update Results, Round 2</a:t>
            </a:r>
            <a:br>
              <a:rPr lang="en-US" altLang="en-US" sz="3200" b="1" smtClean="0"/>
            </a:br>
            <a:r>
              <a:rPr lang="en-US" altLang="en-US" sz="3600" b="1" smtClean="0"/>
              <a:t>WG Comments on Sim Trial Materials (10)</a:t>
            </a:r>
          </a:p>
        </p:txBody>
      </p:sp>
      <p:sp>
        <p:nvSpPr>
          <p:cNvPr id="269315" name="Content Placeholder 2"/>
          <p:cNvSpPr>
            <a:spLocks noGrp="1"/>
          </p:cNvSpPr>
          <p:nvPr>
            <p:ph idx="1"/>
          </p:nvPr>
        </p:nvSpPr>
        <p:spPr>
          <a:xfrm>
            <a:off x="381000" y="1219200"/>
            <a:ext cx="8458200" cy="6019800"/>
          </a:xfrm>
        </p:spPr>
        <p:txBody>
          <a:bodyPr/>
          <a:lstStyle/>
          <a:p>
            <a:pPr lvl="1"/>
            <a:r>
              <a:rPr lang="en-US" altLang="en-US" sz="1800" b="1" smtClean="0"/>
              <a:t>5.2.2.2.9 Case 985: High Mass with “20,20” Thermostat. </a:t>
            </a:r>
            <a:r>
              <a:rPr lang="en-US" altLang="en-US" sz="1800" smtClean="0"/>
              <a:t>Case 985 shall be modeled exactly the same as Case 900 , except for changes specified in the subsections below. [H]</a:t>
            </a:r>
          </a:p>
          <a:p>
            <a:pPr lvl="2"/>
            <a:r>
              <a:rPr lang="en-US" altLang="en-US" sz="1800" smtClean="0"/>
              <a:t> Many cases inherit from multiple other cases. Here we inherit the mass from 900, but the thermostat control from 685. It would be helpful if all cases of inheritance were mentioned when applicable. (If possible, it would help to communicate this in the inheritance diagrams as well.)</a:t>
            </a:r>
          </a:p>
          <a:p>
            <a:pPr lvl="2"/>
            <a:r>
              <a:rPr lang="en-US" altLang="en-US" sz="1800" smtClean="0">
                <a:solidFill>
                  <a:srgbClr val="0000FF"/>
                </a:solidFill>
              </a:rPr>
              <a:t>Proposed resolution: </a:t>
            </a:r>
            <a:r>
              <a:rPr lang="en-US" altLang="en-US" sz="1800" b="1" smtClean="0">
                <a:solidFill>
                  <a:srgbClr val="0000FF"/>
                </a:solidFill>
              </a:rPr>
              <a:t>No change (reject comment). </a:t>
            </a:r>
            <a:r>
              <a:rPr lang="en-US" altLang="en-US" sz="1800" smtClean="0">
                <a:solidFill>
                  <a:srgbClr val="0000FF"/>
                </a:solidFill>
              </a:rPr>
              <a:t>The 20/20 thermostat control is originally inherited from Case 220, though now the first mention would be with 685 …. We could consider including an informative note that the thermostat control is same as 685? Issue there is </a:t>
            </a:r>
            <a:r>
              <a:rPr lang="en-US" altLang="en-US" sz="1800" b="1" smtClean="0">
                <a:solidFill>
                  <a:srgbClr val="0000FF"/>
                </a:solidFill>
              </a:rPr>
              <a:t>going back through the entire spec to include similar informative notes for everything like this (for consistency)</a:t>
            </a:r>
            <a:r>
              <a:rPr lang="en-US" altLang="en-US" sz="1800" smtClean="0">
                <a:solidFill>
                  <a:srgbClr val="0000FF"/>
                </a:solidFill>
              </a:rPr>
              <a:t> </a:t>
            </a:r>
            <a:r>
              <a:rPr lang="en-US" altLang="en-US" sz="1800" b="1" smtClean="0">
                <a:solidFill>
                  <a:srgbClr val="0000FF"/>
                </a:solidFill>
              </a:rPr>
              <a:t>may not be our best use of time </a:t>
            </a:r>
            <a:r>
              <a:rPr lang="en-US" altLang="en-US" sz="1800" smtClean="0">
                <a:solidFill>
                  <a:srgbClr val="0000FF"/>
                </a:solidFill>
              </a:rPr>
              <a:t>(other comments are higher priorities). – Communicating this level of inheritance detail in the inheritance diagrams (or bullet lists) leading off the various sets of sensitivity cases seems unworkable; picture a spill of cooked spaghetti? – </a:t>
            </a:r>
          </a:p>
          <a:p>
            <a:pPr lvl="2"/>
            <a:r>
              <a:rPr lang="en-US" altLang="en-US" sz="1600" i="1" smtClean="0">
                <a:solidFill>
                  <a:srgbClr val="0000FF"/>
                </a:solidFill>
              </a:rPr>
              <a:t>Historical note: In the past when we have proposed cross referencing things like this for other test suites, we have received comments from multiple participants that they prefer to see as much detail as possible that is pertinent to a case with the given case (reduce page flipping). </a:t>
            </a:r>
            <a:endParaRPr lang="en-US" altLang="en-US" sz="1600" smtClean="0">
              <a:solidFill>
                <a:srgbClr val="0000FF"/>
              </a:solidFill>
            </a:endParaRPr>
          </a:p>
          <a:p>
            <a:pPr lvl="3"/>
            <a:endParaRPr lang="en-US" altLang="en-US" sz="1600" b="1" smtClean="0"/>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Title 1"/>
          <p:cNvSpPr>
            <a:spLocks noGrp="1"/>
          </p:cNvSpPr>
          <p:nvPr>
            <p:ph type="title"/>
          </p:nvPr>
        </p:nvSpPr>
        <p:spPr>
          <a:xfrm>
            <a:off x="457200" y="0"/>
            <a:ext cx="8229600" cy="990600"/>
          </a:xfrm>
        </p:spPr>
        <p:txBody>
          <a:bodyPr/>
          <a:lstStyle/>
          <a:p>
            <a:r>
              <a:rPr lang="en-US" altLang="en-US" sz="3200" b="1" smtClean="0"/>
              <a:t>Thermal Fabric Update Results, Round 2</a:t>
            </a:r>
            <a:br>
              <a:rPr lang="en-US" altLang="en-US" sz="3200" b="1" smtClean="0"/>
            </a:br>
            <a:r>
              <a:rPr lang="en-US" altLang="en-US" sz="3600" b="1" smtClean="0"/>
              <a:t>WG Comments on Sim Trial Materials (11)</a:t>
            </a:r>
          </a:p>
        </p:txBody>
      </p:sp>
      <p:sp>
        <p:nvSpPr>
          <p:cNvPr id="250883" name="Content Placeholder 2"/>
          <p:cNvSpPr>
            <a:spLocks noGrp="1"/>
          </p:cNvSpPr>
          <p:nvPr>
            <p:ph idx="1"/>
          </p:nvPr>
        </p:nvSpPr>
        <p:spPr>
          <a:xfrm>
            <a:off x="381000" y="1143000"/>
            <a:ext cx="8458200" cy="6019800"/>
          </a:xfrm>
        </p:spPr>
        <p:txBody>
          <a:bodyPr/>
          <a:lstStyle/>
          <a:p>
            <a:pPr>
              <a:defRPr/>
            </a:pPr>
            <a:r>
              <a:rPr lang="en-US" altLang="en-US" sz="2400" b="1" dirty="0" smtClean="0"/>
              <a:t>Future test case thought [</a:t>
            </a:r>
            <a:r>
              <a:rPr lang="en-US" altLang="en-US" sz="2400" b="1" dirty="0" err="1" smtClean="0"/>
              <a:t>jn</a:t>
            </a:r>
            <a:r>
              <a:rPr lang="en-US" altLang="en-US" sz="2400" b="1" dirty="0" smtClean="0"/>
              <a:t>] </a:t>
            </a:r>
            <a:r>
              <a:rPr lang="en-US" altLang="en-US" sz="2400" i="1" dirty="0" err="1" smtClean="0">
                <a:solidFill>
                  <a:srgbClr val="FF0000"/>
                </a:solidFill>
              </a:rPr>
              <a:t>tkjn</a:t>
            </a:r>
            <a:r>
              <a:rPr lang="en-US" altLang="en-US" sz="2400" i="1" dirty="0" smtClean="0">
                <a:solidFill>
                  <a:srgbClr val="FF0000"/>
                </a:solidFill>
              </a:rPr>
              <a:t> move this down after weather-driven infiltration discussion, could be at main meeting.</a:t>
            </a:r>
            <a:endParaRPr lang="en-US" altLang="en-US" sz="2400" b="1" dirty="0" smtClean="0">
              <a:solidFill>
                <a:srgbClr val="FF0000"/>
              </a:solidFill>
            </a:endParaRPr>
          </a:p>
          <a:p>
            <a:pPr lvl="1">
              <a:defRPr/>
            </a:pPr>
            <a:r>
              <a:rPr lang="en-US" sz="1800" dirty="0" smtClean="0"/>
              <a:t>Output analysis slides (Figures B8-5 and B8-A6) remind us that multiple shading devices (with potential overlapping shades) are not tested in the MZ cases. </a:t>
            </a:r>
            <a:r>
              <a:rPr lang="en-US" sz="1800" b="1" i="1" dirty="0" smtClean="0"/>
              <a:t>Consider to add such a case to Standard 140 for future work? (after Thermal Fabric update is completed)</a:t>
            </a:r>
            <a:endParaRPr lang="en-US" sz="1600" dirty="0" smtClean="0"/>
          </a:p>
          <a:p>
            <a:pPr marL="457200" lvl="1" indent="0">
              <a:buFont typeface="Arial" charset="0"/>
              <a:buNone/>
              <a:defRPr/>
            </a:pPr>
            <a:endParaRPr lang="en-US" sz="1600" b="1" dirty="0" smtClean="0"/>
          </a:p>
          <a:p>
            <a:pPr lvl="1">
              <a:defRPr/>
            </a:pPr>
            <a:endParaRPr lang="en-US" sz="1600" b="1" i="1" dirty="0" smtClean="0">
              <a:solidFill>
                <a:srgbClr val="FF0000"/>
              </a:solidFill>
            </a:endParaRPr>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itle 1"/>
          <p:cNvSpPr>
            <a:spLocks noGrp="1"/>
          </p:cNvSpPr>
          <p:nvPr>
            <p:ph type="title"/>
          </p:nvPr>
        </p:nvSpPr>
        <p:spPr>
          <a:xfrm>
            <a:off x="457200" y="0"/>
            <a:ext cx="8229600" cy="1219200"/>
          </a:xfrm>
        </p:spPr>
        <p:txBody>
          <a:bodyPr/>
          <a:lstStyle/>
          <a:p>
            <a:r>
              <a:rPr lang="en-US" altLang="en-US" sz="3200" b="1" smtClean="0"/>
              <a:t>Thermal Fabric Update Results, Round 2</a:t>
            </a:r>
            <a:br>
              <a:rPr lang="en-US" altLang="en-US" sz="3200" b="1" smtClean="0"/>
            </a:br>
            <a:r>
              <a:rPr lang="en-US" altLang="en-US" sz="3600" b="1" smtClean="0"/>
              <a:t>Questions (JN to WG)</a:t>
            </a:r>
          </a:p>
        </p:txBody>
      </p:sp>
      <p:sp>
        <p:nvSpPr>
          <p:cNvPr id="257027" name="Content Placeholder 2"/>
          <p:cNvSpPr>
            <a:spLocks noGrp="1"/>
          </p:cNvSpPr>
          <p:nvPr>
            <p:ph idx="1"/>
          </p:nvPr>
        </p:nvSpPr>
        <p:spPr>
          <a:xfrm>
            <a:off x="457200" y="1344613"/>
            <a:ext cx="8229600" cy="4827587"/>
          </a:xfrm>
        </p:spPr>
        <p:txBody>
          <a:bodyPr/>
          <a:lstStyle/>
          <a:p>
            <a:pPr marL="0" indent="0">
              <a:buFont typeface="Arial" charset="0"/>
              <a:buNone/>
              <a:defRPr/>
            </a:pPr>
            <a:r>
              <a:rPr lang="en-US" altLang="en-US" sz="2000" b="1" i="1" dirty="0" smtClean="0">
                <a:solidFill>
                  <a:srgbClr val="0070C0"/>
                </a:solidFill>
              </a:rPr>
              <a:t>Navigation note: Remaining from Round 1; JN query off-line individually.</a:t>
            </a:r>
          </a:p>
          <a:p>
            <a:pPr>
              <a:defRPr/>
            </a:pPr>
            <a:r>
              <a:rPr lang="en-US" altLang="en-US" sz="2000" b="1" dirty="0" err="1" smtClean="0"/>
              <a:t>Prog</a:t>
            </a:r>
            <a:r>
              <a:rPr lang="en-US" altLang="en-US" sz="2000" b="1" dirty="0" smtClean="0"/>
              <a:t> C:</a:t>
            </a:r>
            <a:r>
              <a:rPr lang="en-US" altLang="en-US" sz="2000" dirty="0" smtClean="0"/>
              <a:t> Airgaps within windows: Why not apply existing option to auto-</a:t>
            </a:r>
            <a:r>
              <a:rPr lang="en-US" altLang="en-US" sz="2000" dirty="0" err="1" smtClean="0"/>
              <a:t>calc</a:t>
            </a:r>
            <a:r>
              <a:rPr lang="en-US" altLang="en-US" sz="2000" dirty="0" smtClean="0"/>
              <a:t> resistance (in place of user-spec constant resistance)? [maybe is worth a sensitivity test for Case 600, 270 or 440 or other, and a note in supplementary modeler report] </a:t>
            </a:r>
          </a:p>
          <a:p>
            <a:pPr>
              <a:defRPr/>
            </a:pPr>
            <a:r>
              <a:rPr lang="en-US" altLang="en-US" sz="2000" b="1" dirty="0" err="1" smtClean="0"/>
              <a:t>Prog</a:t>
            </a:r>
            <a:r>
              <a:rPr lang="en-US" altLang="en-US" sz="2000" b="1" dirty="0" smtClean="0"/>
              <a:t> E: </a:t>
            </a:r>
            <a:r>
              <a:rPr lang="en-US" altLang="en-US" sz="2000" dirty="0" smtClean="0"/>
              <a:t>For heaters, “radiative/convective split specified by user” is marked. Did the user specify 100% convective/0% radiative?</a:t>
            </a:r>
            <a:endParaRPr lang="en-US" altLang="en-US" sz="2000" b="1" dirty="0" smtClean="0"/>
          </a:p>
          <a:p>
            <a:pPr>
              <a:defRPr/>
            </a:pPr>
            <a:endParaRPr lang="en-US" altLang="en-US" sz="2400" dirty="0" smtClean="0"/>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1"/>
          <p:cNvSpPr>
            <a:spLocks noGrp="1"/>
          </p:cNvSpPr>
          <p:nvPr>
            <p:ph type="title"/>
          </p:nvPr>
        </p:nvSpPr>
        <p:spPr/>
        <p:txBody>
          <a:bodyPr/>
          <a:lstStyle/>
          <a:p>
            <a:r>
              <a:rPr lang="en-US" altLang="en-US" smtClean="0"/>
              <a:t>Discussion Topic Overview</a:t>
            </a:r>
          </a:p>
        </p:txBody>
      </p:sp>
      <p:sp>
        <p:nvSpPr>
          <p:cNvPr id="3" name="Content Placeholder 2"/>
          <p:cNvSpPr>
            <a:spLocks noGrp="1"/>
          </p:cNvSpPr>
          <p:nvPr>
            <p:ph idx="1"/>
          </p:nvPr>
        </p:nvSpPr>
        <p:spPr>
          <a:xfrm>
            <a:off x="838200" y="2112963"/>
            <a:ext cx="7391400" cy="4827587"/>
          </a:xfrm>
        </p:spPr>
        <p:txBody>
          <a:bodyPr>
            <a:normAutofit/>
          </a:bodyPr>
          <a:lstStyle/>
          <a:p>
            <a:pPr>
              <a:defRPr/>
            </a:pPr>
            <a:r>
              <a:rPr lang="en-US" dirty="0" smtClean="0"/>
              <a:t>Action Items</a:t>
            </a:r>
          </a:p>
          <a:p>
            <a:pPr>
              <a:defRPr/>
            </a:pPr>
            <a:r>
              <a:rPr lang="en-US" dirty="0" smtClean="0"/>
              <a:t>Prioritization of 140-2017 CM revision</a:t>
            </a:r>
          </a:p>
          <a:p>
            <a:pPr>
              <a:defRPr/>
            </a:pPr>
            <a:r>
              <a:rPr lang="en-US" dirty="0" smtClean="0"/>
              <a:t>Next Steps/Schedule</a:t>
            </a:r>
          </a:p>
          <a:p>
            <a:pPr>
              <a:defRPr/>
            </a:pPr>
            <a:r>
              <a:rPr lang="en-US" dirty="0" smtClean="0"/>
              <a:t>Excursion Cases</a:t>
            </a:r>
            <a:endParaRPr lang="en-US" dirty="0"/>
          </a:p>
          <a:p>
            <a:pPr>
              <a:defRPr/>
            </a:pPr>
            <a:endParaRPr lang="en-US" sz="2400" i="1" dirty="0"/>
          </a:p>
          <a:p>
            <a:pPr marL="0" indent="0">
              <a:buFont typeface="Arial" charset="0"/>
              <a:buNone/>
              <a:defRPr/>
            </a:pPr>
            <a:endParaRPr lang="en-US" dirty="0" smtClean="0"/>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1"/>
          <p:cNvSpPr>
            <a:spLocks noGrp="1"/>
          </p:cNvSpPr>
          <p:nvPr>
            <p:ph type="title"/>
          </p:nvPr>
        </p:nvSpPr>
        <p:spPr>
          <a:xfrm>
            <a:off x="457200" y="76200"/>
            <a:ext cx="8229600" cy="838200"/>
          </a:xfrm>
        </p:spPr>
        <p:txBody>
          <a:bodyPr/>
          <a:lstStyle/>
          <a:p>
            <a:r>
              <a:rPr lang="en-US" altLang="en-US" sz="3200" b="1" smtClean="0"/>
              <a:t>Thermal Fabric Update Results, Round 2</a:t>
            </a:r>
            <a:br>
              <a:rPr lang="en-US" altLang="en-US" sz="3200" b="1" smtClean="0"/>
            </a:br>
            <a:r>
              <a:rPr lang="en-US" altLang="en-US" sz="3200" b="1" smtClean="0"/>
              <a:t>Topical Action Items (1) </a:t>
            </a:r>
            <a:endParaRPr lang="en-US" altLang="en-US" sz="4000" b="1" smtClean="0"/>
          </a:p>
        </p:txBody>
      </p:sp>
      <p:sp>
        <p:nvSpPr>
          <p:cNvPr id="273411" name="Content Placeholder 2"/>
          <p:cNvSpPr>
            <a:spLocks noGrp="1"/>
          </p:cNvSpPr>
          <p:nvPr>
            <p:ph idx="1"/>
          </p:nvPr>
        </p:nvSpPr>
        <p:spPr>
          <a:xfrm>
            <a:off x="381000" y="1192213"/>
            <a:ext cx="8610600" cy="5741987"/>
          </a:xfrm>
        </p:spPr>
        <p:txBody>
          <a:bodyPr/>
          <a:lstStyle/>
          <a:p>
            <a:r>
              <a:rPr lang="en-US" altLang="en-US" sz="2400" b="1" smtClean="0"/>
              <a:t>NREL address spec (etc.) comments (see comments slide[s])</a:t>
            </a:r>
          </a:p>
          <a:p>
            <a:pPr lvl="1"/>
            <a:r>
              <a:rPr lang="en-US" altLang="en-US" sz="2000" b="1" smtClean="0"/>
              <a:t>Set all edits leading up to Mar 2017 spec rev as a single color, so that new edits after Mar 2017 are obvious?</a:t>
            </a:r>
          </a:p>
          <a:p>
            <a:pPr lvl="2"/>
            <a:r>
              <a:rPr lang="en-US" altLang="en-US" sz="1800" b="1" smtClean="0">
                <a:solidFill>
                  <a:srgbClr val="0000FF"/>
                </a:solidFill>
              </a:rPr>
              <a:t>As all 8 participants have updated (everyone has reviewed Mar 2017 version) does this seem reasonable and useful going forward?</a:t>
            </a:r>
          </a:p>
          <a:p>
            <a:pPr>
              <a:spcBef>
                <a:spcPts val="1800"/>
              </a:spcBef>
            </a:pPr>
            <a:r>
              <a:rPr lang="en-US" altLang="en-US" sz="2400" b="1" smtClean="0"/>
              <a:t>WG address results disagreements</a:t>
            </a:r>
          </a:p>
          <a:p>
            <a:pPr>
              <a:spcBef>
                <a:spcPts val="1800"/>
              </a:spcBef>
            </a:pPr>
            <a:r>
              <a:rPr lang="en-US" altLang="en-US" sz="2400" b="1" smtClean="0"/>
              <a:t>Develop weather-driven infiltration extension cases (NREL)</a:t>
            </a:r>
          </a:p>
          <a:p>
            <a:pPr>
              <a:spcBef>
                <a:spcPts val="1800"/>
              </a:spcBef>
            </a:pPr>
            <a:r>
              <a:rPr lang="en-US" altLang="en-US" sz="2400" b="1" smtClean="0"/>
              <a:t>Sequence questions follow ….</a:t>
            </a: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itle 1"/>
          <p:cNvSpPr>
            <a:spLocks noGrp="1"/>
          </p:cNvSpPr>
          <p:nvPr>
            <p:ph type="title"/>
          </p:nvPr>
        </p:nvSpPr>
        <p:spPr>
          <a:xfrm>
            <a:off x="457200" y="76200"/>
            <a:ext cx="8229600" cy="838200"/>
          </a:xfrm>
        </p:spPr>
        <p:txBody>
          <a:bodyPr/>
          <a:lstStyle/>
          <a:p>
            <a:r>
              <a:rPr lang="en-US" altLang="en-US" sz="3200" b="1" smtClean="0"/>
              <a:t>Thermal Fabric Update Results, Round 2</a:t>
            </a:r>
            <a:br>
              <a:rPr lang="en-US" altLang="en-US" sz="3200" b="1" smtClean="0"/>
            </a:br>
            <a:r>
              <a:rPr lang="en-US" altLang="en-US" sz="3200" b="1" smtClean="0"/>
              <a:t>Topical Action Items (2)</a:t>
            </a:r>
            <a:endParaRPr lang="en-US" altLang="en-US" sz="4000" b="1" smtClean="0"/>
          </a:p>
        </p:txBody>
      </p:sp>
      <p:sp>
        <p:nvSpPr>
          <p:cNvPr id="258051" name="Content Placeholder 2"/>
          <p:cNvSpPr>
            <a:spLocks noGrp="1"/>
          </p:cNvSpPr>
          <p:nvPr>
            <p:ph idx="1"/>
          </p:nvPr>
        </p:nvSpPr>
        <p:spPr>
          <a:xfrm>
            <a:off x="381000" y="1295400"/>
            <a:ext cx="8610600" cy="5437188"/>
          </a:xfrm>
        </p:spPr>
        <p:txBody>
          <a:bodyPr/>
          <a:lstStyle/>
          <a:p>
            <a:pPr marL="0" lvl="1" indent="0">
              <a:spcBef>
                <a:spcPts val="1800"/>
              </a:spcBef>
              <a:buFont typeface="Arial" charset="0"/>
              <a:buNone/>
              <a:defRPr/>
            </a:pPr>
            <a:r>
              <a:rPr lang="en-US" sz="2400" b="1" i="1" dirty="0" smtClean="0">
                <a:solidFill>
                  <a:srgbClr val="0000FF"/>
                </a:solidFill>
              </a:rPr>
              <a:t>Questions about sequence</a:t>
            </a:r>
          </a:p>
          <a:p>
            <a:pPr marL="342900" lvl="1" indent="-342900">
              <a:spcBef>
                <a:spcPts val="600"/>
              </a:spcBef>
              <a:buFont typeface="Arial" charset="0"/>
              <a:buChar char="•"/>
              <a:defRPr/>
            </a:pPr>
            <a:r>
              <a:rPr lang="en-US" sz="2400" b="1" dirty="0" smtClean="0">
                <a:solidFill>
                  <a:srgbClr val="0000FF"/>
                </a:solidFill>
              </a:rPr>
              <a:t>Do participants prefer to:</a:t>
            </a:r>
          </a:p>
          <a:p>
            <a:pPr marL="742950" lvl="2" indent="-342900">
              <a:spcBef>
                <a:spcPts val="600"/>
              </a:spcBef>
              <a:defRPr/>
            </a:pPr>
            <a:r>
              <a:rPr lang="en-US" sz="2000" b="1" dirty="0" smtClean="0">
                <a:solidFill>
                  <a:srgbClr val="0000FF"/>
                </a:solidFill>
              </a:rPr>
              <a:t>Update disagreements immediately?</a:t>
            </a:r>
          </a:p>
          <a:p>
            <a:pPr marL="742950" lvl="2" indent="-342900">
              <a:spcBef>
                <a:spcPts val="600"/>
              </a:spcBef>
              <a:defRPr/>
            </a:pPr>
            <a:r>
              <a:rPr lang="en-US" sz="2000" b="1" dirty="0" smtClean="0">
                <a:solidFill>
                  <a:srgbClr val="0000FF"/>
                </a:solidFill>
              </a:rPr>
              <a:t>Have an interim round of spec revs prior to extension cases? </a:t>
            </a:r>
          </a:p>
          <a:p>
            <a:pPr marL="1200150" lvl="3" indent="-342900">
              <a:spcBef>
                <a:spcPts val="600"/>
              </a:spcBef>
              <a:defRPr/>
            </a:pPr>
            <a:r>
              <a:rPr lang="en-US" sz="1600" b="1" dirty="0" smtClean="0"/>
              <a:t>Interim spec revs would address comments noted in this PPT, but NOT address any new cases.</a:t>
            </a:r>
          </a:p>
          <a:p>
            <a:pPr marL="1657350" lvl="4" indent="-342900">
              <a:spcBef>
                <a:spcPts val="600"/>
              </a:spcBef>
              <a:defRPr/>
            </a:pPr>
            <a:r>
              <a:rPr lang="en-US" sz="1600" b="1" dirty="0" smtClean="0"/>
              <a:t>Minor revs shouldn’t take too long to turn around (either July or Sep).</a:t>
            </a:r>
          </a:p>
          <a:p>
            <a:pPr marL="1657350" lvl="4" indent="-342900">
              <a:spcBef>
                <a:spcPts val="600"/>
              </a:spcBef>
              <a:defRPr/>
            </a:pPr>
            <a:r>
              <a:rPr lang="en-US" sz="1600" b="1" dirty="0" smtClean="0"/>
              <a:t>Allows current results/spec clean up.</a:t>
            </a:r>
          </a:p>
          <a:p>
            <a:pPr marL="742950" lvl="2" indent="-342900">
              <a:spcBef>
                <a:spcPts val="600"/>
              </a:spcBef>
              <a:defRPr/>
            </a:pPr>
            <a:r>
              <a:rPr lang="en-US" sz="2000" b="1" dirty="0" smtClean="0">
                <a:solidFill>
                  <a:srgbClr val="0000FF"/>
                </a:solidFill>
              </a:rPr>
              <a:t>Update current results after weather-driven infiltration cases developed?</a:t>
            </a:r>
          </a:p>
          <a:p>
            <a:pPr marL="742950" lvl="2" indent="-342900">
              <a:spcBef>
                <a:spcPts val="600"/>
              </a:spcBef>
              <a:defRPr/>
            </a:pPr>
            <a:endParaRPr lang="en-US" sz="2000" b="1" dirty="0" smtClean="0">
              <a:solidFill>
                <a:srgbClr val="0000FF"/>
              </a:solidFill>
            </a:endParaRPr>
          </a:p>
          <a:p>
            <a:pPr marL="742950" lvl="2" indent="-342900">
              <a:spcBef>
                <a:spcPts val="600"/>
              </a:spcBef>
              <a:defRPr/>
            </a:pPr>
            <a:endParaRPr lang="en-US" sz="2000" b="1" dirty="0" smtClean="0">
              <a:solidFill>
                <a:srgbClr val="0000FF"/>
              </a:solidFill>
            </a:endParaRPr>
          </a:p>
          <a:p>
            <a:pPr marL="0" indent="-400050">
              <a:spcBef>
                <a:spcPts val="600"/>
              </a:spcBef>
              <a:defRPr/>
            </a:pPr>
            <a:r>
              <a:rPr lang="en-US" sz="2400" b="1" dirty="0" smtClean="0">
                <a:solidFill>
                  <a:srgbClr val="0000FF"/>
                </a:solidFill>
              </a:rPr>
              <a:t>? </a:t>
            </a:r>
            <a:r>
              <a:rPr lang="en-US" sz="2400" b="1" dirty="0" smtClean="0">
                <a:solidFill>
                  <a:srgbClr val="0000FF"/>
                </a:solidFill>
              </a:rPr>
              <a:t>Prioritization </a:t>
            </a:r>
            <a:r>
              <a:rPr lang="en-US" sz="2400" b="1" dirty="0" smtClean="0">
                <a:solidFill>
                  <a:srgbClr val="0000FF"/>
                </a:solidFill>
              </a:rPr>
              <a:t>of 140-2017 CM revision vs. extension </a:t>
            </a:r>
            <a:r>
              <a:rPr lang="en-US" sz="2400" b="1" dirty="0" smtClean="0">
                <a:solidFill>
                  <a:srgbClr val="0000FF"/>
                </a:solidFill>
              </a:rPr>
              <a:t>cases</a:t>
            </a:r>
          </a:p>
          <a:p>
            <a:pPr marL="800100" lvl="2" indent="-400050">
              <a:spcBef>
                <a:spcPts val="600"/>
              </a:spcBef>
              <a:defRPr/>
            </a:pPr>
            <a:r>
              <a:rPr lang="en-US" sz="2000" b="1" dirty="0" smtClean="0">
                <a:solidFill>
                  <a:srgbClr val="0000FF"/>
                </a:solidFill>
              </a:rPr>
              <a:t>(</a:t>
            </a:r>
            <a:r>
              <a:rPr lang="en-US" sz="2000" b="1" dirty="0" smtClean="0">
                <a:solidFill>
                  <a:srgbClr val="0000FF"/>
                </a:solidFill>
              </a:rPr>
              <a:t>see following)</a:t>
            </a:r>
          </a:p>
          <a:p>
            <a:pPr>
              <a:defRPr/>
            </a:pPr>
            <a:endParaRPr lang="en-US" altLang="en-US" sz="800" b="1" dirty="0" smtClean="0">
              <a:solidFill>
                <a:srgbClr val="0000FF"/>
              </a:solidFill>
            </a:endParaRPr>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Title 1"/>
          <p:cNvSpPr>
            <a:spLocks noGrp="1"/>
          </p:cNvSpPr>
          <p:nvPr>
            <p:ph type="title"/>
          </p:nvPr>
        </p:nvSpPr>
        <p:spPr>
          <a:xfrm>
            <a:off x="457200" y="228600"/>
            <a:ext cx="8229600" cy="838200"/>
          </a:xfrm>
        </p:spPr>
        <p:txBody>
          <a:bodyPr/>
          <a:lstStyle/>
          <a:p>
            <a:r>
              <a:rPr lang="en-US" altLang="en-US" sz="3200" b="1" smtClean="0"/>
              <a:t>Thermal Fabric Update Results, Round 2</a:t>
            </a:r>
            <a:br>
              <a:rPr lang="en-US" altLang="en-US" sz="3200" b="1" smtClean="0"/>
            </a:br>
            <a:r>
              <a:rPr lang="en-US" altLang="en-US" sz="3200" b="1" smtClean="0"/>
              <a:t>Prioritization of 140-2017 CM Revision? </a:t>
            </a:r>
            <a:endParaRPr lang="en-US" altLang="en-US" sz="4000" b="1" smtClean="0"/>
          </a:p>
        </p:txBody>
      </p:sp>
      <p:sp>
        <p:nvSpPr>
          <p:cNvPr id="258051" name="Content Placeholder 2"/>
          <p:cNvSpPr>
            <a:spLocks noGrp="1"/>
          </p:cNvSpPr>
          <p:nvPr>
            <p:ph idx="1"/>
          </p:nvPr>
        </p:nvSpPr>
        <p:spPr>
          <a:xfrm>
            <a:off x="381000" y="1143000"/>
            <a:ext cx="8610600" cy="5562600"/>
          </a:xfrm>
        </p:spPr>
        <p:txBody>
          <a:bodyPr/>
          <a:lstStyle/>
          <a:p>
            <a:pPr marL="0" lvl="1" indent="0">
              <a:spcBef>
                <a:spcPts val="600"/>
              </a:spcBef>
              <a:buFont typeface="Arial" charset="0"/>
              <a:buNone/>
              <a:defRPr/>
            </a:pPr>
            <a:endParaRPr lang="en-US" sz="2400" b="1" dirty="0" smtClean="0">
              <a:solidFill>
                <a:srgbClr val="0000FF"/>
              </a:solidFill>
            </a:endParaRPr>
          </a:p>
          <a:p>
            <a:pPr marL="0" indent="-400050">
              <a:spcBef>
                <a:spcPts val="600"/>
              </a:spcBef>
              <a:defRPr/>
            </a:pPr>
            <a:r>
              <a:rPr lang="en-US" sz="2400" dirty="0" smtClean="0"/>
              <a:t>ASHRAE is in progress with 140-2017 CM Revision.</a:t>
            </a:r>
          </a:p>
          <a:p>
            <a:pPr marL="0" indent="-400050">
              <a:spcBef>
                <a:spcPts val="600"/>
              </a:spcBef>
              <a:defRPr/>
            </a:pPr>
            <a:r>
              <a:rPr lang="en-US" sz="2200" dirty="0" smtClean="0"/>
              <a:t>Three years ago this delayed the “technical” work schedule for several weeks because of edit/format issues with ASHRAE’s final publication: </a:t>
            </a:r>
          </a:p>
          <a:p>
            <a:pPr marL="800100" lvl="2" indent="-400050">
              <a:spcBef>
                <a:spcPts val="600"/>
              </a:spcBef>
              <a:defRPr/>
            </a:pPr>
            <a:r>
              <a:rPr lang="en-US" sz="1800" dirty="0" smtClean="0"/>
              <a:t>Primarily unintended consequences to their publication galley with new version of their pubs software, etc.</a:t>
            </a:r>
          </a:p>
          <a:p>
            <a:pPr marL="800100" lvl="2" indent="-400050">
              <a:spcBef>
                <a:spcPts val="600"/>
              </a:spcBef>
              <a:defRPr/>
            </a:pPr>
            <a:r>
              <a:rPr lang="en-US" sz="1800" dirty="0" smtClean="0"/>
              <a:t>Requiring several iterations of review by 140 Chair to clean up.</a:t>
            </a:r>
          </a:p>
          <a:p>
            <a:pPr marL="0" indent="-400050">
              <a:spcBef>
                <a:spcPts val="600"/>
              </a:spcBef>
              <a:defRPr/>
            </a:pPr>
            <a:r>
              <a:rPr lang="en-US" sz="2200" dirty="0" smtClean="0"/>
              <a:t>Completion of 140-2017 CM revision fully closes out Airside HVAC</a:t>
            </a:r>
          </a:p>
          <a:p>
            <a:pPr marL="800100" lvl="2" indent="-400050">
              <a:spcBef>
                <a:spcPts val="600"/>
              </a:spcBef>
              <a:defRPr/>
            </a:pPr>
            <a:r>
              <a:rPr lang="en-US" sz="1800" dirty="0" smtClean="0"/>
              <a:t>None of the standards/entities that cite 140, cite addenda separately; only full CM revisions have ever been cited (that JN is aware of).</a:t>
            </a:r>
          </a:p>
          <a:p>
            <a:pPr marL="0" indent="-400050">
              <a:spcBef>
                <a:spcPts val="600"/>
              </a:spcBef>
              <a:defRPr/>
            </a:pPr>
            <a:r>
              <a:rPr lang="en-US" sz="2400" dirty="0" smtClean="0"/>
              <a:t>We’ll also need to discuss at full SSPC 140.</a:t>
            </a:r>
          </a:p>
          <a:p>
            <a:pPr marL="0" indent="-400050">
              <a:spcBef>
                <a:spcPts val="600"/>
              </a:spcBef>
              <a:defRPr/>
            </a:pPr>
            <a:r>
              <a:rPr lang="en-US" sz="2400" b="1" dirty="0" smtClean="0">
                <a:solidFill>
                  <a:srgbClr val="0000FF"/>
                </a:solidFill>
              </a:rPr>
              <a:t>Should publication of 140-2017 CM revision be highest priority? Thoughts?</a:t>
            </a:r>
          </a:p>
          <a:p>
            <a:pPr>
              <a:defRPr/>
            </a:pPr>
            <a:endParaRPr lang="en-US" altLang="en-US" sz="800" b="1" dirty="0" smtClean="0">
              <a:solidFill>
                <a:srgbClr val="0000FF"/>
              </a:solidFill>
            </a:endParaRPr>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0" y="228600"/>
            <a:ext cx="9144000" cy="609600"/>
          </a:xfrm>
        </p:spPr>
        <p:txBody>
          <a:bodyPr/>
          <a:lstStyle/>
          <a:p>
            <a:pPr>
              <a:defRPr/>
            </a:pPr>
            <a:r>
              <a:rPr lang="en-US" sz="3600" b="1" dirty="0" smtClean="0">
                <a:solidFill>
                  <a:schemeClr val="accent3">
                    <a:lumMod val="75000"/>
                  </a:schemeClr>
                </a:solidFill>
              </a:rPr>
              <a:t>BESTEST  Thermal Fabric Update, </a:t>
            </a:r>
            <a:br>
              <a:rPr lang="en-US" sz="3600" b="1" dirty="0" smtClean="0">
                <a:solidFill>
                  <a:schemeClr val="accent3">
                    <a:lumMod val="75000"/>
                  </a:schemeClr>
                </a:solidFill>
              </a:rPr>
            </a:br>
            <a:r>
              <a:rPr lang="en-US" sz="3600" b="1" u="sng" dirty="0" smtClean="0">
                <a:solidFill>
                  <a:schemeClr val="accent3">
                    <a:lumMod val="75000"/>
                  </a:schemeClr>
                </a:solidFill>
              </a:rPr>
              <a:t>Proposed</a:t>
            </a:r>
            <a:r>
              <a:rPr lang="en-US" sz="3600" b="1" dirty="0" smtClean="0">
                <a:solidFill>
                  <a:schemeClr val="accent3">
                    <a:lumMod val="75000"/>
                  </a:schemeClr>
                </a:solidFill>
              </a:rPr>
              <a:t> Next Steps/Test Plan (2017/8)</a:t>
            </a:r>
            <a:endParaRPr lang="en-US" sz="3600" dirty="0" smtClean="0">
              <a:solidFill>
                <a:schemeClr val="accent3">
                  <a:lumMod val="75000"/>
                </a:schemeClr>
              </a:solidFill>
            </a:endParaRPr>
          </a:p>
        </p:txBody>
      </p:sp>
      <p:sp>
        <p:nvSpPr>
          <p:cNvPr id="44035" name="Rectangle 3"/>
          <p:cNvSpPr>
            <a:spLocks noGrp="1" noChangeArrowheads="1"/>
          </p:cNvSpPr>
          <p:nvPr>
            <p:ph idx="1"/>
          </p:nvPr>
        </p:nvSpPr>
        <p:spPr>
          <a:xfrm>
            <a:off x="304800" y="1371600"/>
            <a:ext cx="8839200" cy="5638800"/>
          </a:xfrm>
        </p:spPr>
        <p:txBody>
          <a:bodyPr/>
          <a:lstStyle/>
          <a:p>
            <a:pPr>
              <a:spcBef>
                <a:spcPts val="1200"/>
              </a:spcBef>
              <a:buFont typeface="Arial" charset="0"/>
              <a:buNone/>
              <a:defRPr/>
            </a:pPr>
            <a:r>
              <a:rPr lang="en-US" sz="2200" b="1" dirty="0" smtClean="0"/>
              <a:t>3</a:t>
            </a:r>
            <a:r>
              <a:rPr lang="en-US" sz="2200" b="1" baseline="30000" dirty="0" smtClean="0"/>
              <a:t>rd</a:t>
            </a:r>
            <a:r>
              <a:rPr lang="en-US" sz="2200" b="1" dirty="0" smtClean="0"/>
              <a:t> Round Simulation Trial – Objectives</a:t>
            </a:r>
          </a:p>
          <a:p>
            <a:pPr>
              <a:spcBef>
                <a:spcPts val="600"/>
              </a:spcBef>
              <a:defRPr/>
            </a:pPr>
            <a:r>
              <a:rPr lang="en-US" sz="2200" dirty="0" smtClean="0"/>
              <a:t>Further “tighten down” current results; WG address disagreements</a:t>
            </a:r>
          </a:p>
          <a:p>
            <a:pPr>
              <a:spcBef>
                <a:spcPts val="600"/>
              </a:spcBef>
              <a:defRPr/>
            </a:pPr>
            <a:r>
              <a:rPr lang="en-US" sz="2200" dirty="0" smtClean="0"/>
              <a:t>Include weather-driven infiltration cases </a:t>
            </a:r>
          </a:p>
          <a:p>
            <a:pPr>
              <a:spcBef>
                <a:spcPts val="1200"/>
              </a:spcBef>
              <a:buFont typeface="Arial" charset="0"/>
              <a:buNone/>
              <a:defRPr/>
            </a:pPr>
            <a:r>
              <a:rPr lang="en-US" sz="2200" b="1" dirty="0" smtClean="0"/>
              <a:t>Schedule (exact dates to be discussed at meeting)</a:t>
            </a:r>
          </a:p>
          <a:p>
            <a:pPr>
              <a:buFontTx/>
              <a:buChar char="•"/>
              <a:defRPr/>
            </a:pPr>
            <a:r>
              <a:rPr lang="en-US" sz="2200" dirty="0" smtClean="0"/>
              <a:t>NREL distribute revised test spec </a:t>
            </a:r>
            <a:r>
              <a:rPr lang="en-US" sz="2200" b="1" dirty="0" smtClean="0"/>
              <a:t>(2017)</a:t>
            </a:r>
            <a:endParaRPr lang="en-US" sz="2200" dirty="0" smtClean="0"/>
          </a:p>
          <a:p>
            <a:pPr lvl="1">
              <a:buFontTx/>
              <a:buChar char="•"/>
              <a:defRPr/>
            </a:pPr>
            <a:r>
              <a:rPr lang="en-US" sz="2000" dirty="0" smtClean="0"/>
              <a:t>Address all comments on current cases (highest priority)</a:t>
            </a:r>
          </a:p>
          <a:p>
            <a:pPr lvl="1">
              <a:buFontTx/>
              <a:buChar char="•"/>
              <a:defRPr/>
            </a:pPr>
            <a:r>
              <a:rPr lang="en-US" sz="2000" dirty="0" smtClean="0"/>
              <a:t>Additional cases (2017/8): Weather driven infiltration, other</a:t>
            </a:r>
          </a:p>
          <a:p>
            <a:pPr lvl="2">
              <a:buFontTx/>
              <a:buChar char="•"/>
              <a:defRPr/>
            </a:pPr>
            <a:r>
              <a:rPr lang="en-US" sz="1600" i="1" dirty="0" smtClean="0"/>
              <a:t>As time permits</a:t>
            </a:r>
          </a:p>
          <a:p>
            <a:pPr>
              <a:buFontTx/>
              <a:buChar char="•"/>
              <a:defRPr/>
            </a:pPr>
            <a:r>
              <a:rPr lang="en-US" sz="2200" dirty="0" smtClean="0"/>
              <a:t>Participants submit results + modeler reports </a:t>
            </a:r>
            <a:r>
              <a:rPr lang="en-US" sz="2200" b="1" dirty="0" smtClean="0"/>
              <a:t>(2017/8)</a:t>
            </a:r>
          </a:p>
          <a:p>
            <a:pPr lvl="1">
              <a:buFontTx/>
              <a:buChar char="•"/>
              <a:defRPr/>
            </a:pPr>
            <a:r>
              <a:rPr lang="en-US" sz="1800" b="1" dirty="0" smtClean="0">
                <a:solidFill>
                  <a:srgbClr val="0000FF"/>
                </a:solidFill>
              </a:rPr>
              <a:t>Further sequence discussion?</a:t>
            </a:r>
          </a:p>
          <a:p>
            <a:pPr>
              <a:buFontTx/>
              <a:buChar char="•"/>
              <a:defRPr/>
            </a:pPr>
            <a:r>
              <a:rPr lang="en-US" sz="2200" dirty="0" smtClean="0"/>
              <a:t>Compile/analyze distribute results </a:t>
            </a:r>
            <a:r>
              <a:rPr lang="en-US" sz="2200" b="1" dirty="0" smtClean="0"/>
              <a:t>(2017/8)</a:t>
            </a:r>
          </a:p>
          <a:p>
            <a:pPr lvl="1">
              <a:buFontTx/>
              <a:buChar char="•"/>
              <a:defRPr/>
            </a:pPr>
            <a:r>
              <a:rPr lang="en-US" sz="2000" dirty="0" smtClean="0"/>
              <a:t>Discuss in Chicago </a:t>
            </a:r>
            <a:r>
              <a:rPr lang="en-US" sz="2000" b="1" dirty="0" smtClean="0"/>
              <a:t>(Jan 2018)</a:t>
            </a:r>
          </a:p>
          <a:p>
            <a:pPr marL="285750" lvl="1">
              <a:spcBef>
                <a:spcPts val="1200"/>
              </a:spcBef>
              <a:buFont typeface="Arial" charset="0"/>
              <a:buNone/>
              <a:defRPr/>
            </a:pPr>
            <a:r>
              <a:rPr lang="en-US" sz="2200" b="1" dirty="0" smtClean="0"/>
              <a:t>Final Simulation Trials (2018)</a:t>
            </a:r>
          </a:p>
          <a:p>
            <a:pPr marL="285750" lvl="1">
              <a:buFont typeface="Arial" pitchFamily="34" charset="0"/>
              <a:buChar char="•"/>
              <a:defRPr/>
            </a:pPr>
            <a:r>
              <a:rPr lang="en-US" sz="2200" dirty="0" smtClean="0"/>
              <a:t>Schedule details to be determined</a:t>
            </a:r>
          </a:p>
          <a:p>
            <a:pPr marL="457200" lvl="1" indent="0">
              <a:buFont typeface="Arial" charset="0"/>
              <a:buNone/>
              <a:defRPr/>
            </a:pPr>
            <a:endParaRPr lang="en-US" sz="2000"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295400"/>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5"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B8-M3. Case 600 Monthly Peak Heating</a:t>
            </a:r>
          </a:p>
        </p:txBody>
      </p:sp>
      <p:sp>
        <p:nvSpPr>
          <p:cNvPr id="28676" name="TextBox 3"/>
          <p:cNvSpPr txBox="1">
            <a:spLocks noChangeArrowheads="1"/>
          </p:cNvSpPr>
          <p:nvPr/>
        </p:nvSpPr>
        <p:spPr bwMode="auto">
          <a:xfrm>
            <a:off x="2438400" y="2674938"/>
            <a:ext cx="4419600" cy="830262"/>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Jan widest range, initialization?</a:t>
            </a:r>
          </a:p>
          <a:p>
            <a:pPr eaLnBrk="1" hangingPunct="1">
              <a:spcBef>
                <a:spcPct val="0"/>
              </a:spcBef>
            </a:pPr>
            <a:r>
              <a:rPr lang="en-US" altLang="en-US" sz="1600">
                <a:solidFill>
                  <a:srgbClr val="FF0000"/>
                </a:solidFill>
                <a:latin typeface="Arial" charset="0"/>
              </a:rPr>
              <a:t> F: Check Dec entry</a:t>
            </a:r>
          </a:p>
          <a:p>
            <a:pPr eaLnBrk="1" hangingPunct="1">
              <a:spcBef>
                <a:spcPct val="0"/>
              </a:spcBef>
            </a:pPr>
            <a:r>
              <a:rPr lang="en-US" altLang="en-US" sz="1600">
                <a:solidFill>
                  <a:srgbClr val="FF0000"/>
                </a:solidFill>
                <a:latin typeface="Arial" charset="0"/>
              </a:rPr>
              <a:t> H: Low (=0) Jun-Aug</a:t>
            </a:r>
          </a:p>
        </p:txBody>
      </p:sp>
      <p:cxnSp>
        <p:nvCxnSpPr>
          <p:cNvPr id="25" name="Straight Arrow Connector 24"/>
          <p:cNvCxnSpPr/>
          <p:nvPr/>
        </p:nvCxnSpPr>
        <p:spPr>
          <a:xfrm>
            <a:off x="4471988" y="5867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073650" y="5867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964488" y="2667000"/>
            <a:ext cx="0" cy="1143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5683250" y="5867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Title 1"/>
          <p:cNvSpPr>
            <a:spLocks noGrp="1"/>
          </p:cNvSpPr>
          <p:nvPr>
            <p:ph type="title"/>
          </p:nvPr>
        </p:nvSpPr>
        <p:spPr>
          <a:xfrm>
            <a:off x="0" y="304800"/>
            <a:ext cx="9144000" cy="685800"/>
          </a:xfrm>
        </p:spPr>
        <p:txBody>
          <a:bodyPr/>
          <a:lstStyle/>
          <a:p>
            <a:r>
              <a:rPr lang="en-US" altLang="en-US" b="1" smtClean="0"/>
              <a:t>IEA BESTEST Update – Work Flow</a:t>
            </a:r>
            <a:br>
              <a:rPr lang="en-US" altLang="en-US" b="1" smtClean="0"/>
            </a:br>
            <a:r>
              <a:rPr lang="en-US" altLang="en-US" sz="3200" b="1" i="1" smtClean="0">
                <a:solidFill>
                  <a:srgbClr val="FF0000"/>
                </a:solidFill>
              </a:rPr>
              <a:t>tkjn update after full SSPC 140 meeting</a:t>
            </a:r>
            <a:endParaRPr lang="en-US" altLang="en-US" b="1" i="1" smtClean="0">
              <a:solidFill>
                <a:srgbClr val="FF0000"/>
              </a:solidFill>
            </a:endParaRPr>
          </a:p>
        </p:txBody>
      </p:sp>
      <p:pic>
        <p:nvPicPr>
          <p:cNvPr id="27750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881313"/>
            <a:ext cx="81534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228600"/>
            <a:ext cx="9144000" cy="609600"/>
          </a:xfrm>
        </p:spPr>
        <p:txBody>
          <a:bodyPr/>
          <a:lstStyle/>
          <a:p>
            <a:pPr eaLnBrk="1" hangingPunct="1">
              <a:defRPr/>
            </a:pPr>
            <a:r>
              <a:rPr lang="en-US" sz="3600" b="1" dirty="0" smtClean="0">
                <a:solidFill>
                  <a:schemeClr val="accent3">
                    <a:lumMod val="75000"/>
                  </a:schemeClr>
                </a:solidFill>
              </a:rPr>
              <a:t>Discussion: Excursion Cases</a:t>
            </a:r>
            <a:endParaRPr lang="en-US" sz="3200" dirty="0" smtClean="0">
              <a:solidFill>
                <a:schemeClr val="accent3">
                  <a:lumMod val="75000"/>
                </a:schemeClr>
              </a:solidFill>
            </a:endParaRPr>
          </a:p>
        </p:txBody>
      </p:sp>
      <p:sp>
        <p:nvSpPr>
          <p:cNvPr id="278531" name="Rectangle 3"/>
          <p:cNvSpPr>
            <a:spLocks noGrp="1" noChangeArrowheads="1"/>
          </p:cNvSpPr>
          <p:nvPr>
            <p:ph idx="1"/>
          </p:nvPr>
        </p:nvSpPr>
        <p:spPr>
          <a:xfrm>
            <a:off x="457200" y="1143000"/>
            <a:ext cx="8534400" cy="5257800"/>
          </a:xfrm>
        </p:spPr>
        <p:txBody>
          <a:bodyPr/>
          <a:lstStyle/>
          <a:p>
            <a:pPr eaLnBrk="1" hangingPunct="1">
              <a:lnSpc>
                <a:spcPct val="90000"/>
              </a:lnSpc>
              <a:spcAft>
                <a:spcPts val="600"/>
              </a:spcAft>
            </a:pPr>
            <a:r>
              <a:rPr lang="en-US" altLang="en-US" sz="2800" b="1" smtClean="0"/>
              <a:t>Weather Driven Infiltration</a:t>
            </a:r>
          </a:p>
          <a:p>
            <a:pPr lvl="1" eaLnBrk="1" hangingPunct="1">
              <a:lnSpc>
                <a:spcPct val="90000"/>
              </a:lnSpc>
              <a:spcAft>
                <a:spcPts val="600"/>
              </a:spcAft>
            </a:pPr>
            <a:r>
              <a:rPr lang="en-US" altLang="en-US" sz="2400" smtClean="0"/>
              <a:t>BESTEST-EX basis</a:t>
            </a:r>
          </a:p>
          <a:p>
            <a:pPr lvl="1" eaLnBrk="1" hangingPunct="1">
              <a:lnSpc>
                <a:spcPct val="90000"/>
              </a:lnSpc>
              <a:spcAft>
                <a:spcPts val="600"/>
              </a:spcAft>
            </a:pPr>
            <a:r>
              <a:rPr lang="en-US" altLang="en-US" sz="2400" smtClean="0"/>
              <a:t>Parametric sensitivities?</a:t>
            </a:r>
          </a:p>
          <a:p>
            <a:pPr lvl="2" eaLnBrk="1" hangingPunct="1">
              <a:lnSpc>
                <a:spcPct val="90000"/>
              </a:lnSpc>
              <a:spcAft>
                <a:spcPts val="600"/>
              </a:spcAft>
            </a:pPr>
            <a:r>
              <a:rPr lang="en-US" altLang="en-US" smtClean="0"/>
              <a:t>E.g., leakage area, wind speed, altitude, </a:t>
            </a:r>
          </a:p>
          <a:p>
            <a:pPr eaLnBrk="1" hangingPunct="1">
              <a:lnSpc>
                <a:spcPct val="90000"/>
              </a:lnSpc>
              <a:spcAft>
                <a:spcPts val="600"/>
              </a:spcAft>
              <a:buFont typeface="Arial" charset="0"/>
              <a:buNone/>
            </a:pPr>
            <a:endParaRPr lang="en-US" altLang="en-US" sz="300" b="1" smtClean="0"/>
          </a:p>
          <a:p>
            <a:pPr>
              <a:buFontTx/>
              <a:buChar char="•"/>
            </a:pPr>
            <a:endParaRPr lang="en-US" altLang="en-US" sz="2000" smtClean="0"/>
          </a:p>
          <a:p>
            <a:pPr>
              <a:buFontTx/>
              <a:buChar char="•"/>
            </a:pPr>
            <a:r>
              <a:rPr lang="en-US" altLang="en-US" sz="2000" smtClean="0"/>
              <a:t>Window Frames? (for 3</a:t>
            </a:r>
            <a:r>
              <a:rPr lang="en-US" altLang="en-US" sz="2000" baseline="30000" smtClean="0"/>
              <a:t>rd</a:t>
            </a:r>
            <a:r>
              <a:rPr lang="en-US" altLang="en-US" sz="2000" smtClean="0"/>
              <a:t> round or longer term future?) </a:t>
            </a:r>
          </a:p>
          <a:p>
            <a:pPr lvl="1">
              <a:buFontTx/>
              <a:buChar char="•"/>
            </a:pPr>
            <a:r>
              <a:rPr lang="en-US" altLang="en-US" sz="1800" smtClean="0"/>
              <a:t>E.g. aluminum frame with thermal break for double-pane or single pane window</a:t>
            </a:r>
          </a:p>
          <a:p>
            <a:pPr lvl="2">
              <a:buFontTx/>
              <a:buChar char="•"/>
            </a:pPr>
            <a:r>
              <a:rPr lang="en-US" altLang="en-US" sz="1800" smtClean="0">
                <a:solidFill>
                  <a:srgbClr val="0070C0"/>
                </a:solidFill>
              </a:rPr>
              <a:t>Any “new” physics added by frame (e.g., 2-d conduction)?</a:t>
            </a:r>
          </a:p>
          <a:p>
            <a:pPr lvl="1">
              <a:buFontTx/>
              <a:buChar char="•"/>
            </a:pPr>
            <a:r>
              <a:rPr lang="en-US" altLang="en-US" sz="1800" smtClean="0"/>
              <a:t>Wood frame for low-e window</a:t>
            </a:r>
          </a:p>
          <a:p>
            <a:pPr eaLnBrk="1" hangingPunct="1">
              <a:lnSpc>
                <a:spcPct val="90000"/>
              </a:lnSpc>
              <a:spcAft>
                <a:spcPts val="600"/>
              </a:spcAft>
            </a:pPr>
            <a:endParaRPr lang="en-US" altLang="en-US" sz="800" b="1" smtClean="0"/>
          </a:p>
          <a:p>
            <a:pPr eaLnBrk="1" hangingPunct="1">
              <a:lnSpc>
                <a:spcPct val="90000"/>
              </a:lnSpc>
              <a:spcAft>
                <a:spcPts val="600"/>
              </a:spcAft>
            </a:pPr>
            <a:r>
              <a:rPr lang="en-US" altLang="en-US" sz="2000" smtClean="0"/>
              <a:t>MZ test case with shading devices that cause overlapping shading? (longer term future)</a:t>
            </a:r>
          </a:p>
          <a:p>
            <a:pPr eaLnBrk="1" hangingPunct="1">
              <a:lnSpc>
                <a:spcPct val="90000"/>
              </a:lnSpc>
              <a:spcAft>
                <a:spcPts val="600"/>
              </a:spcAft>
            </a:pPr>
            <a:endParaRPr lang="en-US" altLang="en-US" sz="800" smtClean="0"/>
          </a:p>
          <a:p>
            <a:pPr eaLnBrk="1" hangingPunct="1">
              <a:lnSpc>
                <a:spcPct val="90000"/>
              </a:lnSpc>
              <a:spcAft>
                <a:spcPts val="600"/>
              </a:spcAft>
            </a:pPr>
            <a:r>
              <a:rPr lang="en-US" altLang="en-US" b="1" smtClean="0"/>
              <a:t>Other?</a:t>
            </a:r>
          </a:p>
          <a:p>
            <a:pPr lvl="1" eaLnBrk="1" hangingPunct="1">
              <a:lnSpc>
                <a:spcPct val="90000"/>
              </a:lnSpc>
              <a:spcAft>
                <a:spcPts val="600"/>
              </a:spcAft>
            </a:pPr>
            <a:endParaRPr lang="en-US" altLang="en-US" sz="1800" smtClean="0"/>
          </a:p>
          <a:p>
            <a:pPr eaLnBrk="1" hangingPunct="1">
              <a:lnSpc>
                <a:spcPct val="90000"/>
              </a:lnSpc>
            </a:pPr>
            <a:endParaRPr lang="en-US" altLang="en-US" sz="2800" b="1" smtClean="0"/>
          </a:p>
          <a:p>
            <a:pPr eaLnBrk="1" hangingPunct="1">
              <a:lnSpc>
                <a:spcPct val="90000"/>
              </a:lnSpc>
            </a:pPr>
            <a:endParaRPr lang="en-US" altLang="en-US" sz="2800" b="1" smtClean="0"/>
          </a:p>
          <a:p>
            <a:pPr eaLnBrk="1" hangingPunct="1">
              <a:lnSpc>
                <a:spcPct val="90000"/>
              </a:lnSpc>
            </a:pPr>
            <a:endParaRPr lang="en-US" altLang="en-US" sz="2800" b="1" smtClean="0"/>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Title 1"/>
          <p:cNvSpPr>
            <a:spLocks noGrp="1"/>
          </p:cNvSpPr>
          <p:nvPr>
            <p:ph type="title"/>
          </p:nvPr>
        </p:nvSpPr>
        <p:spPr>
          <a:xfrm>
            <a:off x="0" y="76200"/>
            <a:ext cx="9144000" cy="457200"/>
          </a:xfrm>
        </p:spPr>
        <p:txBody>
          <a:bodyPr/>
          <a:lstStyle/>
          <a:p>
            <a:r>
              <a:rPr lang="en-US" altLang="en-US" sz="3200" b="1" smtClean="0"/>
              <a:t>Weather Driven Infiltration, </a:t>
            </a:r>
            <a:r>
              <a:rPr lang="en-US" altLang="en-US" sz="3200" b="1" smtClean="0">
                <a:solidFill>
                  <a:srgbClr val="00B050"/>
                </a:solidFill>
              </a:rPr>
              <a:t>Jan 2017 </a:t>
            </a:r>
            <a:r>
              <a:rPr lang="en-US" altLang="en-US" sz="3200" b="1" smtClean="0"/>
              <a:t>(1)</a:t>
            </a:r>
            <a:endParaRPr lang="en-US" altLang="en-US" sz="3200" b="1" smtClean="0">
              <a:solidFill>
                <a:srgbClr val="FF0000"/>
              </a:solidFill>
            </a:endParaRPr>
          </a:p>
        </p:txBody>
      </p:sp>
      <p:sp>
        <p:nvSpPr>
          <p:cNvPr id="21507" name="Content Placeholder 3"/>
          <p:cNvSpPr>
            <a:spLocks noGrp="1"/>
          </p:cNvSpPr>
          <p:nvPr>
            <p:ph idx="1"/>
          </p:nvPr>
        </p:nvSpPr>
        <p:spPr>
          <a:xfrm>
            <a:off x="457200" y="533400"/>
            <a:ext cx="8229600" cy="6477000"/>
          </a:xfrm>
        </p:spPr>
        <p:txBody>
          <a:bodyPr/>
          <a:lstStyle/>
          <a:p>
            <a:pPr>
              <a:defRPr/>
            </a:pPr>
            <a:r>
              <a:rPr lang="en-US" sz="2200" b="1" dirty="0" smtClean="0"/>
              <a:t>Briefly surveyed in early Nov, concluded to come back to it </a:t>
            </a:r>
            <a:r>
              <a:rPr lang="en-US" sz="2200" b="1" i="1" dirty="0" smtClean="0"/>
              <a:t>after</a:t>
            </a:r>
            <a:r>
              <a:rPr lang="en-US" sz="2200" b="1" dirty="0" smtClean="0"/>
              <a:t> upcoming </a:t>
            </a:r>
            <a:r>
              <a:rPr lang="en-US" sz="2200" b="1" dirty="0" err="1" smtClean="0"/>
              <a:t>sim</a:t>
            </a:r>
            <a:r>
              <a:rPr lang="en-US" sz="2200" b="1" dirty="0" smtClean="0"/>
              <a:t> trial is launched. Some algorithms to consider ….</a:t>
            </a:r>
          </a:p>
          <a:p>
            <a:pPr>
              <a:spcBef>
                <a:spcPts val="1200"/>
              </a:spcBef>
              <a:defRPr/>
            </a:pPr>
            <a:r>
              <a:rPr lang="en-US" sz="2200" b="1" dirty="0" smtClean="0"/>
              <a:t>BESTEST-EX (2010) spec as template (E+ default).</a:t>
            </a:r>
          </a:p>
          <a:p>
            <a:pPr lvl="1">
              <a:spcBef>
                <a:spcPts val="600"/>
              </a:spcBef>
              <a:buFont typeface="Arial" panose="020B0604020202020204" pitchFamily="34" charset="0"/>
              <a:buChar char="•"/>
              <a:defRPr/>
            </a:pPr>
            <a:r>
              <a:rPr lang="en-US" sz="1800" dirty="0" smtClean="0"/>
              <a:t>2005 ASHRAE </a:t>
            </a:r>
            <a:r>
              <a:rPr lang="en-US" sz="1800" dirty="0" err="1" smtClean="0"/>
              <a:t>HoF</a:t>
            </a:r>
            <a:r>
              <a:rPr lang="en-US" sz="1800" dirty="0" smtClean="0"/>
              <a:t> “Basic Model”, based on Sherman-</a:t>
            </a:r>
            <a:r>
              <a:rPr lang="en-US" sz="1800" dirty="0" err="1" smtClean="0"/>
              <a:t>Grimsrud</a:t>
            </a:r>
            <a:r>
              <a:rPr lang="en-US" sz="1800" dirty="0" smtClean="0"/>
              <a:t> (1980) </a:t>
            </a:r>
          </a:p>
          <a:p>
            <a:pPr marL="457200" lvl="1" indent="0">
              <a:spcBef>
                <a:spcPts val="600"/>
              </a:spcBef>
              <a:buFont typeface="Arial" charset="0"/>
              <a:buNone/>
              <a:defRPr/>
            </a:pPr>
            <a:r>
              <a:rPr lang="en-US" sz="1800" dirty="0" smtClean="0"/>
              <a:t>   Q = ELA</a:t>
            </a:r>
            <a:r>
              <a:rPr lang="en-US" sz="1800" baseline="-25000" dirty="0" smtClean="0"/>
              <a:t>4Pa</a:t>
            </a:r>
            <a:r>
              <a:rPr lang="en-US" sz="1800" dirty="0" smtClean="0"/>
              <a:t> (Cs*</a:t>
            </a:r>
            <a:r>
              <a:rPr lang="el-GR" sz="1800" dirty="0"/>
              <a:t> </a:t>
            </a:r>
            <a:r>
              <a:rPr lang="el-GR" sz="1800" dirty="0" smtClean="0"/>
              <a:t>Δ</a:t>
            </a:r>
            <a:r>
              <a:rPr lang="en-US" sz="1800" dirty="0" smtClean="0"/>
              <a:t>T + </a:t>
            </a:r>
            <a:r>
              <a:rPr lang="en-US" sz="1800" dirty="0" err="1" smtClean="0"/>
              <a:t>Cw</a:t>
            </a:r>
            <a:r>
              <a:rPr lang="en-US" sz="1800" dirty="0" smtClean="0"/>
              <a:t>(</a:t>
            </a:r>
            <a:r>
              <a:rPr lang="en-US" sz="1800" dirty="0" err="1" smtClean="0"/>
              <a:t>Vmet</a:t>
            </a:r>
            <a:r>
              <a:rPr lang="en-US" sz="1800" dirty="0" smtClean="0"/>
              <a:t>)</a:t>
            </a:r>
            <a:r>
              <a:rPr lang="en-US" sz="1800" baseline="30000" dirty="0" smtClean="0"/>
              <a:t>2</a:t>
            </a:r>
            <a:r>
              <a:rPr lang="en-US" sz="1800" dirty="0" smtClean="0"/>
              <a:t>)</a:t>
            </a:r>
            <a:r>
              <a:rPr lang="en-US" sz="1800" baseline="30000" dirty="0" smtClean="0"/>
              <a:t>(1/2) </a:t>
            </a:r>
            <a:r>
              <a:rPr lang="en-US" sz="1800" dirty="0" smtClean="0"/>
              <a:t> where</a:t>
            </a:r>
          </a:p>
          <a:p>
            <a:pPr lvl="2">
              <a:spcBef>
                <a:spcPts val="600"/>
              </a:spcBef>
              <a:buFont typeface="Arial" panose="020B0604020202020204" pitchFamily="34" charset="0"/>
              <a:buChar char="•"/>
              <a:defRPr/>
            </a:pPr>
            <a:r>
              <a:rPr lang="en-US" sz="1400" dirty="0" smtClean="0"/>
              <a:t>Q = airflow rate</a:t>
            </a:r>
          </a:p>
          <a:p>
            <a:pPr lvl="2">
              <a:spcBef>
                <a:spcPts val="0"/>
              </a:spcBef>
              <a:buFont typeface="Arial" panose="020B0604020202020204" pitchFamily="34" charset="0"/>
              <a:buChar char="•"/>
              <a:defRPr/>
            </a:pPr>
            <a:r>
              <a:rPr lang="en-US" sz="1400" dirty="0" smtClean="0"/>
              <a:t>ELA</a:t>
            </a:r>
            <a:r>
              <a:rPr lang="en-US" sz="1400" baseline="-25000" dirty="0" smtClean="0"/>
              <a:t>4Pa</a:t>
            </a:r>
            <a:r>
              <a:rPr lang="en-US" sz="1400" dirty="0" smtClean="0"/>
              <a:t> = effective leakage area at 4 Pa</a:t>
            </a:r>
            <a:endParaRPr lang="en-US" sz="1400" baseline="-25000" dirty="0" smtClean="0"/>
          </a:p>
          <a:p>
            <a:pPr lvl="2">
              <a:spcBef>
                <a:spcPts val="0"/>
              </a:spcBef>
              <a:buFont typeface="Arial" panose="020B0604020202020204" pitchFamily="34" charset="0"/>
              <a:buChar char="•"/>
              <a:defRPr/>
            </a:pPr>
            <a:r>
              <a:rPr lang="en-US" sz="1400" dirty="0" smtClean="0"/>
              <a:t>Cs = stack coefficient</a:t>
            </a:r>
          </a:p>
          <a:p>
            <a:pPr lvl="2">
              <a:spcBef>
                <a:spcPts val="0"/>
              </a:spcBef>
              <a:buFont typeface="Arial" panose="020B0604020202020204" pitchFamily="34" charset="0"/>
              <a:buChar char="•"/>
              <a:defRPr/>
            </a:pPr>
            <a:r>
              <a:rPr lang="el-GR" sz="1400" dirty="0" smtClean="0"/>
              <a:t>Δ</a:t>
            </a:r>
            <a:r>
              <a:rPr lang="en-US" sz="1400" dirty="0" smtClean="0"/>
              <a:t>T = indoor-outdoor temperature difference, absolute value</a:t>
            </a:r>
          </a:p>
          <a:p>
            <a:pPr lvl="2">
              <a:spcBef>
                <a:spcPts val="0"/>
              </a:spcBef>
              <a:buFont typeface="Arial" panose="020B0604020202020204" pitchFamily="34" charset="0"/>
              <a:buChar char="•"/>
              <a:defRPr/>
            </a:pPr>
            <a:r>
              <a:rPr lang="en-US" sz="1400" dirty="0" err="1" smtClean="0"/>
              <a:t>Cw</a:t>
            </a:r>
            <a:r>
              <a:rPr lang="en-US" sz="1400" dirty="0" smtClean="0"/>
              <a:t> = wind coefficient</a:t>
            </a:r>
          </a:p>
          <a:p>
            <a:pPr lvl="2">
              <a:spcBef>
                <a:spcPts val="0"/>
              </a:spcBef>
              <a:buFont typeface="Arial" panose="020B0604020202020204" pitchFamily="34" charset="0"/>
              <a:buChar char="•"/>
              <a:defRPr/>
            </a:pPr>
            <a:r>
              <a:rPr lang="en-US" sz="1400" dirty="0" err="1" smtClean="0"/>
              <a:t>Vmet</a:t>
            </a:r>
            <a:r>
              <a:rPr lang="en-US" sz="1400" dirty="0" smtClean="0"/>
              <a:t> = wind speed measured at the weather station</a:t>
            </a:r>
          </a:p>
          <a:p>
            <a:pPr lvl="1">
              <a:spcBef>
                <a:spcPts val="0"/>
              </a:spcBef>
              <a:buFont typeface="Arial" panose="020B0604020202020204" pitchFamily="34" charset="0"/>
              <a:buChar char="•"/>
              <a:defRPr/>
            </a:pPr>
            <a:endParaRPr lang="en-US" sz="1200" baseline="30000" dirty="0" smtClean="0"/>
          </a:p>
          <a:p>
            <a:pPr lvl="1">
              <a:spcBef>
                <a:spcPts val="0"/>
              </a:spcBef>
              <a:buFont typeface="Arial" panose="020B0604020202020204" pitchFamily="34" charset="0"/>
              <a:buChar char="•"/>
              <a:defRPr/>
            </a:pPr>
            <a:r>
              <a:rPr lang="en-US" sz="1800" dirty="0" err="1" smtClean="0"/>
              <a:t>Judkoff</a:t>
            </a:r>
            <a:r>
              <a:rPr lang="en-US" sz="1800" dirty="0" smtClean="0"/>
              <a:t> has code (1991) for applying non-simplified S-G to blower door data, to calculate ELA, and calculate resulting infiltration from weather data</a:t>
            </a:r>
          </a:p>
          <a:p>
            <a:pPr>
              <a:spcBef>
                <a:spcPts val="1200"/>
              </a:spcBef>
              <a:defRPr/>
            </a:pPr>
            <a:r>
              <a:rPr lang="en-US" sz="2200" b="1" dirty="0" err="1" smtClean="0"/>
              <a:t>EnergyPlus</a:t>
            </a:r>
            <a:r>
              <a:rPr lang="en-US" sz="2200" b="1" dirty="0" smtClean="0"/>
              <a:t> also provides options for:</a:t>
            </a:r>
          </a:p>
          <a:p>
            <a:pPr marL="742950" lvl="2" indent="-342900">
              <a:defRPr/>
            </a:pPr>
            <a:r>
              <a:rPr lang="en-US" sz="1800" dirty="0"/>
              <a:t>Infiltration by design flow rate:</a:t>
            </a:r>
          </a:p>
          <a:p>
            <a:pPr marL="400050" lvl="2" indent="0">
              <a:buFont typeface="Arial" charset="0"/>
              <a:buNone/>
              <a:defRPr/>
            </a:pPr>
            <a:r>
              <a:rPr lang="en-US" sz="1800" dirty="0"/>
              <a:t>      Q = A + B*</a:t>
            </a:r>
            <a:r>
              <a:rPr lang="el-GR" sz="1800" dirty="0"/>
              <a:t>Δ</a:t>
            </a:r>
            <a:r>
              <a:rPr lang="en-US" sz="1800" dirty="0"/>
              <a:t>T + C(</a:t>
            </a:r>
            <a:r>
              <a:rPr lang="en-US" sz="1800" dirty="0" err="1"/>
              <a:t>Vw</a:t>
            </a:r>
            <a:r>
              <a:rPr lang="en-US" sz="1800" dirty="0"/>
              <a:t>) + D(</a:t>
            </a:r>
            <a:r>
              <a:rPr lang="en-US" sz="1800" dirty="0" err="1"/>
              <a:t>Vw</a:t>
            </a:r>
            <a:r>
              <a:rPr lang="en-US" sz="1800" dirty="0"/>
              <a:t>)</a:t>
            </a:r>
            <a:r>
              <a:rPr lang="en-US" sz="1800" baseline="30000" dirty="0"/>
              <a:t>2 </a:t>
            </a:r>
            <a:r>
              <a:rPr lang="en-US" sz="1800" dirty="0"/>
              <a:t>  (</a:t>
            </a:r>
            <a:r>
              <a:rPr lang="en-US" sz="1800" dirty="0" err="1"/>
              <a:t>Coblentz</a:t>
            </a:r>
            <a:r>
              <a:rPr lang="en-US" sz="1800" dirty="0"/>
              <a:t> and Achenbach 1963), where</a:t>
            </a:r>
          </a:p>
          <a:p>
            <a:pPr marL="1143000" lvl="3" indent="-285750">
              <a:buFont typeface="Arial" panose="020B0604020202020204" pitchFamily="34" charset="0"/>
              <a:buChar char="•"/>
              <a:defRPr/>
            </a:pPr>
            <a:r>
              <a:rPr lang="en-US" sz="1400" dirty="0" err="1"/>
              <a:t>Vw</a:t>
            </a:r>
            <a:r>
              <a:rPr lang="en-US" sz="1400" dirty="0"/>
              <a:t> = wind </a:t>
            </a:r>
            <a:r>
              <a:rPr lang="en-US" sz="1400" dirty="0" smtClean="0"/>
              <a:t>speed </a:t>
            </a:r>
            <a:r>
              <a:rPr lang="en-US" sz="1400" i="1" dirty="0" smtClean="0"/>
              <a:t>[not </a:t>
            </a:r>
            <a:r>
              <a:rPr lang="en-US" sz="1400" i="1" dirty="0"/>
              <a:t>initially clear if taken at local height or weather station </a:t>
            </a:r>
            <a:r>
              <a:rPr lang="en-US" sz="1400" i="1" dirty="0" smtClean="0"/>
              <a:t>height?]</a:t>
            </a:r>
            <a:endParaRPr lang="en-US" sz="1400" i="1" dirty="0"/>
          </a:p>
          <a:p>
            <a:pPr marL="1143000" lvl="3" indent="-285750">
              <a:buFont typeface="Arial" panose="020B0604020202020204" pitchFamily="34" charset="0"/>
              <a:buChar char="•"/>
              <a:defRPr/>
            </a:pPr>
            <a:r>
              <a:rPr lang="en-US" sz="1400" dirty="0"/>
              <a:t>A, B, C, D are “subject to debate”… </a:t>
            </a:r>
          </a:p>
          <a:p>
            <a:pPr marL="1143000" lvl="3" indent="-285750">
              <a:buFont typeface="Arial" panose="020B0604020202020204" pitchFamily="34" charset="0"/>
              <a:buChar char="•"/>
              <a:defRPr/>
            </a:pPr>
            <a:r>
              <a:rPr lang="en-US" sz="1400" dirty="0"/>
              <a:t>However, work by NIST (e.g., Ng et al. 2011, 2014, 2016) provides a method for determining </a:t>
            </a:r>
          </a:p>
          <a:p>
            <a:pPr marL="1314450" lvl="4" indent="0">
              <a:buFont typeface="Arial" charset="0"/>
              <a:buNone/>
              <a:defRPr/>
            </a:pPr>
            <a:r>
              <a:rPr lang="en-US" sz="1400" dirty="0"/>
              <a:t>A, B, C, D = f(building height, exterior surface area to volume ration, net system flow normalized by exterior surface area), and has developed coefficients for different building types with ventilation on or off.</a:t>
            </a:r>
          </a:p>
          <a:p>
            <a:pPr lvl="1">
              <a:spcBef>
                <a:spcPts val="0"/>
              </a:spcBef>
              <a:buFont typeface="Arial" panose="020B0604020202020204" pitchFamily="34" charset="0"/>
              <a:buChar char="•"/>
              <a:defRPr/>
            </a:pPr>
            <a:endParaRPr lang="en-US" sz="1400" dirty="0"/>
          </a:p>
          <a:p>
            <a:pPr marL="457200" lvl="1" indent="0">
              <a:spcBef>
                <a:spcPts val="0"/>
              </a:spcBef>
              <a:buFont typeface="Arial" charset="0"/>
              <a:buNone/>
              <a:defRPr/>
            </a:pPr>
            <a:endParaRPr lang="en-US" sz="1800" dirty="0" smtClean="0"/>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Title 1"/>
          <p:cNvSpPr>
            <a:spLocks noGrp="1"/>
          </p:cNvSpPr>
          <p:nvPr>
            <p:ph type="title"/>
          </p:nvPr>
        </p:nvSpPr>
        <p:spPr>
          <a:xfrm>
            <a:off x="0" y="0"/>
            <a:ext cx="9144000" cy="609600"/>
          </a:xfrm>
        </p:spPr>
        <p:txBody>
          <a:bodyPr/>
          <a:lstStyle/>
          <a:p>
            <a:r>
              <a:rPr lang="en-US" altLang="en-US" sz="3200" b="1" smtClean="0"/>
              <a:t>Weather Driven Infiltration, </a:t>
            </a:r>
            <a:r>
              <a:rPr lang="en-US" altLang="en-US" sz="3200" b="1" smtClean="0">
                <a:solidFill>
                  <a:srgbClr val="00B050"/>
                </a:solidFill>
              </a:rPr>
              <a:t>Jan 2017 </a:t>
            </a:r>
            <a:r>
              <a:rPr lang="en-US" altLang="en-US" sz="3200" b="1" smtClean="0"/>
              <a:t>(2)</a:t>
            </a:r>
            <a:endParaRPr lang="en-US" altLang="en-US" sz="3200" b="1" smtClean="0">
              <a:solidFill>
                <a:srgbClr val="FF0000"/>
              </a:solidFill>
            </a:endParaRPr>
          </a:p>
        </p:txBody>
      </p:sp>
      <p:sp>
        <p:nvSpPr>
          <p:cNvPr id="21507" name="Content Placeholder 3"/>
          <p:cNvSpPr>
            <a:spLocks noGrp="1"/>
          </p:cNvSpPr>
          <p:nvPr>
            <p:ph idx="1"/>
          </p:nvPr>
        </p:nvSpPr>
        <p:spPr>
          <a:xfrm>
            <a:off x="228600" y="685800"/>
            <a:ext cx="8686800" cy="6477000"/>
          </a:xfrm>
        </p:spPr>
        <p:txBody>
          <a:bodyPr/>
          <a:lstStyle/>
          <a:p>
            <a:pPr lvl="1">
              <a:spcBef>
                <a:spcPts val="0"/>
              </a:spcBef>
              <a:buFont typeface="Arial" panose="020B0604020202020204" pitchFamily="34" charset="0"/>
              <a:buChar char="•"/>
              <a:defRPr/>
            </a:pPr>
            <a:r>
              <a:rPr lang="en-US" sz="1800" dirty="0"/>
              <a:t>Infiltration by flow coefficient (“AIM-2” </a:t>
            </a:r>
            <a:r>
              <a:rPr lang="en-US" sz="1800" dirty="0" smtClean="0"/>
              <a:t>model, Walker and Wilson 1998): </a:t>
            </a:r>
            <a:endParaRPr lang="en-US" sz="1800" dirty="0"/>
          </a:p>
          <a:p>
            <a:pPr marL="457200" lvl="1" indent="0">
              <a:spcBef>
                <a:spcPts val="600"/>
              </a:spcBef>
              <a:buFont typeface="Arial" charset="0"/>
              <a:buNone/>
              <a:defRPr/>
            </a:pPr>
            <a:r>
              <a:rPr lang="en-US" sz="1800" dirty="0"/>
              <a:t>	Q = </a:t>
            </a:r>
            <a:r>
              <a:rPr lang="en-US" sz="1800" dirty="0" smtClean="0"/>
              <a:t>((</a:t>
            </a:r>
            <a:r>
              <a:rPr lang="en-US" sz="1800" dirty="0" err="1"/>
              <a:t>cCs</a:t>
            </a:r>
            <a:r>
              <a:rPr lang="en-US" sz="1800" dirty="0"/>
              <a:t>*</a:t>
            </a:r>
            <a:r>
              <a:rPr lang="el-GR" sz="1800" dirty="0"/>
              <a:t> Δ</a:t>
            </a:r>
            <a:r>
              <a:rPr lang="en-US" sz="1800" dirty="0" err="1"/>
              <a:t>T</a:t>
            </a:r>
            <a:r>
              <a:rPr lang="en-US" sz="1800" baseline="30000" dirty="0" err="1"/>
              <a:t>n</a:t>
            </a:r>
            <a:r>
              <a:rPr lang="en-US" sz="1800" dirty="0"/>
              <a:t>)</a:t>
            </a:r>
            <a:r>
              <a:rPr lang="en-US" sz="1800" baseline="30000" dirty="0"/>
              <a:t>2</a:t>
            </a:r>
            <a:r>
              <a:rPr lang="en-US" sz="1800" dirty="0"/>
              <a:t> + (</a:t>
            </a:r>
            <a:r>
              <a:rPr lang="en-US" sz="1800" dirty="0" err="1"/>
              <a:t>cCw</a:t>
            </a:r>
            <a:r>
              <a:rPr lang="en-US" sz="1800" dirty="0"/>
              <a:t>(s*</a:t>
            </a:r>
            <a:r>
              <a:rPr lang="en-US" sz="1800" dirty="0" err="1"/>
              <a:t>Vmet</a:t>
            </a:r>
            <a:r>
              <a:rPr lang="en-US" sz="1800" dirty="0"/>
              <a:t>)</a:t>
            </a:r>
            <a:r>
              <a:rPr lang="en-US" sz="1800" baseline="30000" dirty="0"/>
              <a:t>2n</a:t>
            </a:r>
            <a:r>
              <a:rPr lang="en-US" sz="1800" dirty="0"/>
              <a:t>)</a:t>
            </a:r>
            <a:r>
              <a:rPr lang="en-US" sz="1800" baseline="30000" dirty="0"/>
              <a:t>(1/2) </a:t>
            </a:r>
            <a:r>
              <a:rPr lang="en-US" sz="1800" dirty="0"/>
              <a:t> where</a:t>
            </a:r>
          </a:p>
          <a:p>
            <a:pPr lvl="2">
              <a:spcBef>
                <a:spcPts val="600"/>
              </a:spcBef>
              <a:buFont typeface="Arial" panose="020B0604020202020204" pitchFamily="34" charset="0"/>
              <a:buChar char="•"/>
              <a:defRPr/>
            </a:pPr>
            <a:r>
              <a:rPr lang="en-US" sz="1400" dirty="0"/>
              <a:t>c = flow </a:t>
            </a:r>
            <a:r>
              <a:rPr lang="en-US" sz="1400" dirty="0" smtClean="0"/>
              <a:t>coefficient </a:t>
            </a:r>
            <a:r>
              <a:rPr lang="en-US" sz="1400" i="1" dirty="0" smtClean="0"/>
              <a:t>[calculation of “c” not </a:t>
            </a:r>
            <a:r>
              <a:rPr lang="en-US" sz="1400" i="1" dirty="0" err="1" smtClean="0"/>
              <a:t>intially</a:t>
            </a:r>
            <a:r>
              <a:rPr lang="en-US" sz="1400" i="1" dirty="0" smtClean="0"/>
              <a:t> obvious?]</a:t>
            </a:r>
            <a:endParaRPr lang="en-US" sz="1400" i="1" dirty="0"/>
          </a:p>
          <a:p>
            <a:pPr lvl="2">
              <a:spcBef>
                <a:spcPts val="0"/>
              </a:spcBef>
              <a:buFont typeface="Arial" panose="020B0604020202020204" pitchFamily="34" charset="0"/>
              <a:buChar char="•"/>
              <a:defRPr/>
            </a:pPr>
            <a:r>
              <a:rPr lang="en-US" sz="1400" dirty="0"/>
              <a:t>n = pressure exponent</a:t>
            </a:r>
          </a:p>
          <a:p>
            <a:pPr lvl="2">
              <a:spcBef>
                <a:spcPts val="0"/>
              </a:spcBef>
              <a:buFont typeface="Arial" panose="020B0604020202020204" pitchFamily="34" charset="0"/>
              <a:buChar char="•"/>
              <a:defRPr/>
            </a:pPr>
            <a:r>
              <a:rPr lang="en-US" sz="1400" dirty="0" smtClean="0"/>
              <a:t>s </a:t>
            </a:r>
            <a:r>
              <a:rPr lang="en-US" sz="1400" dirty="0"/>
              <a:t>= shelter </a:t>
            </a:r>
            <a:r>
              <a:rPr lang="en-US" sz="1400" dirty="0" smtClean="0"/>
              <a:t>factor </a:t>
            </a:r>
            <a:r>
              <a:rPr lang="en-US" sz="1400" i="1" dirty="0"/>
              <a:t>[calculation of </a:t>
            </a:r>
            <a:r>
              <a:rPr lang="en-US" sz="1400" i="1" dirty="0" smtClean="0"/>
              <a:t>“s” </a:t>
            </a:r>
            <a:r>
              <a:rPr lang="en-US" sz="1400" i="1" dirty="0"/>
              <a:t>not </a:t>
            </a:r>
            <a:r>
              <a:rPr lang="en-US" sz="1400" i="1" dirty="0" err="1"/>
              <a:t>intially</a:t>
            </a:r>
            <a:r>
              <a:rPr lang="en-US" sz="1400" i="1" dirty="0"/>
              <a:t> obvious</a:t>
            </a:r>
            <a:r>
              <a:rPr lang="en-US" sz="1400" i="1" dirty="0" smtClean="0"/>
              <a:t>?]</a:t>
            </a:r>
            <a:endParaRPr lang="en-US" sz="1400" dirty="0"/>
          </a:p>
          <a:p>
            <a:pPr lvl="2">
              <a:spcBef>
                <a:spcPts val="0"/>
              </a:spcBef>
              <a:buFont typeface="Arial" panose="020B0604020202020204" pitchFamily="34" charset="0"/>
              <a:buChar char="•"/>
              <a:defRPr/>
            </a:pPr>
            <a:r>
              <a:rPr lang="en-US" sz="1400" dirty="0"/>
              <a:t>Cs and </a:t>
            </a:r>
            <a:r>
              <a:rPr lang="en-US" sz="1400" dirty="0" err="1"/>
              <a:t>Cw</a:t>
            </a:r>
            <a:r>
              <a:rPr lang="en-US" sz="1400" dirty="0"/>
              <a:t> are stack and wind coefficients, respectively, but with different units than S-G </a:t>
            </a:r>
            <a:endParaRPr lang="en-US" sz="1400" dirty="0" smtClean="0"/>
          </a:p>
          <a:p>
            <a:pPr lvl="2">
              <a:spcBef>
                <a:spcPts val="0"/>
              </a:spcBef>
              <a:buFont typeface="Arial" panose="020B0604020202020204" pitchFamily="34" charset="0"/>
              <a:buChar char="•"/>
              <a:defRPr/>
            </a:pPr>
            <a:endParaRPr lang="en-US" sz="1400" b="1" dirty="0"/>
          </a:p>
          <a:p>
            <a:pPr>
              <a:spcBef>
                <a:spcPts val="0"/>
              </a:spcBef>
              <a:buFont typeface="Arial" panose="020B0604020202020204" pitchFamily="34" charset="0"/>
              <a:buChar char="•"/>
              <a:defRPr/>
            </a:pPr>
            <a:r>
              <a:rPr lang="en-US" sz="2200" b="1" dirty="0" smtClean="0"/>
              <a:t>Other </a:t>
            </a:r>
            <a:r>
              <a:rPr lang="en-US" sz="2200" b="1" dirty="0"/>
              <a:t>algorithms and literature to </a:t>
            </a:r>
            <a:r>
              <a:rPr lang="en-US" sz="2200" b="1" dirty="0" smtClean="0"/>
              <a:t>review, e.g.:</a:t>
            </a:r>
            <a:endParaRPr lang="en-US" sz="2200" b="1" dirty="0"/>
          </a:p>
          <a:p>
            <a:pPr lvl="1">
              <a:buFont typeface="Arial" panose="020B0604020202020204" pitchFamily="34" charset="0"/>
              <a:buChar char="•"/>
              <a:defRPr/>
            </a:pPr>
            <a:r>
              <a:rPr lang="en-US" sz="1800" dirty="0" smtClean="0"/>
              <a:t>Coarse approximation: ACH = ACH50/20  (See Sherman 1997, 1998)</a:t>
            </a:r>
          </a:p>
          <a:p>
            <a:pPr lvl="2">
              <a:buFont typeface="Arial" panose="020B0604020202020204" pitchFamily="34" charset="0"/>
              <a:buChar char="•"/>
              <a:defRPr/>
            </a:pPr>
            <a:r>
              <a:rPr lang="en-US" sz="1400" dirty="0" smtClean="0"/>
              <a:t>Where ACH50 is air changes per hour at 50 Pa pressure difference </a:t>
            </a:r>
          </a:p>
          <a:p>
            <a:pPr lvl="1">
              <a:buFont typeface="Arial" panose="020B0604020202020204" pitchFamily="34" charset="0"/>
              <a:buChar char="•"/>
              <a:defRPr/>
            </a:pPr>
            <a:r>
              <a:rPr lang="en-US" sz="1800" dirty="0" err="1"/>
              <a:t>TRNFlow</a:t>
            </a:r>
            <a:endParaRPr lang="en-US" sz="1800" dirty="0"/>
          </a:p>
          <a:p>
            <a:pPr lvl="1">
              <a:buFont typeface="Arial" panose="020B0604020202020204" pitchFamily="34" charset="0"/>
              <a:buChar char="•"/>
              <a:defRPr/>
            </a:pPr>
            <a:r>
              <a:rPr lang="en-US" sz="1800" dirty="0"/>
              <a:t>CONTAM</a:t>
            </a:r>
          </a:p>
          <a:p>
            <a:pPr lvl="1">
              <a:buFont typeface="Arial" panose="020B0604020202020204" pitchFamily="34" charset="0"/>
              <a:buChar char="•"/>
              <a:defRPr/>
            </a:pPr>
            <a:r>
              <a:rPr lang="en-US" sz="1800" dirty="0" err="1"/>
              <a:t>etc</a:t>
            </a:r>
            <a:endParaRPr lang="en-US" sz="1800" dirty="0"/>
          </a:p>
          <a:p>
            <a:pPr>
              <a:defRPr/>
            </a:pPr>
            <a:r>
              <a:rPr lang="en-US" sz="2200" b="1" dirty="0" smtClean="0"/>
              <a:t>Future work is required to:</a:t>
            </a:r>
          </a:p>
          <a:p>
            <a:pPr lvl="1">
              <a:buFont typeface="Arial" panose="020B0604020202020204" pitchFamily="34" charset="0"/>
              <a:buChar char="•"/>
              <a:defRPr/>
            </a:pPr>
            <a:r>
              <a:rPr lang="en-US" sz="1800" dirty="0" smtClean="0"/>
              <a:t>Review literature (program documentation and key supporting technical papers)</a:t>
            </a:r>
          </a:p>
          <a:p>
            <a:pPr lvl="1">
              <a:buFont typeface="Arial" panose="020B0604020202020204" pitchFamily="34" charset="0"/>
              <a:buChar char="•"/>
              <a:defRPr/>
            </a:pPr>
            <a:r>
              <a:rPr lang="en-US" sz="1800" dirty="0" smtClean="0"/>
              <a:t>Equivalence the inputs for various selected methods</a:t>
            </a:r>
          </a:p>
          <a:p>
            <a:pPr lvl="1">
              <a:buFont typeface="Arial" panose="020B0604020202020204" pitchFamily="34" charset="0"/>
              <a:buChar char="•"/>
              <a:defRPr/>
            </a:pPr>
            <a:r>
              <a:rPr lang="en-US" sz="1800" dirty="0" smtClean="0"/>
              <a:t>Internally test the “</a:t>
            </a:r>
            <a:r>
              <a:rPr lang="en-US" sz="1800" dirty="0" err="1" smtClean="0"/>
              <a:t>equivalencing</a:t>
            </a:r>
            <a:r>
              <a:rPr lang="en-US" sz="1800" dirty="0" smtClean="0"/>
              <a:t>”</a:t>
            </a:r>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Title 1"/>
          <p:cNvSpPr>
            <a:spLocks noGrp="1"/>
          </p:cNvSpPr>
          <p:nvPr>
            <p:ph type="title"/>
          </p:nvPr>
        </p:nvSpPr>
        <p:spPr>
          <a:xfrm>
            <a:off x="0" y="152400"/>
            <a:ext cx="9144000" cy="609600"/>
          </a:xfrm>
        </p:spPr>
        <p:txBody>
          <a:bodyPr/>
          <a:lstStyle/>
          <a:p>
            <a:r>
              <a:rPr lang="en-US" altLang="en-US" sz="3200" b="1" smtClean="0"/>
              <a:t>Weather Driven Infiltration</a:t>
            </a:r>
            <a:br>
              <a:rPr lang="en-US" altLang="en-US" sz="3200" b="1" smtClean="0"/>
            </a:br>
            <a:r>
              <a:rPr lang="en-US" altLang="en-US" sz="3200" b="1" smtClean="0">
                <a:solidFill>
                  <a:srgbClr val="00B050"/>
                </a:solidFill>
              </a:rPr>
              <a:t>Jan 2017 WG Minutes</a:t>
            </a:r>
          </a:p>
        </p:txBody>
      </p:sp>
      <p:sp>
        <p:nvSpPr>
          <p:cNvPr id="21507" name="Content Placeholder 3"/>
          <p:cNvSpPr>
            <a:spLocks noGrp="1"/>
          </p:cNvSpPr>
          <p:nvPr>
            <p:ph idx="1"/>
          </p:nvPr>
        </p:nvSpPr>
        <p:spPr>
          <a:xfrm>
            <a:off x="609600" y="762000"/>
            <a:ext cx="8305800" cy="6477000"/>
          </a:xfrm>
        </p:spPr>
        <p:txBody>
          <a:bodyPr/>
          <a:lstStyle/>
          <a:p>
            <a:pPr marL="457200" lvl="1" indent="0">
              <a:spcBef>
                <a:spcPts val="600"/>
              </a:spcBef>
              <a:buFont typeface="Arial" charset="0"/>
              <a:buNone/>
              <a:defRPr/>
            </a:pPr>
            <a:r>
              <a:rPr lang="en-US" sz="1800" dirty="0"/>
              <a:t>	</a:t>
            </a:r>
            <a:endParaRPr lang="en-US" sz="1400" b="1" dirty="0"/>
          </a:p>
          <a:p>
            <a:pPr>
              <a:defRPr/>
            </a:pPr>
            <a:r>
              <a:rPr lang="en-US" sz="1800" dirty="0"/>
              <a:t>Provide both simplified Sherman-</a:t>
            </a:r>
            <a:r>
              <a:rPr lang="en-US" sz="1800" dirty="0" err="1"/>
              <a:t>Grimsrud</a:t>
            </a:r>
            <a:r>
              <a:rPr lang="en-US" sz="1800" dirty="0"/>
              <a:t> inputs and equivalent 8760-hour ACH (or L/s) .</a:t>
            </a:r>
          </a:p>
          <a:p>
            <a:pPr>
              <a:defRPr/>
            </a:pPr>
            <a:r>
              <a:rPr lang="en-US" sz="1800" dirty="0"/>
              <a:t>Providing S-G inputs allows check of results from implementation of the S-G algorithm (resulting flow rates and loads), and providing the hourly varying infiltration rates allows check of loads results for programs that cannot directly apply the S-G algorithm.</a:t>
            </a:r>
          </a:p>
          <a:p>
            <a:pPr>
              <a:defRPr/>
            </a:pPr>
            <a:r>
              <a:rPr lang="en-US" sz="1800" dirty="0"/>
              <a:t>[Chair note this may need </a:t>
            </a:r>
            <a:r>
              <a:rPr lang="en-US" sz="1800" dirty="0" smtClean="0"/>
              <a:t>internal </a:t>
            </a:r>
            <a:r>
              <a:rPr lang="en-US" sz="1800" dirty="0"/>
              <a:t>simulations before specifying, and may need further discussion after the internal simulations. And query to others re who could do this case either with S-G or 8760 airflow rate spec.] </a:t>
            </a:r>
          </a:p>
          <a:p>
            <a:pPr>
              <a:defRPr/>
            </a:pPr>
            <a:r>
              <a:rPr lang="en-US" sz="1800" dirty="0"/>
              <a:t>Haddad (at afternoon SSPC 140): Make the infiltration a strong signal in the excursion test case(s). </a:t>
            </a:r>
          </a:p>
          <a:p>
            <a:pPr>
              <a:defRPr/>
            </a:pPr>
            <a:r>
              <a:rPr lang="en-US" sz="1800" dirty="0"/>
              <a:t>Neymark (at afternoon 140) – consider if </a:t>
            </a:r>
            <a:r>
              <a:rPr lang="en-US" sz="1800" dirty="0" err="1"/>
              <a:t>infl</a:t>
            </a:r>
            <a:r>
              <a:rPr lang="en-US" sz="1800" dirty="0"/>
              <a:t> case should have more insulation and low-e windows, to be consistent with Haddad’s comment above.</a:t>
            </a:r>
          </a:p>
          <a:p>
            <a:pPr>
              <a:spcBef>
                <a:spcPts val="0"/>
              </a:spcBef>
              <a:buFont typeface="Arial" panose="020B0604020202020204" pitchFamily="34" charset="0"/>
              <a:buChar char="•"/>
              <a:defRPr/>
            </a:pPr>
            <a:endParaRPr lang="en-US" sz="2200" b="1" dirty="0"/>
          </a:p>
          <a:p>
            <a:pPr lvl="1">
              <a:buFont typeface="Arial" panose="020B0604020202020204" pitchFamily="34" charset="0"/>
              <a:buChar char="•"/>
              <a:defRPr/>
            </a:pPr>
            <a:r>
              <a:rPr lang="en-US" sz="1800" b="1" dirty="0" smtClean="0">
                <a:solidFill>
                  <a:srgbClr val="0000FF"/>
                </a:solidFill>
              </a:rPr>
              <a:t>Near term action item?: </a:t>
            </a:r>
            <a:r>
              <a:rPr lang="en-US" sz="1800" dirty="0" smtClean="0">
                <a:solidFill>
                  <a:srgbClr val="0000FF"/>
                </a:solidFill>
              </a:rPr>
              <a:t>Further query program authors with automated calculations re their specific algorithms (there were varying levels of responses in the pro-forma query on this).</a:t>
            </a:r>
          </a:p>
          <a:p>
            <a:pPr>
              <a:defRPr/>
            </a:pPr>
            <a:r>
              <a:rPr lang="en-US" sz="2200" b="1" i="1" dirty="0" smtClean="0">
                <a:solidFill>
                  <a:srgbClr val="0000FF"/>
                </a:solidFill>
              </a:rPr>
              <a:t>Discussion?</a:t>
            </a:r>
          </a:p>
          <a:p>
            <a:pPr lvl="1">
              <a:defRPr/>
            </a:pPr>
            <a:r>
              <a:rPr lang="en-US" sz="1800" b="1" i="1" dirty="0" smtClean="0">
                <a:solidFill>
                  <a:srgbClr val="0000FF"/>
                </a:solidFill>
              </a:rPr>
              <a:t>Parametric sensitivities?: e.g., leakage area, wind speed, altitude</a:t>
            </a:r>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Title 1"/>
          <p:cNvSpPr>
            <a:spLocks noGrp="1"/>
          </p:cNvSpPr>
          <p:nvPr>
            <p:ph type="title"/>
          </p:nvPr>
        </p:nvSpPr>
        <p:spPr/>
        <p:txBody>
          <a:bodyPr/>
          <a:lstStyle/>
          <a:p>
            <a:r>
              <a:rPr lang="en-US" altLang="en-US" smtClean="0"/>
              <a:t>Jun 2015 Slides Follow ….</a:t>
            </a:r>
          </a:p>
        </p:txBody>
      </p:sp>
      <p:sp>
        <p:nvSpPr>
          <p:cNvPr id="282627" name="Content Placeholder 2"/>
          <p:cNvSpPr>
            <a:spLocks noGrp="1"/>
          </p:cNvSpPr>
          <p:nvPr>
            <p:ph idx="1"/>
          </p:nvPr>
        </p:nvSpPr>
        <p:spPr/>
        <p:txBody>
          <a:bodyPr/>
          <a:lstStyle/>
          <a:p>
            <a:endParaRPr lang="en-US" altLang="en-US" smtClean="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Title 1"/>
          <p:cNvSpPr>
            <a:spLocks noGrp="1"/>
          </p:cNvSpPr>
          <p:nvPr>
            <p:ph type="title"/>
          </p:nvPr>
        </p:nvSpPr>
        <p:spPr>
          <a:xfrm>
            <a:off x="457200" y="0"/>
            <a:ext cx="8229600" cy="838200"/>
          </a:xfrm>
        </p:spPr>
        <p:txBody>
          <a:bodyPr/>
          <a:lstStyle/>
          <a:p>
            <a:r>
              <a:rPr lang="en-US" altLang="en-US" b="1" smtClean="0"/>
              <a:t>BTF Results Updates – Jun 2015</a:t>
            </a:r>
          </a:p>
        </p:txBody>
      </p:sp>
      <p:sp>
        <p:nvSpPr>
          <p:cNvPr id="283651" name="Content Placeholder 2"/>
          <p:cNvSpPr>
            <a:spLocks noGrp="1"/>
          </p:cNvSpPr>
          <p:nvPr>
            <p:ph idx="1"/>
          </p:nvPr>
        </p:nvSpPr>
        <p:spPr>
          <a:xfrm>
            <a:off x="457200" y="1878013"/>
            <a:ext cx="8229600" cy="4827587"/>
          </a:xfrm>
        </p:spPr>
        <p:txBody>
          <a:bodyPr/>
          <a:lstStyle/>
          <a:p>
            <a:pPr>
              <a:buFont typeface="Arial" charset="0"/>
              <a:buNone/>
            </a:pPr>
            <a:r>
              <a:rPr lang="en-US" altLang="en-US" sz="2400" b="1" smtClean="0"/>
              <a:t>Program D</a:t>
            </a:r>
          </a:p>
          <a:p>
            <a:r>
              <a:rPr lang="en-US" altLang="en-US" sz="2400" b="1" smtClean="0"/>
              <a:t>3 Input Errors:</a:t>
            </a:r>
          </a:p>
          <a:p>
            <a:pPr lvl="1"/>
            <a:r>
              <a:rPr lang="en-US" altLang="en-US" sz="2400" smtClean="0"/>
              <a:t>Mass entry [documentation issue?]</a:t>
            </a:r>
          </a:p>
          <a:p>
            <a:pPr lvl="1"/>
            <a:r>
              <a:rPr lang="en-US" altLang="en-US" sz="2400" smtClean="0"/>
              <a:t>Case 230 infiltration</a:t>
            </a:r>
          </a:p>
          <a:p>
            <a:pPr lvl="1"/>
            <a:r>
              <a:rPr lang="en-US" altLang="en-US" sz="2400" smtClean="0"/>
              <a:t>Case 220 solar absorptance</a:t>
            </a:r>
          </a:p>
          <a:p>
            <a:r>
              <a:rPr lang="en-US" altLang="en-US" sz="2400" b="1" smtClean="0"/>
              <a:t>1 Software Bug (after input errors corrected):</a:t>
            </a:r>
          </a:p>
          <a:p>
            <a:pPr lvl="1"/>
            <a:r>
              <a:rPr lang="en-US" altLang="en-US" sz="2400" smtClean="0"/>
              <a:t>Sol-air temperature correction factor</a:t>
            </a:r>
          </a:p>
          <a:p>
            <a:pPr>
              <a:buFont typeface="Arial" charset="0"/>
              <a:buNone/>
            </a:pPr>
            <a:r>
              <a:rPr lang="en-US" altLang="en-US" sz="2400" b="1" smtClean="0"/>
              <a:t>Program F</a:t>
            </a:r>
          </a:p>
          <a:p>
            <a:r>
              <a:rPr lang="en-US" altLang="en-US" sz="2400" smtClean="0"/>
              <a:t>Fixed a typo for Case 960 Tavg result</a:t>
            </a:r>
          </a:p>
          <a:p>
            <a:pPr>
              <a:buFont typeface="Arial" charset="0"/>
              <a:buNone/>
            </a:pPr>
            <a:r>
              <a:rPr lang="en-US" altLang="en-US" sz="2400" b="1" smtClean="0"/>
              <a:t>Program B, considering</a:t>
            </a:r>
          </a:p>
          <a:p>
            <a:r>
              <a:rPr lang="en-US" altLang="en-US" sz="2000" smtClean="0"/>
              <a:t>Sky IR exchange: switch to Martin-Berdahl (1984) from Clark-Allen (1978)</a:t>
            </a:r>
          </a:p>
          <a:p>
            <a:r>
              <a:rPr lang="en-US" altLang="en-US" sz="2000" smtClean="0"/>
              <a:t>Revise definition of leeward for MoWiTT alg. to &gt; 90° (from ? 100°)</a:t>
            </a:r>
          </a:p>
          <a:p>
            <a:pPr lvl="1"/>
            <a:endParaRPr lang="en-US" altLang="en-US" sz="2000" smtClean="0"/>
          </a:p>
        </p:txBody>
      </p:sp>
      <p:sp>
        <p:nvSpPr>
          <p:cNvPr id="283652" name="TextBox 3"/>
          <p:cNvSpPr txBox="1">
            <a:spLocks noChangeArrowheads="1"/>
          </p:cNvSpPr>
          <p:nvPr/>
        </p:nvSpPr>
        <p:spPr bwMode="auto">
          <a:xfrm>
            <a:off x="457200" y="838200"/>
            <a:ext cx="7924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i="1">
                <a:latin typeface="Arial" charset="0"/>
              </a:rPr>
              <a:t>Note: These updates weren’t formally requested; they were submitted informally as “fyi” along with updates to modeler reports. </a:t>
            </a:r>
            <a:r>
              <a:rPr lang="en-US" altLang="en-US" sz="1800" b="1" i="1">
                <a:latin typeface="Arial" charset="0"/>
              </a:rPr>
              <a:t>We expect to report more updates after the next simulation trial.</a:t>
            </a:r>
          </a:p>
        </p:txBody>
      </p:sp>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itle 1"/>
          <p:cNvSpPr>
            <a:spLocks noGrp="1"/>
          </p:cNvSpPr>
          <p:nvPr>
            <p:ph type="title"/>
          </p:nvPr>
        </p:nvSpPr>
        <p:spPr>
          <a:xfrm>
            <a:off x="457200" y="0"/>
            <a:ext cx="8229600" cy="1219200"/>
          </a:xfrm>
        </p:spPr>
        <p:txBody>
          <a:bodyPr/>
          <a:lstStyle/>
          <a:p>
            <a:r>
              <a:rPr lang="en-US" altLang="en-US" sz="4000" b="1" smtClean="0"/>
              <a:t>Test Spec Updates </a:t>
            </a:r>
            <a:r>
              <a:rPr lang="en-US" altLang="en-US" b="1" smtClean="0"/>
              <a:t/>
            </a:r>
            <a:br>
              <a:rPr lang="en-US" altLang="en-US" b="1" smtClean="0"/>
            </a:br>
            <a:r>
              <a:rPr lang="en-US" altLang="en-US" sz="3200" b="1" smtClean="0"/>
              <a:t>per Chicago (Jan 2015) Comments</a:t>
            </a:r>
          </a:p>
        </p:txBody>
      </p:sp>
      <p:sp>
        <p:nvSpPr>
          <p:cNvPr id="284675" name="Content Placeholder 2"/>
          <p:cNvSpPr>
            <a:spLocks noGrp="1"/>
          </p:cNvSpPr>
          <p:nvPr>
            <p:ph idx="1"/>
          </p:nvPr>
        </p:nvSpPr>
        <p:spPr>
          <a:xfrm>
            <a:off x="457200" y="1295400"/>
            <a:ext cx="8458200" cy="4827588"/>
          </a:xfrm>
        </p:spPr>
        <p:txBody>
          <a:bodyPr/>
          <a:lstStyle/>
          <a:p>
            <a:r>
              <a:rPr lang="en-US" altLang="en-US" sz="2400" b="1" smtClean="0"/>
              <a:t>Addressing action items from Jan 26, 2015</a:t>
            </a:r>
          </a:p>
          <a:p>
            <a:pPr lvl="1"/>
            <a:r>
              <a:rPr lang="en-US" altLang="en-US" sz="2000" smtClean="0"/>
              <a:t>Input specifications (12)</a:t>
            </a:r>
          </a:p>
          <a:p>
            <a:pPr lvl="1"/>
            <a:r>
              <a:rPr lang="en-US" altLang="en-US" sz="2000" smtClean="0"/>
              <a:t>Output requirements (4)</a:t>
            </a:r>
          </a:p>
          <a:p>
            <a:pPr lvl="1"/>
            <a:r>
              <a:rPr lang="en-US" altLang="en-US" sz="2000" smtClean="0"/>
              <a:t>Pro-forma modeler report template </a:t>
            </a:r>
          </a:p>
          <a:p>
            <a:pPr lvl="1"/>
            <a:r>
              <a:rPr lang="en-US" altLang="en-US" sz="2000" smtClean="0"/>
              <a:t>Remaining revisions (4)</a:t>
            </a:r>
          </a:p>
          <a:p>
            <a:pPr lvl="2"/>
            <a:r>
              <a:rPr lang="en-US" altLang="en-US" sz="1800" smtClean="0"/>
              <a:t>Mostly related to finalizing interior surface coefficients, pending discussion</a:t>
            </a:r>
          </a:p>
          <a:p>
            <a:pPr lvl="2"/>
            <a:r>
              <a:rPr lang="en-US" altLang="en-US" sz="1800" smtClean="0"/>
              <a:t>Also to discuss deeper examination of exterior surface coefficients</a:t>
            </a:r>
          </a:p>
          <a:p>
            <a:r>
              <a:rPr lang="en-US" altLang="en-US" sz="2400" b="1" smtClean="0"/>
              <a:t>This underscores the level of effort related to:</a:t>
            </a:r>
          </a:p>
          <a:p>
            <a:pPr lvl="1"/>
            <a:r>
              <a:rPr lang="en-US" altLang="en-US" sz="2000" b="1" smtClean="0"/>
              <a:t>Indicating equivalent inputs as well as possible</a:t>
            </a:r>
          </a:p>
          <a:p>
            <a:pPr lvl="1"/>
            <a:r>
              <a:rPr lang="en-US" altLang="en-US" sz="2000" b="1" smtClean="0"/>
              <a:t>Clarifying inputs (removing ambiguities)</a:t>
            </a:r>
          </a:p>
          <a:p>
            <a:pPr lvl="2"/>
            <a:r>
              <a:rPr lang="en-US" altLang="en-US" sz="2000" b="1" smtClean="0"/>
              <a:t>+ we have “fresh eyes” commenting on it since 1995.</a:t>
            </a:r>
          </a:p>
          <a:p>
            <a:r>
              <a:rPr lang="en-US" altLang="en-US" sz="2400" b="1" smtClean="0"/>
              <a:t>Draft spec revisions distributed 6/20/15; no comments yet</a:t>
            </a:r>
          </a:p>
          <a:p>
            <a:pPr lvl="1"/>
            <a:r>
              <a:rPr lang="en-US" altLang="en-US" sz="2000" smtClean="0"/>
              <a:t>Expect responses either by Jul 7, orduring next (Round 2) sim trial</a:t>
            </a:r>
          </a:p>
          <a:p>
            <a:pPr lvl="1"/>
            <a:endParaRPr lang="en-US" altLang="en-US" sz="2400" b="1" smtClean="0"/>
          </a:p>
        </p:txBody>
      </p:sp>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Title 1"/>
          <p:cNvSpPr>
            <a:spLocks noGrp="1"/>
          </p:cNvSpPr>
          <p:nvPr>
            <p:ph type="title"/>
          </p:nvPr>
        </p:nvSpPr>
        <p:spPr>
          <a:xfrm>
            <a:off x="0" y="0"/>
            <a:ext cx="9144000" cy="838200"/>
          </a:xfrm>
        </p:spPr>
        <p:txBody>
          <a:bodyPr/>
          <a:lstStyle/>
          <a:p>
            <a:r>
              <a:rPr lang="en-US" altLang="en-US" sz="3200" b="1" smtClean="0"/>
              <a:t>Test Spec Updates – per Round 1 Comments </a:t>
            </a:r>
          </a:p>
        </p:txBody>
      </p:sp>
      <p:sp>
        <p:nvSpPr>
          <p:cNvPr id="285699" name="Content Placeholder 2"/>
          <p:cNvSpPr>
            <a:spLocks noGrp="1"/>
          </p:cNvSpPr>
          <p:nvPr>
            <p:ph idx="1"/>
          </p:nvPr>
        </p:nvSpPr>
        <p:spPr>
          <a:xfrm>
            <a:off x="457200" y="838200"/>
            <a:ext cx="8686800" cy="5334000"/>
          </a:xfrm>
        </p:spPr>
        <p:txBody>
          <a:bodyPr/>
          <a:lstStyle/>
          <a:p>
            <a:pPr>
              <a:spcAft>
                <a:spcPts val="1200"/>
              </a:spcAft>
              <a:buFont typeface="Arial" charset="0"/>
              <a:buNone/>
            </a:pPr>
            <a:r>
              <a:rPr lang="en-US" altLang="en-US" sz="2600" b="1" smtClean="0"/>
              <a:t>Input Specifications (A)</a:t>
            </a:r>
          </a:p>
          <a:p>
            <a:r>
              <a:rPr lang="en-US" altLang="en-US" sz="2200" b="1" smtClean="0"/>
              <a:t>Equivalent constant interior convective, radiative, and combined surface coefficients</a:t>
            </a:r>
          </a:p>
          <a:p>
            <a:pPr lvl="1"/>
            <a:r>
              <a:rPr lang="en-US" altLang="en-US" sz="2000" smtClean="0"/>
              <a:t>Extensive revisions to Annex B4, </a:t>
            </a:r>
            <a:r>
              <a:rPr lang="en-US" altLang="en-US" sz="2000" i="1" smtClean="0"/>
              <a:t>detailed discussion here soon</a:t>
            </a:r>
          </a:p>
          <a:p>
            <a:r>
              <a:rPr lang="en-US" altLang="en-US" sz="2200" b="1" smtClean="0"/>
              <a:t>Equivalent constant exterior convective coefficients, roof only </a:t>
            </a:r>
          </a:p>
          <a:p>
            <a:pPr lvl="1"/>
            <a:r>
              <a:rPr lang="en-US" altLang="en-US" sz="2000" smtClean="0"/>
              <a:t>As windward rather than average of windward/leeward, minor rev</a:t>
            </a:r>
          </a:p>
          <a:p>
            <a:pPr lvl="2"/>
            <a:r>
              <a:rPr lang="en-US" altLang="en-US" sz="1600" smtClean="0"/>
              <a:t>h,conv,ext from 13.5 to 15.2 W/m</a:t>
            </a:r>
            <a:r>
              <a:rPr lang="en-US" altLang="en-US" sz="1600" baseline="30000" smtClean="0"/>
              <a:t>2</a:t>
            </a:r>
            <a:r>
              <a:rPr lang="en-US" altLang="en-US" sz="1600" smtClean="0"/>
              <a:t>K; h,comb,ext from 18.2 to 19.9 W/m</a:t>
            </a:r>
            <a:r>
              <a:rPr lang="en-US" altLang="en-US" sz="1600" baseline="30000" smtClean="0"/>
              <a:t>2</a:t>
            </a:r>
            <a:r>
              <a:rPr lang="en-US" altLang="en-US" sz="1600" smtClean="0"/>
              <a:t>K </a:t>
            </a:r>
          </a:p>
          <a:p>
            <a:r>
              <a:rPr lang="en-US" altLang="en-US" sz="2200" b="1" smtClean="0"/>
              <a:t>Tsky: Provided 8760 hours of data applying Martin-Berdahl (1984)</a:t>
            </a:r>
          </a:p>
          <a:p>
            <a:pPr lvl="1"/>
            <a:r>
              <a:rPr lang="en-US" altLang="en-US" sz="1800" smtClean="0"/>
              <a:t>As </a:t>
            </a:r>
            <a:r>
              <a:rPr lang="en-US" altLang="en-US" sz="1800" i="1" smtClean="0"/>
              <a:t>informative</a:t>
            </a:r>
            <a:r>
              <a:rPr lang="en-US" altLang="en-US" sz="1800" smtClean="0"/>
              <a:t> data with accompanying files; discussion of calc with Annex A1</a:t>
            </a:r>
          </a:p>
          <a:p>
            <a:pPr lvl="1"/>
            <a:r>
              <a:rPr lang="en-US" altLang="en-US" sz="1800" smtClean="0"/>
              <a:t>Thanks to McDowell for pointing us in the direction of M-B (1984) and providing Tsky data from their modified application of that algorithm</a:t>
            </a:r>
          </a:p>
          <a:p>
            <a:pPr lvl="1"/>
            <a:r>
              <a:rPr lang="en-US" altLang="en-US" sz="1800" smtClean="0"/>
              <a:t>Thanks to Henninger and Witte for running comparative Tsky data sets in EnergyPlus</a:t>
            </a:r>
          </a:p>
        </p:txBody>
      </p:sp>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Title 1"/>
          <p:cNvSpPr>
            <a:spLocks noGrp="1"/>
          </p:cNvSpPr>
          <p:nvPr>
            <p:ph type="title"/>
          </p:nvPr>
        </p:nvSpPr>
        <p:spPr>
          <a:xfrm>
            <a:off x="0" y="446088"/>
            <a:ext cx="9144000" cy="773112"/>
          </a:xfrm>
        </p:spPr>
        <p:txBody>
          <a:bodyPr/>
          <a:lstStyle/>
          <a:p>
            <a:r>
              <a:rPr lang="en-US" altLang="en-US" sz="3200" b="1" u="sng" smtClean="0"/>
              <a:t>Load Sensitivity to Variation of Sky Temperature </a:t>
            </a:r>
            <a:r>
              <a:rPr lang="en-US" altLang="en-US" sz="3600" b="1" u="sng" smtClean="0"/>
              <a:t/>
            </a:r>
            <a:br>
              <a:rPr lang="en-US" altLang="en-US" sz="3600" b="1" u="sng" smtClean="0"/>
            </a:br>
            <a:r>
              <a:rPr lang="en-US" altLang="en-US" sz="2000" u="sng" smtClean="0"/>
              <a:t>Thanks to Bob Henninger and Mike Witte for simulations</a:t>
            </a:r>
            <a:r>
              <a:rPr lang="en-US" altLang="en-US" smtClean="0"/>
              <a:t/>
            </a:r>
            <a:br>
              <a:rPr lang="en-US" altLang="en-US" smtClean="0"/>
            </a:br>
            <a:endParaRPr lang="en-US" altLang="en-US" smtClean="0"/>
          </a:p>
        </p:txBody>
      </p:sp>
      <p:pic>
        <p:nvPicPr>
          <p:cNvPr id="286723" name="Picture 4"/>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85738" y="1219200"/>
            <a:ext cx="8729662" cy="2663825"/>
          </a:xfrm>
          <a:noFill/>
        </p:spPr>
      </p:pic>
      <p:sp>
        <p:nvSpPr>
          <p:cNvPr id="8" name="TextBox 7"/>
          <p:cNvSpPr txBox="1"/>
          <p:nvPr/>
        </p:nvSpPr>
        <p:spPr>
          <a:xfrm>
            <a:off x="228600" y="4191000"/>
            <a:ext cx="8686800" cy="1984375"/>
          </a:xfrm>
          <a:prstGeom prst="rect">
            <a:avLst/>
          </a:prstGeom>
          <a:noFill/>
        </p:spPr>
        <p:txBody>
          <a:bodyPr>
            <a:spAutoFit/>
          </a:bodyPr>
          <a:lstStyle/>
          <a:p>
            <a:pPr>
              <a:defRPr/>
            </a:pPr>
            <a:r>
              <a:rPr lang="en-US" sz="2100" b="1" dirty="0"/>
              <a:t>Effects of varying the sky temperature input for these models:</a:t>
            </a:r>
          </a:p>
          <a:p>
            <a:pPr marL="236538" indent="-236538">
              <a:buFont typeface="Arial" pitchFamily="34" charset="0"/>
              <a:buChar char="•"/>
              <a:defRPr/>
            </a:pPr>
            <a:r>
              <a:rPr lang="en-US" sz="2100" dirty="0"/>
              <a:t>Case 600 is up to 2.6% on annual heating and cooling loads, </a:t>
            </a:r>
          </a:p>
          <a:p>
            <a:pPr marL="693738" lvl="1" indent="-236538">
              <a:buFont typeface="Arial" pitchFamily="34" charset="0"/>
              <a:buChar char="•"/>
              <a:defRPr/>
            </a:pPr>
            <a:r>
              <a:rPr lang="en-US" sz="2100" dirty="0"/>
              <a:t>with less effect on peak loads. </a:t>
            </a:r>
          </a:p>
          <a:p>
            <a:pPr marL="236538" indent="-236538">
              <a:buFont typeface="Arial" pitchFamily="34" charset="0"/>
              <a:buChar char="•"/>
              <a:defRPr/>
            </a:pPr>
            <a:r>
              <a:rPr lang="en-US" sz="2100" dirty="0"/>
              <a:t>Case 250 (opaque windows, </a:t>
            </a:r>
            <a:r>
              <a:rPr lang="en-US" sz="2100" dirty="0" err="1"/>
              <a:t>α,ext</a:t>
            </a:r>
            <a:r>
              <a:rPr lang="en-US" sz="2100" dirty="0"/>
              <a:t> = 0.9) is greater (up to 4.4%)</a:t>
            </a:r>
          </a:p>
          <a:p>
            <a:pPr marL="236538" indent="-236538">
              <a:buFont typeface="Arial" pitchFamily="34" charset="0"/>
              <a:buChar char="•"/>
              <a:defRPr/>
            </a:pPr>
            <a:r>
              <a:rPr lang="en-US" sz="2100" dirty="0"/>
              <a:t>Case 200 (opaque windows, </a:t>
            </a:r>
            <a:r>
              <a:rPr lang="en-US" sz="2100" dirty="0" err="1"/>
              <a:t>α,ext</a:t>
            </a:r>
            <a:r>
              <a:rPr lang="en-US" sz="2100" dirty="0"/>
              <a:t> = 0.1, ε = 0.1) is less (up to 1.6%).</a:t>
            </a:r>
          </a:p>
          <a:p>
            <a:pPr>
              <a:defRPr/>
            </a:pP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219200"/>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9"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B8-M4. Case 600 Monthly Peak Cooling</a:t>
            </a:r>
          </a:p>
        </p:txBody>
      </p:sp>
      <p:sp>
        <p:nvSpPr>
          <p:cNvPr id="29700" name="TextBox 3"/>
          <p:cNvSpPr txBox="1">
            <a:spLocks noChangeArrowheads="1"/>
          </p:cNvSpPr>
          <p:nvPr/>
        </p:nvSpPr>
        <p:spPr bwMode="auto">
          <a:xfrm>
            <a:off x="2438400" y="2738438"/>
            <a:ext cx="4572000" cy="339725"/>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 H: High in Feb? (H total Feb cooling is lowest)</a:t>
            </a:r>
          </a:p>
        </p:txBody>
      </p:sp>
      <p:cxnSp>
        <p:nvCxnSpPr>
          <p:cNvPr id="40" name="Straight Arrow Connector 39"/>
          <p:cNvCxnSpPr/>
          <p:nvPr/>
        </p:nvCxnSpPr>
        <p:spPr>
          <a:xfrm>
            <a:off x="2057400" y="285432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Title 1"/>
          <p:cNvSpPr>
            <a:spLocks noGrp="1"/>
          </p:cNvSpPr>
          <p:nvPr>
            <p:ph type="title"/>
          </p:nvPr>
        </p:nvSpPr>
        <p:spPr>
          <a:xfrm>
            <a:off x="0" y="0"/>
            <a:ext cx="9144000" cy="838200"/>
          </a:xfrm>
        </p:spPr>
        <p:txBody>
          <a:bodyPr/>
          <a:lstStyle/>
          <a:p>
            <a:r>
              <a:rPr lang="en-US" altLang="en-US" sz="3200" b="1" smtClean="0"/>
              <a:t>Test Spec Updates – per Round 1 Comments </a:t>
            </a:r>
          </a:p>
        </p:txBody>
      </p:sp>
      <p:sp>
        <p:nvSpPr>
          <p:cNvPr id="287747" name="Content Placeholder 2"/>
          <p:cNvSpPr>
            <a:spLocks noGrp="1"/>
          </p:cNvSpPr>
          <p:nvPr>
            <p:ph idx="1"/>
          </p:nvPr>
        </p:nvSpPr>
        <p:spPr>
          <a:xfrm>
            <a:off x="457200" y="914400"/>
            <a:ext cx="8686800" cy="5334000"/>
          </a:xfrm>
        </p:spPr>
        <p:txBody>
          <a:bodyPr/>
          <a:lstStyle/>
          <a:p>
            <a:pPr>
              <a:spcAft>
                <a:spcPts val="1200"/>
              </a:spcAft>
              <a:buFont typeface="Arial" charset="0"/>
              <a:buNone/>
            </a:pPr>
            <a:r>
              <a:rPr lang="en-US" altLang="en-US" sz="2600" b="1" smtClean="0"/>
              <a:t>Input Specifications (B)</a:t>
            </a:r>
          </a:p>
          <a:p>
            <a:r>
              <a:rPr lang="en-US" altLang="en-US" sz="2200" b="1" smtClean="0"/>
              <a:t>Equivalent internal and total heat capacities included for walls, roof, floor, and building </a:t>
            </a:r>
            <a:r>
              <a:rPr lang="en-US" altLang="en-US" sz="2200" smtClean="0"/>
              <a:t>(Tables 5-1, 5-11 – material properties)</a:t>
            </a:r>
          </a:p>
          <a:p>
            <a:r>
              <a:rPr lang="en-US" altLang="en-US" sz="2200" b="1" smtClean="0"/>
              <a:t>“At sea-level” adjustment factors as f(moist-air density) </a:t>
            </a:r>
            <a:r>
              <a:rPr lang="en-US" altLang="en-US" sz="2200" smtClean="0"/>
              <a:t>(Table 5-2,etc)</a:t>
            </a:r>
          </a:p>
          <a:p>
            <a:pPr lvl="1"/>
            <a:r>
              <a:rPr lang="en-US" altLang="en-US" sz="1800" smtClean="0"/>
              <a:t>Calculated based on air properties (Patm, ODB, RH) in weather data </a:t>
            </a:r>
          </a:p>
          <a:p>
            <a:pPr lvl="1"/>
            <a:r>
              <a:rPr lang="en-US" altLang="en-US" sz="1800" smtClean="0"/>
              <a:t>Replaces altitude adjustment for standard air</a:t>
            </a:r>
          </a:p>
          <a:p>
            <a:pPr lvl="1"/>
            <a:r>
              <a:rPr lang="en-US" altLang="en-US" sz="1800" smtClean="0"/>
              <a:t>Small change local average density: 0.9873 kg/m</a:t>
            </a:r>
            <a:r>
              <a:rPr lang="en-US" altLang="en-US" sz="1800" baseline="30000" smtClean="0"/>
              <a:t>3</a:t>
            </a:r>
            <a:r>
              <a:rPr lang="en-US" altLang="en-US" sz="1800" smtClean="0"/>
              <a:t> becomes 1.0156 kg/m</a:t>
            </a:r>
            <a:r>
              <a:rPr lang="en-US" altLang="en-US" sz="1800" baseline="30000" smtClean="0"/>
              <a:t>3</a:t>
            </a:r>
          </a:p>
          <a:p>
            <a:pPr lvl="1"/>
            <a:r>
              <a:rPr lang="en-US" altLang="en-US" sz="1800" smtClean="0"/>
              <a:t>New density applied to update UAinfl in Tables 5-1, 5-11 (moist air cp also used)</a:t>
            </a:r>
          </a:p>
          <a:p>
            <a:r>
              <a:rPr lang="en-US" altLang="en-US" sz="2200" b="1" smtClean="0"/>
              <a:t>Shading object optical properties included (cases 610, 630, etc.)</a:t>
            </a:r>
          </a:p>
          <a:p>
            <a:pPr lvl="1"/>
            <a:r>
              <a:rPr lang="en-US" altLang="en-US" sz="1800" smtClean="0"/>
              <a:t>Same ideal properties as MZ350</a:t>
            </a:r>
          </a:p>
          <a:p>
            <a:r>
              <a:rPr lang="en-US" altLang="en-US" sz="2200" b="1" smtClean="0"/>
              <a:t>Informative note added clarifying to ignore ground reflectance in weather data </a:t>
            </a:r>
            <a:r>
              <a:rPr lang="en-US" altLang="en-US" sz="2200" smtClean="0"/>
              <a:t>(see 5.2.1.1.2.5)</a:t>
            </a:r>
          </a:p>
          <a:p>
            <a:r>
              <a:rPr lang="en-US" altLang="en-US" sz="2200" b="1" smtClean="0"/>
              <a:t>Opaque surface radiative properties </a:t>
            </a:r>
            <a:r>
              <a:rPr lang="en-US" altLang="en-US" sz="2200" smtClean="0"/>
              <a:t>(5.2.1.8)</a:t>
            </a:r>
            <a:r>
              <a:rPr lang="en-US" altLang="en-US" sz="2200" b="1" smtClean="0"/>
              <a:t>: Added instructions re applicable ground surface temperature for exterior IR exchange</a:t>
            </a:r>
          </a:p>
          <a:p>
            <a:pPr lvl="1"/>
            <a:r>
              <a:rPr lang="en-US" altLang="en-US" sz="1800" smtClean="0"/>
              <a:t>Programs that calculate separate component of exchange with ground shall use their automated ground surf temp calc if exists, otherwise apply weather data ODB or use ODB calculated from weather data for each time-step.</a:t>
            </a:r>
          </a:p>
          <a:p>
            <a:pPr lvl="1"/>
            <a:endParaRPr lang="en-US" altLang="en-US" sz="1800" smtClean="0"/>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Title 1"/>
          <p:cNvSpPr>
            <a:spLocks noGrp="1"/>
          </p:cNvSpPr>
          <p:nvPr>
            <p:ph type="title"/>
          </p:nvPr>
        </p:nvSpPr>
        <p:spPr>
          <a:xfrm>
            <a:off x="0" y="0"/>
            <a:ext cx="9144000" cy="838200"/>
          </a:xfrm>
        </p:spPr>
        <p:txBody>
          <a:bodyPr/>
          <a:lstStyle/>
          <a:p>
            <a:r>
              <a:rPr lang="en-US" altLang="en-US" sz="3200" b="1" smtClean="0"/>
              <a:t>Test Spec Updates – per Round 1 Comments </a:t>
            </a:r>
          </a:p>
        </p:txBody>
      </p:sp>
      <p:sp>
        <p:nvSpPr>
          <p:cNvPr id="288771" name="Content Placeholder 2"/>
          <p:cNvSpPr>
            <a:spLocks noGrp="1"/>
          </p:cNvSpPr>
          <p:nvPr>
            <p:ph idx="1"/>
          </p:nvPr>
        </p:nvSpPr>
        <p:spPr>
          <a:xfrm>
            <a:off x="457200" y="914400"/>
            <a:ext cx="8382000" cy="5334000"/>
          </a:xfrm>
        </p:spPr>
        <p:txBody>
          <a:bodyPr/>
          <a:lstStyle/>
          <a:p>
            <a:pPr>
              <a:spcAft>
                <a:spcPts val="1200"/>
              </a:spcAft>
              <a:buFont typeface="Arial" charset="0"/>
              <a:buNone/>
            </a:pPr>
            <a:r>
              <a:rPr lang="en-US" altLang="en-US" sz="2600" b="1" smtClean="0"/>
              <a:t>Input Specifications (C)</a:t>
            </a:r>
          </a:p>
          <a:p>
            <a:r>
              <a:rPr lang="en-US" altLang="en-US" sz="2200" b="1" smtClean="0"/>
              <a:t>Geometry language </a:t>
            </a:r>
            <a:r>
              <a:rPr lang="en-US" altLang="en-US" sz="2200" smtClean="0"/>
              <a:t>(5.2.1.11.1)</a:t>
            </a:r>
            <a:r>
              <a:rPr lang="en-US" altLang="en-US" sz="2200" b="1" smtClean="0"/>
              <a:t>: Reverted back to 140-2014</a:t>
            </a:r>
          </a:p>
          <a:p>
            <a:pPr lvl="1"/>
            <a:r>
              <a:rPr lang="en-US" altLang="en-US" sz="1800" i="1" smtClean="0"/>
              <a:t>[Bring spec to screen here if further discussion needed.]</a:t>
            </a:r>
          </a:p>
          <a:p>
            <a:r>
              <a:rPr lang="en-US" altLang="en-US" sz="2200" b="1" smtClean="0"/>
              <a:t>960 back/sun zone </a:t>
            </a:r>
            <a:r>
              <a:rPr lang="en-US" altLang="en-US" sz="2200" smtClean="0"/>
              <a:t>(5.2.2.2.7)</a:t>
            </a:r>
            <a:r>
              <a:rPr lang="en-US" altLang="en-US" sz="2200" b="1" smtClean="0"/>
              <a:t>: Clarified no interzonal exchange</a:t>
            </a:r>
          </a:p>
          <a:p>
            <a:r>
              <a:rPr lang="en-US" altLang="en-US" sz="2200" b="1" smtClean="0"/>
              <a:t>Opaque window: Repeat indication that given ε applies to all surfs.</a:t>
            </a:r>
          </a:p>
          <a:p>
            <a:pPr lvl="1"/>
            <a:r>
              <a:rPr lang="en-US" altLang="en-US" sz="1800" smtClean="0"/>
              <a:t>For interior and exterior surfaces, as appropriate to the case</a:t>
            </a:r>
          </a:p>
          <a:p>
            <a:pPr lvl="1"/>
            <a:r>
              <a:rPr lang="en-US" altLang="en-US" sz="1800" smtClean="0"/>
              <a:t>Applied to 210, 215, 200, 250, 270, 280, 400, 430, 440, 810</a:t>
            </a:r>
          </a:p>
          <a:p>
            <a:r>
              <a:rPr lang="en-US" altLang="en-US" sz="2200" b="1" smtClean="0"/>
              <a:t>Base document updated to match 140-2014 </a:t>
            </a:r>
            <a:r>
              <a:rPr lang="en-US" altLang="en-US" sz="2200" smtClean="0"/>
              <a:t>(published Dec 2014)</a:t>
            </a:r>
          </a:p>
          <a:p>
            <a:pPr lvl="1"/>
            <a:r>
              <a:rPr lang="en-US" altLang="en-US" sz="1800" smtClean="0"/>
              <a:t>Non-substantive/editorial revs – to minimize publication issues later.</a:t>
            </a:r>
          </a:p>
          <a:p>
            <a:pPr lvl="1"/>
            <a:r>
              <a:rPr lang="en-US" altLang="en-US" sz="1800" smtClean="0"/>
              <a:t>Changes not tracked for that, but can be seen with electronic compare</a:t>
            </a: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itle 1"/>
          <p:cNvSpPr>
            <a:spLocks noGrp="1"/>
          </p:cNvSpPr>
          <p:nvPr>
            <p:ph type="title"/>
          </p:nvPr>
        </p:nvSpPr>
        <p:spPr>
          <a:xfrm>
            <a:off x="0" y="0"/>
            <a:ext cx="9144000" cy="838200"/>
          </a:xfrm>
        </p:spPr>
        <p:txBody>
          <a:bodyPr/>
          <a:lstStyle/>
          <a:p>
            <a:r>
              <a:rPr lang="en-US" altLang="en-US" sz="3200" b="1" smtClean="0"/>
              <a:t>Test Spec Updates – per Round 1 Comments </a:t>
            </a:r>
          </a:p>
        </p:txBody>
      </p:sp>
      <p:sp>
        <p:nvSpPr>
          <p:cNvPr id="289795" name="Content Placeholder 2"/>
          <p:cNvSpPr>
            <a:spLocks noGrp="1"/>
          </p:cNvSpPr>
          <p:nvPr>
            <p:ph idx="1"/>
          </p:nvPr>
        </p:nvSpPr>
        <p:spPr>
          <a:xfrm>
            <a:off x="457200" y="762000"/>
            <a:ext cx="8382000" cy="6019800"/>
          </a:xfrm>
        </p:spPr>
        <p:txBody>
          <a:bodyPr/>
          <a:lstStyle/>
          <a:p>
            <a:pPr>
              <a:spcAft>
                <a:spcPts val="1200"/>
              </a:spcAft>
              <a:buFont typeface="Arial" charset="0"/>
              <a:buNone/>
            </a:pPr>
            <a:r>
              <a:rPr lang="en-US" altLang="en-US" sz="2600" b="1" smtClean="0"/>
              <a:t>Output Requirements</a:t>
            </a:r>
          </a:p>
          <a:p>
            <a:r>
              <a:rPr lang="en-US" altLang="en-US" sz="2200" b="1" smtClean="0"/>
              <a:t>Annual hourly integrated peak loads (also max/min FF temperatures, and surf coeffs) taken 8 Jan 0:00 thru 31 Dec 24:00</a:t>
            </a:r>
          </a:p>
          <a:p>
            <a:pPr lvl="1"/>
            <a:r>
              <a:rPr lang="en-US" altLang="en-US" sz="2000" smtClean="0"/>
              <a:t>Avoids differences from initialization</a:t>
            </a:r>
          </a:p>
          <a:p>
            <a:r>
              <a:rPr lang="en-US" altLang="en-US" sz="2200" b="1" smtClean="0"/>
              <a:t>Daily hourly outputs updated for occurrence of clear hot/coldy  and cloudy days in 725650TY.CSV weather data</a:t>
            </a:r>
          </a:p>
          <a:p>
            <a:pPr lvl="1"/>
            <a:r>
              <a:rPr lang="en-US" altLang="en-US" sz="2000" smtClean="0"/>
              <a:t>Corrects previous oversight</a:t>
            </a:r>
          </a:p>
          <a:p>
            <a:r>
              <a:rPr lang="en-US" altLang="en-US" sz="2200" b="1" smtClean="0"/>
              <a:t>Sky temperature outputs included: max, min, mean, daily hourlies</a:t>
            </a:r>
          </a:p>
          <a:p>
            <a:r>
              <a:rPr lang="en-US" altLang="en-US" sz="2200" b="1" smtClean="0"/>
              <a:t>TMPBIN.EXE (1991) replaced with post-processor in output xls</a:t>
            </a:r>
          </a:p>
          <a:p>
            <a:pPr lvl="1"/>
            <a:r>
              <a:rPr lang="en-US" altLang="en-US" sz="1800" smtClean="0"/>
              <a:t>Informative Annex B12 deleted</a:t>
            </a:r>
          </a:p>
          <a:p>
            <a:pPr lvl="1"/>
            <a:r>
              <a:rPr lang="en-US" altLang="en-US" sz="1800" smtClean="0"/>
              <a:t>Query included for next sim trial: New post-proc ok as normative?</a:t>
            </a:r>
          </a:p>
          <a:p>
            <a:pPr>
              <a:buFont typeface="Arial" charset="0"/>
              <a:buNone/>
            </a:pPr>
            <a:endParaRPr lang="en-US" altLang="en-US" sz="1200" b="1" smtClean="0"/>
          </a:p>
          <a:p>
            <a:pPr>
              <a:spcAft>
                <a:spcPts val="1200"/>
              </a:spcAft>
              <a:buFont typeface="Arial" charset="0"/>
              <a:buNone/>
            </a:pPr>
            <a:r>
              <a:rPr lang="en-US" altLang="en-US" sz="2600" b="1" smtClean="0"/>
              <a:t>Pro-forma modeler report template</a:t>
            </a:r>
          </a:p>
          <a:p>
            <a:r>
              <a:rPr lang="en-US" altLang="en-US" sz="2200" b="1" smtClean="0"/>
              <a:t>Additional requested queries included: 14 new, 7 of existing revised</a:t>
            </a:r>
          </a:p>
          <a:p>
            <a:pPr lvl="1"/>
            <a:r>
              <a:rPr lang="en-US" altLang="en-US" sz="2000" b="1" smtClean="0"/>
              <a:t>45 total queries </a:t>
            </a:r>
          </a:p>
          <a:p>
            <a:pPr lvl="1"/>
            <a:r>
              <a:rPr lang="en-US" altLang="en-US" sz="2000" b="1" smtClean="0">
                <a:solidFill>
                  <a:srgbClr val="0000FF"/>
                </a:solidFill>
              </a:rPr>
              <a:t>Action Item [NREL]: Send these out ahead of next simulation trial. Ok?</a:t>
            </a:r>
            <a:endParaRPr lang="en-US" altLang="en-US" sz="2000" smtClean="0">
              <a:solidFill>
                <a:srgbClr val="0000FF"/>
              </a:solidFill>
            </a:endParaRPr>
          </a:p>
          <a:p>
            <a:pPr lvl="1"/>
            <a:endParaRPr lang="en-US" altLang="en-US" sz="2000" smtClean="0"/>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Title 1"/>
          <p:cNvSpPr>
            <a:spLocks noGrp="1"/>
          </p:cNvSpPr>
          <p:nvPr>
            <p:ph type="title"/>
          </p:nvPr>
        </p:nvSpPr>
        <p:spPr>
          <a:xfrm>
            <a:off x="0" y="0"/>
            <a:ext cx="9144000" cy="685800"/>
          </a:xfrm>
        </p:spPr>
        <p:txBody>
          <a:bodyPr/>
          <a:lstStyle/>
          <a:p>
            <a:r>
              <a:rPr lang="en-US" altLang="en-US" sz="3200" b="1" smtClean="0"/>
              <a:t>Test Spec Updates – per Round 1 Comments </a:t>
            </a:r>
          </a:p>
        </p:txBody>
      </p:sp>
      <p:sp>
        <p:nvSpPr>
          <p:cNvPr id="290819" name="Content Placeholder 2"/>
          <p:cNvSpPr>
            <a:spLocks noGrp="1"/>
          </p:cNvSpPr>
          <p:nvPr>
            <p:ph idx="1"/>
          </p:nvPr>
        </p:nvSpPr>
        <p:spPr>
          <a:xfrm>
            <a:off x="457200" y="838200"/>
            <a:ext cx="8382000" cy="6324600"/>
          </a:xfrm>
        </p:spPr>
        <p:txBody>
          <a:bodyPr/>
          <a:lstStyle/>
          <a:p>
            <a:pPr>
              <a:buFont typeface="Arial" charset="0"/>
              <a:buNone/>
            </a:pPr>
            <a:r>
              <a:rPr lang="en-US" altLang="en-US" sz="2600" b="1" smtClean="0"/>
              <a:t>Remaining Revisions To Do</a:t>
            </a:r>
          </a:p>
          <a:p>
            <a:pPr>
              <a:spcBef>
                <a:spcPts val="1200"/>
              </a:spcBef>
            </a:pPr>
            <a:r>
              <a:rPr lang="en-US" altLang="en-US" sz="2200" b="1" smtClean="0"/>
              <a:t>Update main spec for Annex B4 equivalent constant surface coeffs</a:t>
            </a:r>
          </a:p>
          <a:p>
            <a:pPr lvl="1"/>
            <a:r>
              <a:rPr lang="en-US" altLang="en-US" sz="2000" i="1" smtClean="0"/>
              <a:t>Pending discussion here soon</a:t>
            </a:r>
          </a:p>
          <a:p>
            <a:pPr>
              <a:spcBef>
                <a:spcPts val="1200"/>
              </a:spcBef>
            </a:pPr>
            <a:r>
              <a:rPr lang="en-US" altLang="en-US" sz="2200" b="1" smtClean="0"/>
              <a:t>Update Annex B6 (window property calcs) for consistency w/ B4</a:t>
            </a:r>
          </a:p>
          <a:p>
            <a:pPr>
              <a:spcBef>
                <a:spcPts val="1200"/>
              </a:spcBef>
            </a:pPr>
            <a:r>
              <a:rPr lang="en-US" altLang="en-US" sz="2200" b="1" smtClean="0"/>
              <a:t>Update output requirements for comparing calculated surf coeffs</a:t>
            </a:r>
          </a:p>
          <a:p>
            <a:pPr lvl="1"/>
            <a:r>
              <a:rPr lang="en-US" altLang="en-US" sz="1800" smtClean="0"/>
              <a:t>And update accompanying output.xls template</a:t>
            </a:r>
          </a:p>
          <a:p>
            <a:pPr>
              <a:spcBef>
                <a:spcPts val="1200"/>
              </a:spcBef>
            </a:pPr>
            <a:r>
              <a:rPr lang="en-US" altLang="en-US" sz="2200" b="1" smtClean="0"/>
              <a:t>Check control ramping language for cases 640, 650</a:t>
            </a:r>
          </a:p>
          <a:p>
            <a:pPr lvl="1">
              <a:spcBef>
                <a:spcPts val="600"/>
              </a:spcBef>
            </a:pPr>
            <a:r>
              <a:rPr lang="en-US" altLang="en-US" sz="1800" smtClean="0"/>
              <a:t>Pending sub-hourly time step sensitivity tests</a:t>
            </a:r>
          </a:p>
          <a:p>
            <a:pPr>
              <a:spcBef>
                <a:spcPts val="1200"/>
              </a:spcBef>
            </a:pPr>
            <a:r>
              <a:rPr lang="en-US" altLang="en-US" sz="2200" b="1" smtClean="0"/>
              <a:t>Other? – </a:t>
            </a:r>
            <a:r>
              <a:rPr lang="en-US" altLang="en-US" sz="2200" smtClean="0"/>
              <a:t>If anything additional comes up ….</a:t>
            </a:r>
            <a:endParaRPr lang="en-US" altLang="en-US" sz="2200" b="1" smtClean="0"/>
          </a:p>
          <a:p>
            <a:pPr lvl="1">
              <a:buFont typeface="Arial" charset="0"/>
              <a:buNone/>
            </a:pPr>
            <a:endParaRPr lang="en-US" altLang="en-US" sz="1000" smtClean="0"/>
          </a:p>
          <a:p>
            <a:pPr>
              <a:buFont typeface="Arial" charset="0"/>
              <a:buNone/>
            </a:pPr>
            <a:r>
              <a:rPr lang="en-US" altLang="en-US" sz="2600" b="1" smtClean="0"/>
              <a:t>Other Notes</a:t>
            </a:r>
          </a:p>
          <a:p>
            <a:r>
              <a:rPr lang="en-US" altLang="en-US" sz="2200" b="1" smtClean="0"/>
              <a:t>Revisions are in separate-color tracked changes</a:t>
            </a:r>
          </a:p>
          <a:p>
            <a:r>
              <a:rPr lang="en-US" altLang="en-US" sz="2200" b="1" smtClean="0"/>
              <a:t>To be commented on during next sim trial </a:t>
            </a:r>
          </a:p>
          <a:p>
            <a:pPr lvl="1"/>
            <a:r>
              <a:rPr lang="en-US" altLang="en-US" sz="1600" smtClean="0"/>
              <a:t>Some changes/clarifications not relevant to all participating programs</a:t>
            </a:r>
          </a:p>
          <a:p>
            <a:pPr>
              <a:buFont typeface="Arial" charset="0"/>
              <a:buNone/>
            </a:pPr>
            <a:r>
              <a:rPr lang="en-US" altLang="en-US" sz="2600" b="1" smtClean="0">
                <a:solidFill>
                  <a:srgbClr val="0000FF"/>
                </a:solidFill>
              </a:rPr>
              <a:t>Questions?</a:t>
            </a:r>
          </a:p>
          <a:p>
            <a:pPr lvl="1"/>
            <a:endParaRPr lang="en-US" altLang="en-US" sz="2000" smtClean="0"/>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Title 1"/>
          <p:cNvSpPr>
            <a:spLocks noGrp="1"/>
          </p:cNvSpPr>
          <p:nvPr>
            <p:ph type="title"/>
          </p:nvPr>
        </p:nvSpPr>
        <p:spPr/>
        <p:txBody>
          <a:bodyPr/>
          <a:lstStyle/>
          <a:p>
            <a:r>
              <a:rPr lang="en-US" altLang="en-US" smtClean="0"/>
              <a:t>Jan 2015 Archive Slides ….</a:t>
            </a:r>
          </a:p>
        </p:txBody>
      </p:sp>
      <p:sp>
        <p:nvSpPr>
          <p:cNvPr id="291843" name="Content Placeholder 2"/>
          <p:cNvSpPr>
            <a:spLocks noGrp="1"/>
          </p:cNvSpPr>
          <p:nvPr>
            <p:ph idx="1"/>
          </p:nvPr>
        </p:nvSpPr>
        <p:spPr/>
        <p:txBody>
          <a:bodyPr/>
          <a:lstStyle/>
          <a:p>
            <a:r>
              <a:rPr lang="en-US" altLang="en-US" smtClean="0"/>
              <a:t>Delete these?</a:t>
            </a: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itle 1"/>
          <p:cNvSpPr>
            <a:spLocks noGrp="1"/>
          </p:cNvSpPr>
          <p:nvPr>
            <p:ph type="title"/>
          </p:nvPr>
        </p:nvSpPr>
        <p:spPr>
          <a:xfrm>
            <a:off x="457200" y="76200"/>
            <a:ext cx="8229600" cy="914400"/>
          </a:xfrm>
        </p:spPr>
        <p:txBody>
          <a:bodyPr/>
          <a:lstStyle/>
          <a:p>
            <a:r>
              <a:rPr lang="en-US" altLang="en-US" sz="3200" b="1" smtClean="0"/>
              <a:t>Thermal Fabric Update Results, Round 1</a:t>
            </a:r>
            <a:br>
              <a:rPr lang="en-US" altLang="en-US" sz="3200" b="1" smtClean="0"/>
            </a:br>
            <a:r>
              <a:rPr lang="en-US" altLang="en-US" sz="3200" b="1" smtClean="0"/>
              <a:t>h,conv: Summary (1)</a:t>
            </a:r>
          </a:p>
        </p:txBody>
      </p:sp>
      <p:sp>
        <p:nvSpPr>
          <p:cNvPr id="292867" name="Content Placeholder 3"/>
          <p:cNvSpPr>
            <a:spLocks noGrp="1"/>
          </p:cNvSpPr>
          <p:nvPr>
            <p:ph idx="1"/>
          </p:nvPr>
        </p:nvSpPr>
        <p:spPr>
          <a:xfrm>
            <a:off x="304800" y="1116013"/>
            <a:ext cx="8534400" cy="4827587"/>
          </a:xfrm>
        </p:spPr>
        <p:txBody>
          <a:bodyPr/>
          <a:lstStyle/>
          <a:p>
            <a:r>
              <a:rPr lang="en-US" altLang="en-US" sz="2400" b="1" smtClean="0"/>
              <a:t>Interior surface (old spec high? new spec low?)</a:t>
            </a:r>
          </a:p>
          <a:p>
            <a:pPr lvl="1"/>
            <a:r>
              <a:rPr lang="en-US" altLang="en-US" sz="2000" smtClean="0"/>
              <a:t>Case 600: Windows: Old spc. 25% &gt; mean; new spec 25% &lt; mean</a:t>
            </a:r>
          </a:p>
          <a:p>
            <a:pPr lvl="2"/>
            <a:r>
              <a:rPr lang="en-US" altLang="en-US" sz="2000" smtClean="0"/>
              <a:t>Walls/roof: Old 50% &gt; mean; new 40% &lt; mean.</a:t>
            </a:r>
          </a:p>
          <a:p>
            <a:pPr lvl="2"/>
            <a:r>
              <a:rPr lang="en-US" altLang="en-US" sz="2000" smtClean="0"/>
              <a:t>Floor: Old 44% &lt; mean; New 70% &lt; mean</a:t>
            </a:r>
          </a:p>
          <a:p>
            <a:pPr lvl="1"/>
            <a:r>
              <a:rPr lang="en-US" altLang="en-US" sz="2000" smtClean="0"/>
              <a:t>Values for all programs vary about ± 40%, (e.g. for Case 600): </a:t>
            </a:r>
          </a:p>
          <a:p>
            <a:pPr lvl="2"/>
            <a:r>
              <a:rPr lang="en-US" altLang="en-US" sz="2000" smtClean="0"/>
              <a:t>(Mean of Max) v. (Mean of Avg.): Windows ↑ 20%</a:t>
            </a:r>
          </a:p>
          <a:p>
            <a:pPr lvl="3"/>
            <a:r>
              <a:rPr lang="en-US" altLang="en-US" sz="1800" smtClean="0"/>
              <a:t>Walls/roof ↑40%, floor ↑80%</a:t>
            </a:r>
          </a:p>
          <a:p>
            <a:pPr lvl="2"/>
            <a:r>
              <a:rPr lang="en-US" altLang="en-US" sz="2000" smtClean="0"/>
              <a:t>(Mean of Min) v. (Mean of Avg.): All surfaces ↓ about 30-40%</a:t>
            </a:r>
          </a:p>
          <a:p>
            <a:r>
              <a:rPr lang="en-US" altLang="en-US" sz="2400" b="1" smtClean="0"/>
              <a:t>Exterior surface (old spec high? new spec low?)</a:t>
            </a:r>
          </a:p>
          <a:p>
            <a:pPr lvl="1"/>
            <a:r>
              <a:rPr lang="en-US" altLang="en-US" sz="2000" smtClean="0"/>
              <a:t>Case 600: Windows: Old spc. 30% &gt; mean; new spec 40% &lt; mean</a:t>
            </a:r>
          </a:p>
          <a:p>
            <a:pPr lvl="2"/>
            <a:r>
              <a:rPr lang="en-US" altLang="en-US" sz="2000" smtClean="0"/>
              <a:t>Walls/roof: Old 50% &gt; mean; new 40% &lt; mean.</a:t>
            </a:r>
          </a:p>
          <a:p>
            <a:pPr lvl="2"/>
            <a:r>
              <a:rPr lang="en-US" altLang="en-US" sz="2000" smtClean="0"/>
              <a:t>Floor: New spec maybe ok for detailed programs?</a:t>
            </a:r>
          </a:p>
          <a:p>
            <a:pPr lvl="1"/>
            <a:r>
              <a:rPr lang="en-US" altLang="en-US" sz="2000" smtClean="0"/>
              <a:t>Values for all programs vary – 60% to + 600% or more (e.g. Case 600): </a:t>
            </a:r>
          </a:p>
          <a:p>
            <a:pPr lvl="2"/>
            <a:r>
              <a:rPr lang="en-US" altLang="en-US" sz="2000" smtClean="0"/>
              <a:t>(Mean of Max) v. (Mean of Avg.): All surfs, detail progs max 3x to 6x &gt; their average value; Prog B1 = 1000 for rain.</a:t>
            </a:r>
          </a:p>
          <a:p>
            <a:pPr lvl="2"/>
            <a:r>
              <a:rPr lang="en-US" altLang="en-US" sz="2000" smtClean="0"/>
              <a:t>(Mean of Min) v. (Mean of Avg.): Windows ↓ 50%, walls/roof ↓ 60%, </a:t>
            </a: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Title 1"/>
          <p:cNvSpPr>
            <a:spLocks noGrp="1"/>
          </p:cNvSpPr>
          <p:nvPr>
            <p:ph type="title"/>
          </p:nvPr>
        </p:nvSpPr>
        <p:spPr>
          <a:xfrm>
            <a:off x="457200" y="152400"/>
            <a:ext cx="8229600" cy="990600"/>
          </a:xfrm>
        </p:spPr>
        <p:txBody>
          <a:bodyPr/>
          <a:lstStyle/>
          <a:p>
            <a:r>
              <a:rPr lang="en-US" altLang="en-US" sz="3200" b="1" smtClean="0"/>
              <a:t>Thermal Fabric Update Results, Round 1</a:t>
            </a:r>
            <a:br>
              <a:rPr lang="en-US" altLang="en-US" sz="3200" b="1" smtClean="0"/>
            </a:br>
            <a:r>
              <a:rPr lang="en-US" altLang="en-US" sz="3200" b="1" smtClean="0"/>
              <a:t>h,conv: Summary (2)</a:t>
            </a:r>
          </a:p>
        </p:txBody>
      </p:sp>
      <p:sp>
        <p:nvSpPr>
          <p:cNvPr id="293891" name="Content Placeholder 3"/>
          <p:cNvSpPr>
            <a:spLocks noGrp="1"/>
          </p:cNvSpPr>
          <p:nvPr>
            <p:ph idx="1"/>
          </p:nvPr>
        </p:nvSpPr>
        <p:spPr>
          <a:xfrm>
            <a:off x="457200" y="1573213"/>
            <a:ext cx="8229600" cy="4827587"/>
          </a:xfrm>
        </p:spPr>
        <p:txBody>
          <a:bodyPr/>
          <a:lstStyle/>
          <a:p>
            <a:r>
              <a:rPr lang="en-US" altLang="en-US" sz="2800" b="1" smtClean="0"/>
              <a:t>However, sensitivity tests by one of the participants give further information, and leads to some possible next steps ….</a:t>
            </a:r>
          </a:p>
          <a:p>
            <a:endParaRPr lang="en-US" altLang="en-US" sz="2800" b="1" smtClean="0"/>
          </a:p>
          <a:p>
            <a:r>
              <a:rPr lang="en-US" altLang="en-US" sz="2800" b="1" smtClean="0">
                <a:solidFill>
                  <a:srgbClr val="0000FF"/>
                </a:solidFill>
              </a:rPr>
              <a:t>M. Kummert give presentation here ….</a:t>
            </a:r>
          </a:p>
          <a:p>
            <a:endParaRPr lang="en-US" altLang="en-US" smtClean="0"/>
          </a:p>
          <a:p>
            <a:pPr lvl="2"/>
            <a:endParaRPr lang="en-US" altLang="en-US" smtClean="0"/>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itle 1"/>
          <p:cNvSpPr>
            <a:spLocks noGrp="1"/>
          </p:cNvSpPr>
          <p:nvPr>
            <p:ph type="title"/>
          </p:nvPr>
        </p:nvSpPr>
        <p:spPr>
          <a:xfrm>
            <a:off x="457200" y="0"/>
            <a:ext cx="8229600" cy="914400"/>
          </a:xfrm>
        </p:spPr>
        <p:txBody>
          <a:bodyPr/>
          <a:lstStyle/>
          <a:p>
            <a:r>
              <a:rPr lang="en-US" altLang="en-US" sz="3200" b="1" smtClean="0"/>
              <a:t>Thermal Fabric Update Results, Round 1</a:t>
            </a:r>
            <a:br>
              <a:rPr lang="en-US" altLang="en-US" sz="3200" b="1" smtClean="0"/>
            </a:br>
            <a:r>
              <a:rPr lang="en-US" altLang="en-US" sz="3200" b="1" smtClean="0"/>
              <a:t>h,conv (Next Steps?) </a:t>
            </a:r>
          </a:p>
        </p:txBody>
      </p:sp>
      <p:sp>
        <p:nvSpPr>
          <p:cNvPr id="294915" name="Content Placeholder 3"/>
          <p:cNvSpPr>
            <a:spLocks noGrp="1"/>
          </p:cNvSpPr>
          <p:nvPr>
            <p:ph idx="1"/>
          </p:nvPr>
        </p:nvSpPr>
        <p:spPr>
          <a:xfrm>
            <a:off x="457200" y="887413"/>
            <a:ext cx="8229600" cy="4827587"/>
          </a:xfrm>
        </p:spPr>
        <p:txBody>
          <a:bodyPr/>
          <a:lstStyle/>
          <a:p>
            <a:r>
              <a:rPr lang="en-US" altLang="en-US" sz="2200" smtClean="0"/>
              <a:t>WG develop annual load weighted average (LWA) h,conv and delta T from detailed programs as follows:</a:t>
            </a:r>
          </a:p>
          <a:p>
            <a:pPr lvl="1">
              <a:buFont typeface="Arial" charset="0"/>
              <a:buChar char="•"/>
            </a:pPr>
            <a:r>
              <a:rPr lang="en-US" altLang="en-US" sz="2000" smtClean="0"/>
              <a:t>(Ann. LWA del T) = Σ(ABS(hourly zone load)*(hourly ABS(T,surf – T,zone)))/(ABS(ann. zone htg load) + ABS(ann. zone clg load))</a:t>
            </a:r>
          </a:p>
          <a:p>
            <a:pPr lvl="1">
              <a:buFont typeface="Arial" charset="0"/>
              <a:buChar char="•"/>
            </a:pPr>
            <a:r>
              <a:rPr lang="en-US" altLang="en-US" sz="2000" smtClean="0"/>
              <a:t>(Ann. LWA h,conv) = Σ(ABS(hourly zone load)*(hourly ABS(h,conv))/(ann. ABS(zone htg load) + ABS(zone clg load))</a:t>
            </a:r>
          </a:p>
          <a:p>
            <a:pPr lvl="1">
              <a:buFont typeface="Arial" charset="0"/>
              <a:buChar char="•"/>
            </a:pPr>
            <a:r>
              <a:rPr lang="en-US" altLang="en-US" sz="2000" smtClean="0"/>
              <a:t>For all interior and exterior surfaces; </a:t>
            </a:r>
            <a:r>
              <a:rPr lang="en-US" altLang="en-US" sz="2000" b="1" smtClean="0"/>
              <a:t>interior surfaces are highest priority</a:t>
            </a:r>
            <a:endParaRPr lang="en-US" altLang="en-US" sz="2400" smtClean="0"/>
          </a:p>
          <a:p>
            <a:r>
              <a:rPr lang="en-US" altLang="en-US" sz="2200" smtClean="0"/>
              <a:t>NREL apply “Ann. LWA del T” calculated by WG to current Annex B4 interior and exterior h,conv algorithms and evaluate new values.</a:t>
            </a:r>
          </a:p>
          <a:p>
            <a:pPr lvl="1"/>
            <a:r>
              <a:rPr lang="en-US" altLang="en-US" sz="2000" smtClean="0"/>
              <a:t>Other WG participants can also do this with their programs, and compare their constant value results versus detailed results</a:t>
            </a:r>
          </a:p>
          <a:p>
            <a:r>
              <a:rPr lang="en-US" altLang="en-US" sz="2200" smtClean="0"/>
              <a:t>NREL compile results for webinar, and discuss possible spec revs with WG</a:t>
            </a:r>
          </a:p>
          <a:p>
            <a:endParaRPr lang="en-US" altLang="en-US" sz="800" smtClean="0"/>
          </a:p>
          <a:p>
            <a:r>
              <a:rPr lang="en-US" altLang="en-US" sz="2200" smtClean="0"/>
              <a:t>Would be good to have results from ≥ 3 programs for this.</a:t>
            </a:r>
          </a:p>
          <a:p>
            <a:pPr lvl="1"/>
            <a:r>
              <a:rPr lang="en-US" altLang="en-US" sz="2000" b="1" smtClean="0"/>
              <a:t>NREL specify a more detailed plan, if we agree to do this.</a:t>
            </a:r>
          </a:p>
          <a:p>
            <a:pPr lvl="1"/>
            <a:r>
              <a:rPr lang="en-US" altLang="en-US" sz="2000" b="1" smtClean="0"/>
              <a:t>Obtain a round of comments (or “ok”) from WG before proceeding.</a:t>
            </a:r>
          </a:p>
          <a:p>
            <a:pPr lvl="2"/>
            <a:endParaRPr lang="en-US" altLang="en-US" smtClean="0"/>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p:cNvSpPr txBox="1">
            <a:spLocks/>
          </p:cNvSpPr>
          <p:nvPr/>
        </p:nvSpPr>
        <p:spPr bwMode="auto">
          <a:xfrm>
            <a:off x="457200" y="1573213"/>
            <a:ext cx="8229600" cy="4827587"/>
          </a:xfrm>
          <a:prstGeom prst="rect">
            <a:avLst/>
          </a:prstGeom>
          <a:noFill/>
          <a:ln w="9525">
            <a:noFill/>
            <a:miter lim="800000"/>
            <a:headEnd/>
            <a:tailEnd/>
          </a:ln>
        </p:spPr>
        <p:txBody>
          <a:bodyPr/>
          <a:lstStyle/>
          <a:p>
            <a:pPr marL="342900" indent="-342900" eaLnBrk="0" hangingPunct="0">
              <a:spcBef>
                <a:spcPct val="20000"/>
              </a:spcBef>
              <a:buFont typeface="Arial" charset="0"/>
              <a:buChar char="•"/>
              <a:defRPr/>
            </a:pPr>
            <a:r>
              <a:rPr lang="en-US" sz="2800" b="1" dirty="0">
                <a:latin typeface="+mn-lt"/>
                <a:cs typeface="+mn-cs"/>
              </a:rPr>
              <a:t>Case 250 (</a:t>
            </a:r>
            <a:r>
              <a:rPr lang="en-US" sz="2800" b="1" dirty="0" err="1">
                <a:latin typeface="+mn-lt"/>
                <a:cs typeface="+mn-cs"/>
              </a:rPr>
              <a:t>Opq.Win</a:t>
            </a:r>
            <a:r>
              <a:rPr lang="en-US" sz="2800" b="1" dirty="0">
                <a:latin typeface="+mn-lt"/>
                <a:cs typeface="+mn-cs"/>
              </a:rPr>
              <a:t>., </a:t>
            </a:r>
            <a:r>
              <a:rPr lang="en-US" sz="2800" b="1" dirty="0" err="1">
                <a:latin typeface="+mn-lt"/>
                <a:cs typeface="+mn-cs"/>
              </a:rPr>
              <a:t>α,ext</a:t>
            </a:r>
            <a:r>
              <a:rPr lang="en-US" sz="2800" b="1" dirty="0">
                <a:latin typeface="+mn-lt"/>
                <a:cs typeface="+mn-cs"/>
              </a:rPr>
              <a:t>=0.9, ε=0.9, amplifies surface coefficient sensitivity) …</a:t>
            </a:r>
            <a:endParaRPr lang="en-US" sz="3200" dirty="0">
              <a:latin typeface="+mn-lt"/>
              <a:cs typeface="+mn-cs"/>
            </a:endParaRPr>
          </a:p>
          <a:p>
            <a:pPr marL="1143000" lvl="2" indent="-228600" eaLnBrk="0" hangingPunct="0">
              <a:spcBef>
                <a:spcPct val="20000"/>
              </a:spcBef>
              <a:buFont typeface="Arial" charset="0"/>
              <a:buChar char="•"/>
              <a:defRPr/>
            </a:pPr>
            <a:endParaRPr lang="en-US" sz="2400" dirty="0">
              <a:latin typeface="+mn-lt"/>
              <a:cs typeface="+mn-cs"/>
            </a:endParaRPr>
          </a:p>
        </p:txBody>
      </p:sp>
      <p:sp>
        <p:nvSpPr>
          <p:cNvPr id="295939" name="Title 1"/>
          <p:cNvSpPr>
            <a:spLocks noGrp="1"/>
          </p:cNvSpPr>
          <p:nvPr>
            <p:ph type="title"/>
          </p:nvPr>
        </p:nvSpPr>
        <p:spPr/>
        <p:txBody>
          <a:bodyPr/>
          <a:lstStyle/>
          <a:p>
            <a:r>
              <a:rPr lang="en-US" altLang="en-US" sz="3200" b="1" smtClean="0"/>
              <a:t>Thermal Fabric Update Results, Round 1</a:t>
            </a:r>
            <a:br>
              <a:rPr lang="en-US" altLang="en-US" sz="3200" b="1" smtClean="0"/>
            </a:br>
            <a:r>
              <a:rPr lang="en-US" altLang="en-US" sz="3200" b="1" smtClean="0"/>
              <a:t>h,conv (Program F sensitivity test)</a:t>
            </a:r>
          </a:p>
        </p:txBody>
      </p:sp>
      <p:pic>
        <p:nvPicPr>
          <p:cNvPr id="295940"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87538" y="2911475"/>
            <a:ext cx="5368925" cy="3336925"/>
          </a:xfrm>
          <a:noFill/>
        </p:spPr>
      </p:pic>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Title 1"/>
          <p:cNvSpPr>
            <a:spLocks noGrp="1"/>
          </p:cNvSpPr>
          <p:nvPr>
            <p:ph type="title"/>
          </p:nvPr>
        </p:nvSpPr>
        <p:spPr>
          <a:xfrm>
            <a:off x="457200" y="152400"/>
            <a:ext cx="8229600" cy="990600"/>
          </a:xfrm>
        </p:spPr>
        <p:txBody>
          <a:bodyPr/>
          <a:lstStyle/>
          <a:p>
            <a:r>
              <a:rPr lang="en-US" altLang="en-US" sz="3200" b="1" smtClean="0"/>
              <a:t>Thermal Fabric Update Results, Round 1</a:t>
            </a:r>
            <a:br>
              <a:rPr lang="en-US" altLang="en-US" sz="3200" b="1" smtClean="0"/>
            </a:br>
            <a:r>
              <a:rPr lang="en-US" altLang="en-US" sz="3200" b="1" smtClean="0"/>
              <a:t>h,conv (Program F sensitivity test)</a:t>
            </a:r>
          </a:p>
        </p:txBody>
      </p:sp>
      <p:sp>
        <p:nvSpPr>
          <p:cNvPr id="296963" name="Content Placeholder 3"/>
          <p:cNvSpPr>
            <a:spLocks noGrp="1"/>
          </p:cNvSpPr>
          <p:nvPr>
            <p:ph idx="1"/>
          </p:nvPr>
        </p:nvSpPr>
        <p:spPr>
          <a:xfrm>
            <a:off x="457200" y="1573213"/>
            <a:ext cx="8229600" cy="4827587"/>
          </a:xfrm>
        </p:spPr>
        <p:txBody>
          <a:bodyPr/>
          <a:lstStyle/>
          <a:p>
            <a:r>
              <a:rPr lang="en-US" altLang="en-US" sz="2800" b="1" smtClean="0"/>
              <a:t>Case 250 (Opq.Win., α,ext=0.9, ε=0.9, amplifies surface coefficient sensitivity) …</a:t>
            </a:r>
            <a:endParaRPr lang="en-US" altLang="en-US" smtClean="0"/>
          </a:p>
          <a:p>
            <a:pPr lvl="2"/>
            <a:endParaRPr lang="en-US" altLang="en-US" smtClean="0"/>
          </a:p>
        </p:txBody>
      </p:sp>
      <p:pic>
        <p:nvPicPr>
          <p:cNvPr id="2969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088" y="2724150"/>
            <a:ext cx="6219825"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219200"/>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3"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B8-M5. Case 900 Monthly Heating</a:t>
            </a:r>
          </a:p>
        </p:txBody>
      </p:sp>
      <p:sp>
        <p:nvSpPr>
          <p:cNvPr id="30724" name="TextBox 3"/>
          <p:cNvSpPr txBox="1">
            <a:spLocks noChangeArrowheads="1"/>
          </p:cNvSpPr>
          <p:nvPr/>
        </p:nvSpPr>
        <p:spPr bwMode="auto">
          <a:xfrm>
            <a:off x="2665413" y="2598738"/>
            <a:ext cx="38100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 A,G: High Jan, Feb, Mar, Dec</a:t>
            </a:r>
          </a:p>
          <a:p>
            <a:pPr eaLnBrk="1" hangingPunct="1">
              <a:spcBef>
                <a:spcPct val="0"/>
              </a:spcBef>
            </a:pPr>
            <a:r>
              <a:rPr lang="en-US" altLang="en-US" sz="1600">
                <a:solidFill>
                  <a:srgbClr val="FF0000"/>
                </a:solidFill>
                <a:latin typeface="Arial" charset="0"/>
              </a:rPr>
              <a:t> D: High October? (see 600-900 delta)</a:t>
            </a:r>
          </a:p>
        </p:txBody>
      </p:sp>
      <p:cxnSp>
        <p:nvCxnSpPr>
          <p:cNvPr id="8" name="Straight Arrow Connector 7"/>
          <p:cNvCxnSpPr/>
          <p:nvPr/>
        </p:nvCxnSpPr>
        <p:spPr>
          <a:xfrm>
            <a:off x="1082675" y="2743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31925" y="2743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676400" y="2743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025650" y="2743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262188" y="4343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611438" y="4191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086600" y="2743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675563" y="2438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024813" y="2438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629400" y="4724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Title 1"/>
          <p:cNvSpPr>
            <a:spLocks noGrp="1"/>
          </p:cNvSpPr>
          <p:nvPr>
            <p:ph type="title"/>
          </p:nvPr>
        </p:nvSpPr>
        <p:spPr/>
        <p:txBody>
          <a:bodyPr/>
          <a:lstStyle/>
          <a:p>
            <a:r>
              <a:rPr lang="en-US" altLang="en-US" sz="3600" b="1" smtClean="0"/>
              <a:t>Thermal Fabric Update Results, Round 1</a:t>
            </a:r>
            <a:br>
              <a:rPr lang="en-US" altLang="en-US" sz="3600" b="1" smtClean="0"/>
            </a:br>
            <a:r>
              <a:rPr lang="en-US" altLang="en-US" sz="3600" b="1" smtClean="0"/>
              <a:t>h,conv: Additional Conclusion</a:t>
            </a:r>
          </a:p>
        </p:txBody>
      </p:sp>
      <p:sp>
        <p:nvSpPr>
          <p:cNvPr id="297987" name="Content Placeholder 2"/>
          <p:cNvSpPr>
            <a:spLocks noGrp="1"/>
          </p:cNvSpPr>
          <p:nvPr>
            <p:ph idx="1"/>
          </p:nvPr>
        </p:nvSpPr>
        <p:spPr/>
        <p:txBody>
          <a:bodyPr/>
          <a:lstStyle/>
          <a:p>
            <a:r>
              <a:rPr lang="en-US" altLang="en-US" smtClean="0"/>
              <a:t>Include Case 250 in further exterior heat transfer sensitivity tests?</a:t>
            </a:r>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1"/>
          <p:cNvSpPr>
            <a:spLocks noGrp="1"/>
          </p:cNvSpPr>
          <p:nvPr>
            <p:ph type="title"/>
          </p:nvPr>
        </p:nvSpPr>
        <p:spPr>
          <a:xfrm>
            <a:off x="457200" y="228600"/>
            <a:ext cx="8229600" cy="990600"/>
          </a:xfrm>
        </p:spPr>
        <p:txBody>
          <a:bodyPr/>
          <a:lstStyle/>
          <a:p>
            <a:r>
              <a:rPr lang="en-US" altLang="en-US" sz="3200" b="1" smtClean="0"/>
              <a:t>Thermal Fabric Update Results, Round 1</a:t>
            </a:r>
            <a:br>
              <a:rPr lang="en-US" altLang="en-US" sz="3200" b="1" smtClean="0"/>
            </a:br>
            <a:r>
              <a:rPr lang="en-US" altLang="en-US" sz="3600" b="1" smtClean="0"/>
              <a:t>WG Comments on Sim Trial Materials (0)</a:t>
            </a:r>
          </a:p>
        </p:txBody>
      </p:sp>
      <p:sp>
        <p:nvSpPr>
          <p:cNvPr id="299011" name="Content Placeholder 2"/>
          <p:cNvSpPr>
            <a:spLocks noGrp="1"/>
          </p:cNvSpPr>
          <p:nvPr>
            <p:ph idx="1"/>
          </p:nvPr>
        </p:nvSpPr>
        <p:spPr>
          <a:xfrm>
            <a:off x="381000" y="1676400"/>
            <a:ext cx="8458200" cy="5181600"/>
          </a:xfrm>
        </p:spPr>
        <p:txBody>
          <a:bodyPr/>
          <a:lstStyle/>
          <a:p>
            <a:pPr>
              <a:buFont typeface="Arial" charset="0"/>
              <a:buNone/>
            </a:pPr>
            <a:r>
              <a:rPr lang="en-US" altLang="en-US" sz="2800" b="1" smtClean="0"/>
              <a:t>Process for comment resolution (where discussion needed):</a:t>
            </a:r>
          </a:p>
          <a:p>
            <a:pPr lvl="1"/>
            <a:r>
              <a:rPr lang="en-US" altLang="en-US" smtClean="0"/>
              <a:t>Discuss specific comments at  WG meeting</a:t>
            </a:r>
          </a:p>
          <a:p>
            <a:pPr lvl="1"/>
            <a:r>
              <a:rPr lang="en-US" altLang="en-US" smtClean="0"/>
              <a:t>NREL propose resolution of further queries, and distribute to all WG participants that have submitted results</a:t>
            </a:r>
          </a:p>
          <a:p>
            <a:pPr lvl="1"/>
            <a:r>
              <a:rPr lang="en-US" altLang="en-US" smtClean="0"/>
              <a:t>Participants indicate “ok” or provide further comments.</a:t>
            </a:r>
          </a:p>
          <a:p>
            <a:pPr lvl="1"/>
            <a:endParaRPr lang="en-US" altLang="en-US" sz="1800" i="1" smtClean="0">
              <a:solidFill>
                <a:srgbClr val="0000FF"/>
              </a:solidFill>
            </a:endParaRPr>
          </a:p>
          <a:p>
            <a:endParaRPr lang="en-US" altLang="en-US" sz="2400" b="1" smtClean="0"/>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Title 1"/>
          <p:cNvSpPr>
            <a:spLocks noGrp="1"/>
          </p:cNvSpPr>
          <p:nvPr>
            <p:ph type="title"/>
          </p:nvPr>
        </p:nvSpPr>
        <p:spPr>
          <a:xfrm>
            <a:off x="457200" y="0"/>
            <a:ext cx="8229600" cy="990600"/>
          </a:xfrm>
        </p:spPr>
        <p:txBody>
          <a:bodyPr/>
          <a:lstStyle/>
          <a:p>
            <a:r>
              <a:rPr lang="en-US" altLang="en-US" sz="3200" b="1" smtClean="0"/>
              <a:t>Thermal Fabric Update Results, Round 1</a:t>
            </a:r>
            <a:br>
              <a:rPr lang="en-US" altLang="en-US" sz="3200" b="1" smtClean="0"/>
            </a:br>
            <a:r>
              <a:rPr lang="en-US" altLang="en-US" sz="3600" b="1" smtClean="0"/>
              <a:t>WG Comments on Sim Trial Materials (1)</a:t>
            </a:r>
          </a:p>
        </p:txBody>
      </p:sp>
      <p:sp>
        <p:nvSpPr>
          <p:cNvPr id="300035" name="Content Placeholder 2"/>
          <p:cNvSpPr>
            <a:spLocks noGrp="1"/>
          </p:cNvSpPr>
          <p:nvPr>
            <p:ph idx="1"/>
          </p:nvPr>
        </p:nvSpPr>
        <p:spPr>
          <a:xfrm>
            <a:off x="381000" y="1143000"/>
            <a:ext cx="8458200" cy="6019800"/>
          </a:xfrm>
        </p:spPr>
        <p:txBody>
          <a:bodyPr/>
          <a:lstStyle/>
          <a:p>
            <a:r>
              <a:rPr lang="en-US" altLang="en-US" sz="2400" b="1" smtClean="0"/>
              <a:t>Test Spec (1)</a:t>
            </a:r>
          </a:p>
          <a:p>
            <a:pPr lvl="1"/>
            <a:r>
              <a:rPr lang="en-US" altLang="en-US" sz="1800" smtClean="0"/>
              <a:t>NREL choose more robust days for single-day hourly outputs [JN from E]</a:t>
            </a:r>
          </a:p>
          <a:p>
            <a:pPr lvl="2"/>
            <a:r>
              <a:rPr lang="en-US" altLang="en-US" sz="1800" smtClean="0"/>
              <a:t>Current days are based on previous weather file </a:t>
            </a:r>
            <a:r>
              <a:rPr lang="en-US" altLang="en-US" sz="1800" i="1" smtClean="0">
                <a:solidFill>
                  <a:srgbClr val="0000FF"/>
                </a:solidFill>
              </a:rPr>
              <a:t>[NREL update spec]</a:t>
            </a:r>
            <a:endParaRPr lang="en-US" altLang="en-US" sz="1800" smtClean="0"/>
          </a:p>
          <a:p>
            <a:pPr lvl="1"/>
            <a:r>
              <a:rPr lang="en-US" altLang="en-US" sz="1800" smtClean="0"/>
              <a:t>Clarify that listed opaque surface radiative properties (absorptance, emittance) apply to “all opaque surfaces”. E.g., for cases 220 (5.2.3.2.3), 215 (5.2.3.3.1), 250 (5.2.3.8). [D see 10/24/2014] </a:t>
            </a:r>
            <a:r>
              <a:rPr lang="en-US" altLang="en-US" sz="1800" i="1" smtClean="0">
                <a:solidFill>
                  <a:srgbClr val="0000FF"/>
                </a:solidFill>
              </a:rPr>
              <a:t>[NREL to do]</a:t>
            </a:r>
            <a:endParaRPr lang="en-US" altLang="en-US" sz="1800" smtClean="0"/>
          </a:p>
          <a:p>
            <a:pPr lvl="1"/>
            <a:r>
              <a:rPr lang="en-US" altLang="en-US" sz="1800" smtClean="0"/>
              <a:t>Clarify for Case 960 that there is no infiltration through the common wall; see 5.2.2.2.7.6, 5.2.2.2.7. [JN based on D’s S140outNotes.txt] </a:t>
            </a:r>
            <a:r>
              <a:rPr lang="en-US" altLang="en-US" sz="1800" i="1" smtClean="0">
                <a:solidFill>
                  <a:srgbClr val="0000FF"/>
                </a:solidFill>
              </a:rPr>
              <a:t>[NREL to do]</a:t>
            </a:r>
            <a:endParaRPr lang="en-US" altLang="en-US" sz="1800" smtClean="0"/>
          </a:p>
          <a:p>
            <a:pPr lvl="1"/>
            <a:r>
              <a:rPr lang="en-US" altLang="en-US" sz="1800" smtClean="0"/>
              <a:t>Ground surface temperature (for longwave radiation exchange of exterior surfaces) is not specified; commenter assumed T,air. [E] </a:t>
            </a:r>
            <a:r>
              <a:rPr lang="en-US" altLang="en-US" sz="1800" b="1" i="1" smtClean="0">
                <a:solidFill>
                  <a:srgbClr val="0000FF"/>
                </a:solidFill>
              </a:rPr>
              <a:t>[We can continue silence on that, or specify? T,air is common assumption. Discussion?]</a:t>
            </a:r>
          </a:p>
          <a:p>
            <a:pPr lvl="1"/>
            <a:r>
              <a:rPr lang="en-US" altLang="en-US" sz="1800" smtClean="0"/>
              <a:t>Cp,air: SI standard air [1006 J/kgK at 20°C] doesn’t seem to be a good choice for fixed value. 1015 J/kgK applied. [E]  </a:t>
            </a:r>
            <a:r>
              <a:rPr lang="en-US" altLang="en-US" sz="1800" i="1" smtClean="0">
                <a:solidFill>
                  <a:srgbClr val="0000FF"/>
                </a:solidFill>
              </a:rPr>
              <a:t>[tk commenter: Does this relate to window air gap or elsewhere? Language for cp air gap in Table 5-6 states “…shall be allowed to vary with temperature and pressure”]</a:t>
            </a:r>
            <a:endParaRPr lang="en-US" altLang="en-US" sz="1800" smtClean="0"/>
          </a:p>
          <a:p>
            <a:pPr lvl="1"/>
            <a:r>
              <a:rPr lang="en-US" altLang="en-US" sz="1800" smtClean="0"/>
              <a:t>Ground reflectance: weather file has values [max = 0.22, min = 0.19, mean = 0.203 (at 3 sig dig)]; mean is not precisely = 0.2. [E] </a:t>
            </a:r>
            <a:r>
              <a:rPr lang="en-US" altLang="en-US" sz="1800" i="1" smtClean="0">
                <a:solidFill>
                  <a:srgbClr val="0000FF"/>
                </a:solidFill>
              </a:rPr>
              <a:t>[Include in spec (5.2.1.1 and subsections) that weather data includes reflectance, and adjust spec ground reflectance to weather data mean. Also update Table A1-1.]</a:t>
            </a:r>
          </a:p>
          <a:p>
            <a:endParaRPr lang="en-US" altLang="en-US" sz="2400" b="1" smtClean="0"/>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Title 1"/>
          <p:cNvSpPr>
            <a:spLocks noGrp="1"/>
          </p:cNvSpPr>
          <p:nvPr>
            <p:ph type="title"/>
          </p:nvPr>
        </p:nvSpPr>
        <p:spPr>
          <a:xfrm>
            <a:off x="457200" y="0"/>
            <a:ext cx="8229600" cy="990600"/>
          </a:xfrm>
        </p:spPr>
        <p:txBody>
          <a:bodyPr/>
          <a:lstStyle/>
          <a:p>
            <a:r>
              <a:rPr lang="en-US" altLang="en-US" sz="3200" b="1" smtClean="0"/>
              <a:t>Thermal Fabric Update Results, Round 1</a:t>
            </a:r>
            <a:br>
              <a:rPr lang="en-US" altLang="en-US" sz="3200" b="1" smtClean="0"/>
            </a:br>
            <a:r>
              <a:rPr lang="en-US" altLang="en-US" sz="3600" b="1" smtClean="0"/>
              <a:t>WG Comments on Sim Trial Materials (2)</a:t>
            </a:r>
          </a:p>
        </p:txBody>
      </p:sp>
      <p:sp>
        <p:nvSpPr>
          <p:cNvPr id="301059" name="Content Placeholder 2"/>
          <p:cNvSpPr>
            <a:spLocks noGrp="1"/>
          </p:cNvSpPr>
          <p:nvPr>
            <p:ph idx="1"/>
          </p:nvPr>
        </p:nvSpPr>
        <p:spPr>
          <a:xfrm>
            <a:off x="381000" y="1143000"/>
            <a:ext cx="8458200" cy="6019800"/>
          </a:xfrm>
        </p:spPr>
        <p:txBody>
          <a:bodyPr/>
          <a:lstStyle/>
          <a:p>
            <a:r>
              <a:rPr lang="en-US" altLang="en-US" sz="2400" b="1" smtClean="0"/>
              <a:t>Test Spec (2)</a:t>
            </a:r>
          </a:p>
          <a:p>
            <a:pPr lvl="1"/>
            <a:r>
              <a:rPr lang="en-US" altLang="en-US" sz="1800" smtClean="0"/>
              <a:t>Cases 650/950 have no clarification referencing sub-hourly time steps, as for Case 640 (5.2.2.1.4.1.1). Should ramping be discussed similarly as Case 640? [E] </a:t>
            </a:r>
            <a:r>
              <a:rPr lang="en-US" altLang="en-US" sz="1800" b="1" i="1" smtClean="0">
                <a:solidFill>
                  <a:srgbClr val="0000FF"/>
                </a:solidFill>
              </a:rPr>
              <a:t>[Discussion?]</a:t>
            </a:r>
          </a:p>
          <a:p>
            <a:pPr lvl="2"/>
            <a:r>
              <a:rPr lang="en-US" altLang="en-US" sz="1800" b="1" i="1" smtClean="0">
                <a:solidFill>
                  <a:srgbClr val="0000FF"/>
                </a:solidFill>
              </a:rPr>
              <a:t>For actual vent fan operation, precise ON time ok?</a:t>
            </a:r>
          </a:p>
          <a:p>
            <a:pPr lvl="2"/>
            <a:r>
              <a:rPr lang="en-US" altLang="en-US" sz="1800" b="1" i="1" smtClean="0">
                <a:solidFill>
                  <a:srgbClr val="0000FF"/>
                </a:solidFill>
              </a:rPr>
              <a:t>For cooling set point: </a:t>
            </a:r>
          </a:p>
          <a:p>
            <a:pPr lvl="3"/>
            <a:r>
              <a:rPr lang="en-US" altLang="en-US" sz="1600" b="1" i="1" smtClean="0">
                <a:solidFill>
                  <a:srgbClr val="0000FF"/>
                </a:solidFill>
              </a:rPr>
              <a:t>Is  transitioning cooling set point from OFF to 27°C different from transitioning the 10°C to 20°C heating set point for Case 640?</a:t>
            </a:r>
          </a:p>
          <a:p>
            <a:pPr lvl="3"/>
            <a:r>
              <a:rPr lang="en-US" altLang="en-US" sz="1600" b="1" i="1" smtClean="0">
                <a:solidFill>
                  <a:srgbClr val="0000FF"/>
                </a:solidFill>
              </a:rPr>
              <a:t>Also consider excluding peak load comparisons in 650/950.</a:t>
            </a:r>
            <a:endParaRPr lang="en-US" altLang="en-US" sz="1600" smtClean="0">
              <a:solidFill>
                <a:srgbClr val="0000FF"/>
              </a:solidFill>
            </a:endParaRPr>
          </a:p>
          <a:p>
            <a:pPr lvl="1"/>
            <a:r>
              <a:rPr lang="en-US" altLang="en-US" sz="1800" smtClean="0"/>
              <a:t>Annex B3 would be consistent if SI units are used. [E] </a:t>
            </a:r>
            <a:r>
              <a:rPr lang="en-US" altLang="en-US" sz="1800" i="1" smtClean="0"/>
              <a:t>[B3.1 uses SI. B3.2 is for Sec 7.2, which was originally written for the U.S. residential industry, and we obtained an IP-only waiver for that.] </a:t>
            </a:r>
            <a:r>
              <a:rPr lang="en-US" altLang="en-US" sz="1800" b="1" i="1" smtClean="0">
                <a:solidFill>
                  <a:srgbClr val="0000FF"/>
                </a:solidFill>
              </a:rPr>
              <a:t>[Prefer no change. Is anyone involved in these simulation trials using the Section 7 tests elsewhere?]</a:t>
            </a:r>
          </a:p>
          <a:p>
            <a:pPr lvl="1"/>
            <a:r>
              <a:rPr lang="en-US" altLang="en-US" sz="1800" smtClean="0"/>
              <a:t>Annex B4: Would be nice if h,ir and h,conv sum to h,comb. Maybe use two digits? [E] </a:t>
            </a:r>
            <a:r>
              <a:rPr lang="en-US" altLang="en-US" sz="1800" i="1" smtClean="0">
                <a:solidFill>
                  <a:srgbClr val="0000FF"/>
                </a:solidFill>
              </a:rPr>
              <a:t>[These values may change. Main reason for keeping less precision here is that these values are fundamentally approximate. These values are extracted from spreadsheet calc, so more precision may merely shift rounding difference to next decimal. </a:t>
            </a:r>
            <a:r>
              <a:rPr lang="en-US" altLang="en-US" sz="1800" b="1" i="1" smtClean="0">
                <a:solidFill>
                  <a:srgbClr val="0000FF"/>
                </a:solidFill>
              </a:rPr>
              <a:t>Prefer no change, but is easy enough to add a digit if there is consensus for it.]</a:t>
            </a:r>
          </a:p>
          <a:p>
            <a:pPr lvl="1">
              <a:buFont typeface="Arial" charset="0"/>
              <a:buNone/>
            </a:pPr>
            <a:endParaRPr lang="en-US" altLang="en-US" sz="1800" smtClean="0"/>
          </a:p>
          <a:p>
            <a:pPr lvl="1"/>
            <a:endParaRPr lang="en-US" altLang="en-US" sz="1800" smtClean="0"/>
          </a:p>
          <a:p>
            <a:pPr lvl="1"/>
            <a:endParaRPr lang="en-US" altLang="en-US" sz="1800" smtClean="0"/>
          </a:p>
          <a:p>
            <a:pPr lvl="1">
              <a:buFont typeface="Arial" charset="0"/>
              <a:buNone/>
            </a:pPr>
            <a:endParaRPr lang="en-US" altLang="en-US" sz="1800" smtClean="0">
              <a:solidFill>
                <a:srgbClr val="0000FF"/>
              </a:solidFill>
            </a:endParaRPr>
          </a:p>
          <a:p>
            <a:endParaRPr lang="en-US" altLang="en-US" sz="2400" b="1" smtClean="0"/>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Title 1"/>
          <p:cNvSpPr>
            <a:spLocks noGrp="1"/>
          </p:cNvSpPr>
          <p:nvPr>
            <p:ph type="title"/>
          </p:nvPr>
        </p:nvSpPr>
        <p:spPr>
          <a:xfrm>
            <a:off x="457200" y="0"/>
            <a:ext cx="8229600" cy="990600"/>
          </a:xfrm>
        </p:spPr>
        <p:txBody>
          <a:bodyPr/>
          <a:lstStyle/>
          <a:p>
            <a:r>
              <a:rPr lang="en-US" altLang="en-US" sz="3200" b="1" smtClean="0"/>
              <a:t>Thermal Fabric Update Results, Round 1</a:t>
            </a:r>
            <a:br>
              <a:rPr lang="en-US" altLang="en-US" sz="3200" b="1" smtClean="0"/>
            </a:br>
            <a:r>
              <a:rPr lang="en-US" altLang="en-US" sz="3600" b="1" smtClean="0"/>
              <a:t>WG Comments on Sim Trial Materials (3)</a:t>
            </a:r>
          </a:p>
        </p:txBody>
      </p:sp>
      <p:sp>
        <p:nvSpPr>
          <p:cNvPr id="302083" name="Content Placeholder 2"/>
          <p:cNvSpPr>
            <a:spLocks noGrp="1"/>
          </p:cNvSpPr>
          <p:nvPr>
            <p:ph idx="1"/>
          </p:nvPr>
        </p:nvSpPr>
        <p:spPr>
          <a:xfrm>
            <a:off x="381000" y="1143000"/>
            <a:ext cx="8458200" cy="6019800"/>
          </a:xfrm>
        </p:spPr>
        <p:txBody>
          <a:bodyPr/>
          <a:lstStyle/>
          <a:p>
            <a:r>
              <a:rPr lang="en-US" altLang="en-US" sz="2400" b="1" smtClean="0"/>
              <a:t>Test Spec (3)</a:t>
            </a:r>
          </a:p>
          <a:p>
            <a:pPr lvl="1"/>
            <a:r>
              <a:rPr lang="en-US" altLang="en-US" sz="1800" b="1" smtClean="0"/>
              <a:t>h,conv equivalent constant values see later slides [MKu]</a:t>
            </a:r>
          </a:p>
          <a:p>
            <a:pPr lvl="1"/>
            <a:r>
              <a:rPr lang="en-US" altLang="en-US" sz="1800" smtClean="0"/>
              <a:t>Weather data file has 3 lowest temperature values at hours 8760, 8759 and 1. Having one of these values occurring at hour 1 means initialization affects when the peak heating load occurs. Suggests considering: modify weather file?, or be more explicit about pre-conditioning? [current Sec. 5.1.7 indicates iterative simulation of an initial time period until temperatures, fluxes, or both stabilize at initial values] [MKu] </a:t>
            </a:r>
            <a:r>
              <a:rPr lang="en-US" altLang="en-US" sz="1800" b="1" i="1" smtClean="0">
                <a:solidFill>
                  <a:srgbClr val="0000FF"/>
                </a:solidFill>
              </a:rPr>
              <a:t>[Discussion]</a:t>
            </a:r>
            <a:endParaRPr lang="en-US" altLang="en-US" sz="1800" smtClean="0">
              <a:solidFill>
                <a:srgbClr val="0000FF"/>
              </a:solidFill>
            </a:endParaRPr>
          </a:p>
          <a:p>
            <a:pPr lvl="1"/>
            <a:r>
              <a:rPr lang="en-US" altLang="en-US" sz="1800" smtClean="0"/>
              <a:t>Tables 5-1 and 5-11 (Secs 5.2.1.4, 5.2.2.2.1.1) list different thickness of “decoupling” insulation layer (1.003 v. 1.007 m), minor but seems easier to use same value? [MKu] </a:t>
            </a:r>
            <a:r>
              <a:rPr lang="en-US" altLang="en-US" sz="1800" i="1" smtClean="0">
                <a:solidFill>
                  <a:srgbClr val="0000FF"/>
                </a:solidFill>
              </a:rPr>
              <a:t>[NREL to consider]</a:t>
            </a:r>
            <a:endParaRPr lang="en-US" altLang="en-US" sz="1800" smtClean="0"/>
          </a:p>
          <a:p>
            <a:pPr lvl="1"/>
            <a:r>
              <a:rPr lang="en-US" altLang="en-US" sz="1800" smtClean="0"/>
              <a:t>Tables 5-1 and 5-11 list equivalent UA for infiltration = 18.18 W/K. With numbers provided commenter gets 18.198 W/K, minor difference. [Mku] </a:t>
            </a:r>
            <a:r>
              <a:rPr lang="en-US" altLang="en-US" sz="1800" i="1" smtClean="0">
                <a:solidFill>
                  <a:srgbClr val="0000FF"/>
                </a:solidFill>
              </a:rPr>
              <a:t>[NREL check]</a:t>
            </a:r>
            <a:endParaRPr lang="en-US" altLang="en-US" sz="1800" smtClean="0"/>
          </a:p>
          <a:p>
            <a:pPr lvl="1"/>
            <a:r>
              <a:rPr lang="en-US" altLang="en-US" sz="1800" smtClean="0"/>
              <a:t>Sec 5.2.1.11.2  (window properties): “The windows shall have no sash area” is not completely equivalent to “no edge effects”? Also “sash” is different vocabulary from WINDOW. Suggests “The modeled window should represent the thermal and optical properties of a glazing unit without any edge effects, i.e., without space or frame.” [MKu] </a:t>
            </a:r>
            <a:r>
              <a:rPr lang="en-US" altLang="en-US" sz="1800" b="1" i="1" smtClean="0">
                <a:solidFill>
                  <a:srgbClr val="0000FF"/>
                </a:solidFill>
              </a:rPr>
              <a:t>[Discussion]</a:t>
            </a:r>
            <a:endParaRPr lang="en-US" altLang="en-US" sz="1800" smtClean="0">
              <a:solidFill>
                <a:srgbClr val="0000FF"/>
              </a:solidFill>
            </a:endParaRPr>
          </a:p>
          <a:p>
            <a:pPr lvl="1"/>
            <a:r>
              <a:rPr lang="en-US" altLang="en-US" sz="1800" smtClean="0"/>
              <a:t>Fig 5-6: Delete notes re scale; pdf can end up printed on different paper sizes. Lines with dimensions ok. </a:t>
            </a:r>
            <a:r>
              <a:rPr lang="en-US" altLang="en-US" sz="1800" i="1" smtClean="0">
                <a:solidFill>
                  <a:srgbClr val="0000FF"/>
                </a:solidFill>
              </a:rPr>
              <a:t>[NREL to do]</a:t>
            </a:r>
            <a:endParaRPr lang="en-US" altLang="en-US" sz="1800" smtClean="0"/>
          </a:p>
          <a:p>
            <a:pPr lvl="1"/>
            <a:endParaRPr lang="en-US" altLang="en-US" sz="1800" smtClean="0"/>
          </a:p>
          <a:p>
            <a:pPr lvl="1"/>
            <a:endParaRPr lang="en-US" altLang="en-US" sz="1800" smtClean="0"/>
          </a:p>
          <a:p>
            <a:pPr lvl="1"/>
            <a:endParaRPr lang="en-US" altLang="en-US" sz="1800" smtClean="0"/>
          </a:p>
          <a:p>
            <a:pPr lvl="1"/>
            <a:endParaRPr lang="en-US" altLang="en-US" sz="1800" smtClean="0"/>
          </a:p>
          <a:p>
            <a:pPr lvl="1">
              <a:buFont typeface="Arial" charset="0"/>
              <a:buNone/>
            </a:pPr>
            <a:endParaRPr lang="en-US" altLang="en-US" sz="1800" smtClean="0">
              <a:solidFill>
                <a:srgbClr val="0000FF"/>
              </a:solidFill>
            </a:endParaRPr>
          </a:p>
          <a:p>
            <a:endParaRPr lang="en-US" altLang="en-US" sz="2400" b="1" smtClean="0"/>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itle 1"/>
          <p:cNvSpPr>
            <a:spLocks noGrp="1"/>
          </p:cNvSpPr>
          <p:nvPr>
            <p:ph type="title"/>
          </p:nvPr>
        </p:nvSpPr>
        <p:spPr>
          <a:xfrm>
            <a:off x="457200" y="0"/>
            <a:ext cx="8229600" cy="914400"/>
          </a:xfrm>
        </p:spPr>
        <p:txBody>
          <a:bodyPr/>
          <a:lstStyle/>
          <a:p>
            <a:r>
              <a:rPr lang="en-US" altLang="en-US" sz="3200" b="1" smtClean="0"/>
              <a:t>Thermal Fabric Update Results, Round 1</a:t>
            </a:r>
            <a:br>
              <a:rPr lang="en-US" altLang="en-US" sz="3200" b="1" smtClean="0"/>
            </a:br>
            <a:r>
              <a:rPr lang="en-US" altLang="en-US" sz="3200" b="1" smtClean="0"/>
              <a:t>WG Comments on Sim Trial Materials (4)</a:t>
            </a:r>
          </a:p>
        </p:txBody>
      </p:sp>
      <p:sp>
        <p:nvSpPr>
          <p:cNvPr id="303107" name="Content Placeholder 2"/>
          <p:cNvSpPr>
            <a:spLocks noGrp="1"/>
          </p:cNvSpPr>
          <p:nvPr>
            <p:ph idx="1"/>
          </p:nvPr>
        </p:nvSpPr>
        <p:spPr>
          <a:xfrm>
            <a:off x="381000" y="914400"/>
            <a:ext cx="8458200" cy="6324600"/>
          </a:xfrm>
        </p:spPr>
        <p:txBody>
          <a:bodyPr/>
          <a:lstStyle/>
          <a:p>
            <a:r>
              <a:rPr lang="en-US" altLang="en-US" sz="2400" b="1" smtClean="0"/>
              <a:t>Test Spec (4)</a:t>
            </a:r>
          </a:p>
          <a:p>
            <a:pPr lvl="1"/>
            <a:r>
              <a:rPr lang="en-US" altLang="en-US" sz="1800" smtClean="0"/>
              <a:t>Sky temperature not provided in weather data. [G] </a:t>
            </a:r>
            <a:r>
              <a:rPr lang="en-US" altLang="en-US" sz="1800" b="1" i="1" smtClean="0">
                <a:solidFill>
                  <a:srgbClr val="0000FF"/>
                </a:solidFill>
              </a:rPr>
              <a:t>[Discussion. Two programs use T,sky from weather data. Proposal to address this:</a:t>
            </a:r>
          </a:p>
          <a:p>
            <a:pPr lvl="2"/>
            <a:r>
              <a:rPr lang="en-US" altLang="en-US" sz="1600" b="1" i="1" smtClean="0">
                <a:solidFill>
                  <a:srgbClr val="0000FF"/>
                </a:solidFill>
              </a:rPr>
              <a:t>Find out how T,sky evaluated for weather data files the commenters use</a:t>
            </a:r>
          </a:p>
          <a:p>
            <a:pPr lvl="2"/>
            <a:r>
              <a:rPr lang="en-US" altLang="en-US" sz="1600" b="1" i="1" smtClean="0">
                <a:solidFill>
                  <a:srgbClr val="0000FF"/>
                </a:solidFill>
              </a:rPr>
              <a:t>Apply calc and append T,sky to .CSV weather file with appendix discussion on the calculation</a:t>
            </a:r>
          </a:p>
          <a:p>
            <a:pPr lvl="2"/>
            <a:r>
              <a:rPr lang="en-US" altLang="en-US" sz="1600" b="1" i="1" smtClean="0">
                <a:solidFill>
                  <a:srgbClr val="0000FF"/>
                </a:solidFill>
              </a:rPr>
              <a:t>If multiple algorithms, we will have to compare and choose.]</a:t>
            </a:r>
            <a:endParaRPr lang="en-US" altLang="en-US" sz="1600" smtClean="0">
              <a:solidFill>
                <a:srgbClr val="0000FF"/>
              </a:solidFill>
            </a:endParaRPr>
          </a:p>
          <a:p>
            <a:pPr lvl="1"/>
            <a:r>
              <a:rPr lang="en-US" altLang="en-US" sz="1800" smtClean="0"/>
              <a:t>Performance of shading was assumed [G] </a:t>
            </a:r>
            <a:r>
              <a:rPr lang="en-US" altLang="en-US" sz="1800" b="1" i="1" smtClean="0">
                <a:solidFill>
                  <a:srgbClr val="FF0000"/>
                </a:solidFill>
              </a:rPr>
              <a:t>tkjn obtain clarification of comment</a:t>
            </a:r>
          </a:p>
          <a:p>
            <a:pPr lvl="2"/>
            <a:r>
              <a:rPr lang="en-US" altLang="en-US" sz="1400" b="1" i="1" smtClean="0">
                <a:solidFill>
                  <a:srgbClr val="0000FF"/>
                </a:solidFill>
              </a:rPr>
              <a:t>Include following from MZ Shading spec?: 1.3.2.2.3.2 Fin Construction </a:t>
            </a:r>
          </a:p>
          <a:p>
            <a:pPr lvl="2"/>
            <a:r>
              <a:rPr lang="en-US" altLang="en-US" sz="1400" smtClean="0">
                <a:solidFill>
                  <a:srgbClr val="0000FF"/>
                </a:solidFill>
              </a:rPr>
              <a:t>Fin optical properties: </a:t>
            </a:r>
          </a:p>
          <a:p>
            <a:pPr lvl="3"/>
            <a:r>
              <a:rPr lang="en-US" altLang="en-US" sz="1400" smtClean="0">
                <a:solidFill>
                  <a:srgbClr val="0000FF"/>
                </a:solidFill>
              </a:rPr>
              <a:t>Solar absorptance = 1 (reflectance = 0, transmittance = 0) independent of incidence angle </a:t>
            </a:r>
          </a:p>
          <a:p>
            <a:pPr lvl="3"/>
            <a:r>
              <a:rPr lang="en-US" altLang="en-US" sz="1400" smtClean="0">
                <a:solidFill>
                  <a:srgbClr val="0000FF"/>
                </a:solidFill>
              </a:rPr>
              <a:t>Infrared emittance = 0 </a:t>
            </a:r>
          </a:p>
          <a:p>
            <a:pPr lvl="3"/>
            <a:r>
              <a:rPr lang="en-US" altLang="en-US" sz="1400" smtClean="0">
                <a:solidFill>
                  <a:srgbClr val="0000FF"/>
                </a:solidFill>
              </a:rPr>
              <a:t>Apply these values as nearly as the program being tested allows </a:t>
            </a:r>
          </a:p>
          <a:p>
            <a:pPr lvl="3"/>
            <a:r>
              <a:rPr lang="en-US" altLang="en-US" sz="1400" smtClean="0">
                <a:solidFill>
                  <a:srgbClr val="0000FF"/>
                </a:solidFill>
              </a:rPr>
              <a:t>All heat from solar radiation absorbed by the fin is dissipated to the ambient environment via convection </a:t>
            </a:r>
          </a:p>
          <a:p>
            <a:pPr lvl="3"/>
            <a:r>
              <a:rPr lang="en-US" altLang="en-US" sz="1400" smtClean="0">
                <a:solidFill>
                  <a:srgbClr val="0000FF"/>
                </a:solidFill>
              </a:rPr>
              <a:t>Both sides of the fin actively shade the building </a:t>
            </a:r>
          </a:p>
          <a:p>
            <a:pPr lvl="4"/>
            <a:r>
              <a:rPr lang="en-US" altLang="en-US" sz="1400" smtClean="0">
                <a:solidFill>
                  <a:srgbClr val="0000FF"/>
                </a:solidFill>
              </a:rPr>
              <a:t>The properties listed above apply to both sides of the fin. </a:t>
            </a:r>
          </a:p>
          <a:p>
            <a:pPr lvl="2"/>
            <a:r>
              <a:rPr lang="en-US" altLang="en-US" sz="1400" smtClean="0">
                <a:solidFill>
                  <a:srgbClr val="0000FF"/>
                </a:solidFill>
              </a:rPr>
              <a:t>Thickness: If the program requires an input for thickness of shading devices, use the smallest allowable value (e.g., 0.001 m).</a:t>
            </a:r>
          </a:p>
          <a:p>
            <a:pPr lvl="1"/>
            <a:endParaRPr lang="en-US" altLang="en-US" sz="800" smtClean="0"/>
          </a:p>
          <a:p>
            <a:pPr lvl="1"/>
            <a:r>
              <a:rPr lang="en-US" altLang="en-US" sz="1800" smtClean="0"/>
              <a:t>Constant convective coefficients difficult to find; data from Annex B4 should be moved into main body of the test spec. </a:t>
            </a:r>
            <a:r>
              <a:rPr lang="en-US" altLang="en-US" sz="1800" b="1" i="1" smtClean="0">
                <a:solidFill>
                  <a:srgbClr val="0000FF"/>
                </a:solidFill>
              </a:rPr>
              <a:t>[Discussion]</a:t>
            </a:r>
          </a:p>
          <a:p>
            <a:pPr lvl="2"/>
            <a:r>
              <a:rPr lang="en-US" altLang="en-US" sz="1600" b="1" i="1" smtClean="0">
                <a:solidFill>
                  <a:srgbClr val="0000FF"/>
                </a:solidFill>
              </a:rPr>
              <a:t>Be clear to use automated calculations if available.</a:t>
            </a:r>
            <a:endParaRPr lang="en-US" altLang="en-US" sz="1600" smtClean="0"/>
          </a:p>
          <a:p>
            <a:pPr lvl="1"/>
            <a:endParaRPr lang="en-US" altLang="en-US" sz="1800" smtClean="0"/>
          </a:p>
          <a:p>
            <a:pPr lvl="1"/>
            <a:endParaRPr lang="en-US" altLang="en-US" sz="1800" smtClean="0"/>
          </a:p>
          <a:p>
            <a:pPr lvl="1"/>
            <a:endParaRPr lang="en-US" altLang="en-US" sz="1800" smtClean="0"/>
          </a:p>
          <a:p>
            <a:pPr lvl="1"/>
            <a:endParaRPr lang="en-US" altLang="en-US" sz="1800" smtClean="0"/>
          </a:p>
          <a:p>
            <a:pPr lvl="1">
              <a:buFont typeface="Arial" charset="0"/>
              <a:buNone/>
            </a:pPr>
            <a:endParaRPr lang="en-US" altLang="en-US" sz="1800" smtClean="0">
              <a:solidFill>
                <a:srgbClr val="0000FF"/>
              </a:solidFill>
            </a:endParaRPr>
          </a:p>
          <a:p>
            <a:endParaRPr lang="en-US" altLang="en-US" sz="2400" b="1" smtClean="0"/>
          </a:p>
        </p:txBody>
      </p:sp>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Title 1"/>
          <p:cNvSpPr>
            <a:spLocks noGrp="1"/>
          </p:cNvSpPr>
          <p:nvPr>
            <p:ph type="title"/>
          </p:nvPr>
        </p:nvSpPr>
        <p:spPr>
          <a:xfrm>
            <a:off x="457200" y="0"/>
            <a:ext cx="8229600" cy="990600"/>
          </a:xfrm>
        </p:spPr>
        <p:txBody>
          <a:bodyPr/>
          <a:lstStyle/>
          <a:p>
            <a:r>
              <a:rPr lang="en-US" altLang="en-US" sz="3200" b="1" smtClean="0"/>
              <a:t>Thermal Fabric Update Results, Round 1</a:t>
            </a:r>
            <a:br>
              <a:rPr lang="en-US" altLang="en-US" sz="3200" b="1" smtClean="0"/>
            </a:br>
            <a:r>
              <a:rPr lang="en-US" altLang="en-US" sz="3600" b="1" smtClean="0"/>
              <a:t>WG Comments on Sim Trial Materials (5)</a:t>
            </a:r>
          </a:p>
        </p:txBody>
      </p:sp>
      <p:sp>
        <p:nvSpPr>
          <p:cNvPr id="304131" name="Content Placeholder 2"/>
          <p:cNvSpPr>
            <a:spLocks noGrp="1"/>
          </p:cNvSpPr>
          <p:nvPr>
            <p:ph idx="1"/>
          </p:nvPr>
        </p:nvSpPr>
        <p:spPr>
          <a:xfrm>
            <a:off x="381000" y="1344613"/>
            <a:ext cx="8458200" cy="4827587"/>
          </a:xfrm>
        </p:spPr>
        <p:txBody>
          <a:bodyPr/>
          <a:lstStyle/>
          <a:p>
            <a:r>
              <a:rPr lang="en-US" altLang="en-US" sz="2400" i="1" smtClean="0">
                <a:solidFill>
                  <a:srgbClr val="0070C0"/>
                </a:solidFill>
              </a:rPr>
              <a:t>Navigation note: Skip the pro-forma comments at WG mtg.</a:t>
            </a:r>
          </a:p>
          <a:p>
            <a:r>
              <a:rPr lang="en-US" altLang="en-US" sz="2400" b="1" smtClean="0"/>
              <a:t>Pro-Forma (questions to add or clarify) (1)</a:t>
            </a:r>
          </a:p>
          <a:p>
            <a:pPr lvl="1"/>
            <a:r>
              <a:rPr lang="en-US" altLang="en-US" sz="2000" smtClean="0"/>
              <a:t>For programs that read Tsky from weather data, how is exterior radiative heat transfer addressed if Tsky not included in weather file? [JN]</a:t>
            </a:r>
          </a:p>
          <a:p>
            <a:pPr lvl="1"/>
            <a:r>
              <a:rPr lang="en-US" altLang="en-US" sz="2000" smtClean="0"/>
              <a:t>Program status: Add box if program has open source license available [C]</a:t>
            </a:r>
          </a:p>
          <a:p>
            <a:pPr lvl="1"/>
            <a:r>
              <a:rPr lang="en-US" altLang="en-US" sz="2000" smtClean="0"/>
              <a:t>Output timing conventions: Clarify “please specify period to which value relates” [C,G]. </a:t>
            </a:r>
            <a:r>
              <a:rPr lang="en-US" altLang="en-US" sz="2000" smtClean="0">
                <a:solidFill>
                  <a:srgbClr val="0000FF"/>
                </a:solidFill>
              </a:rPr>
              <a:t>Will include something like “e.g., Hour 1 = 0:00 to 1:00”</a:t>
            </a:r>
          </a:p>
          <a:p>
            <a:pPr lvl="1"/>
            <a:r>
              <a:rPr lang="en-US" altLang="en-US" sz="2000" smtClean="0"/>
              <a:t>External convection: What is important is whether the program calculates surface convection as a function of the </a:t>
            </a:r>
            <a:r>
              <a:rPr lang="en-US" altLang="en-US" sz="2000" b="1" smtClean="0"/>
              <a:t>relative</a:t>
            </a:r>
            <a:r>
              <a:rPr lang="en-US" altLang="en-US" sz="2000" smtClean="0"/>
              <a:t> surface orientation and wind direction. [C]</a:t>
            </a:r>
          </a:p>
          <a:p>
            <a:pPr lvl="1"/>
            <a:r>
              <a:rPr lang="en-US" altLang="en-US" sz="2000" smtClean="0"/>
              <a:t>Additional questions recommended by Prog C responder </a:t>
            </a:r>
            <a:r>
              <a:rPr lang="en-US" altLang="en-US" sz="2000" i="1" smtClean="0"/>
              <a:t>[verbatim]</a:t>
            </a:r>
            <a:r>
              <a:rPr lang="en-US" altLang="en-US" sz="2000" smtClean="0"/>
              <a:t>:</a:t>
            </a:r>
          </a:p>
          <a:p>
            <a:pPr lvl="2"/>
            <a:r>
              <a:rPr lang="en-US" altLang="en-US" sz="1600" smtClean="0"/>
              <a:t>Is ground reflectivity assumed; or user-defined; can it vary according to whether there is snow cover? </a:t>
            </a:r>
          </a:p>
          <a:p>
            <a:pPr lvl="2"/>
            <a:r>
              <a:rPr lang="en-US" altLang="en-US" sz="1600" smtClean="0"/>
              <a:t>What are the minimum timesteps for simulation? </a:t>
            </a:r>
          </a:p>
          <a:p>
            <a:pPr lvl="2"/>
            <a:r>
              <a:rPr lang="en-US" altLang="en-US" sz="1600" smtClean="0"/>
              <a:t>How are ground temperatures modeled for ground constructions?</a:t>
            </a:r>
          </a:p>
          <a:p>
            <a:pPr lvl="2"/>
            <a:r>
              <a:rPr lang="en-US" altLang="en-US" sz="1600" smtClean="0"/>
              <a:t>Shading – from direct and diffuse radiation? </a:t>
            </a:r>
          </a:p>
          <a:p>
            <a:pPr lvl="1"/>
            <a:endParaRPr lang="en-US" altLang="en-US" sz="800" smtClean="0"/>
          </a:p>
        </p:txBody>
      </p:sp>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Title 1"/>
          <p:cNvSpPr>
            <a:spLocks noGrp="1"/>
          </p:cNvSpPr>
          <p:nvPr>
            <p:ph type="title"/>
          </p:nvPr>
        </p:nvSpPr>
        <p:spPr>
          <a:xfrm>
            <a:off x="457200" y="0"/>
            <a:ext cx="8229600" cy="990600"/>
          </a:xfrm>
        </p:spPr>
        <p:txBody>
          <a:bodyPr/>
          <a:lstStyle/>
          <a:p>
            <a:r>
              <a:rPr lang="en-US" altLang="en-US" sz="3200" b="1" smtClean="0"/>
              <a:t>Thermal Fabric Update Results, Round 1</a:t>
            </a:r>
            <a:br>
              <a:rPr lang="en-US" altLang="en-US" sz="3200" b="1" smtClean="0"/>
            </a:br>
            <a:r>
              <a:rPr lang="en-US" altLang="en-US" sz="3600" b="1" smtClean="0"/>
              <a:t>WG Comments on Sim Trial Materials (6)</a:t>
            </a:r>
          </a:p>
        </p:txBody>
      </p:sp>
      <p:sp>
        <p:nvSpPr>
          <p:cNvPr id="305155" name="Content Placeholder 2"/>
          <p:cNvSpPr>
            <a:spLocks noGrp="1"/>
          </p:cNvSpPr>
          <p:nvPr>
            <p:ph idx="1"/>
          </p:nvPr>
        </p:nvSpPr>
        <p:spPr>
          <a:xfrm>
            <a:off x="381000" y="914400"/>
            <a:ext cx="8534400" cy="4827588"/>
          </a:xfrm>
        </p:spPr>
        <p:txBody>
          <a:bodyPr/>
          <a:lstStyle/>
          <a:p>
            <a:r>
              <a:rPr lang="en-US" altLang="en-US" sz="2400" b="1" smtClean="0"/>
              <a:t>Pro-Forma (questions to add or clarify) (2)</a:t>
            </a:r>
          </a:p>
          <a:p>
            <a:pPr lvl="1"/>
            <a:r>
              <a:rPr lang="en-US" altLang="en-US" sz="2000" smtClean="0"/>
              <a:t>“Why not use parts of the tables of ‘Contrasting the Capabilities of Building Energy Performance Simulation Programs’ as base instead of original query?” [E] </a:t>
            </a:r>
            <a:r>
              <a:rPr lang="en-US" altLang="en-US" sz="2000" b="1" i="1" smtClean="0">
                <a:solidFill>
                  <a:srgbClr val="0000FF"/>
                </a:solidFill>
              </a:rPr>
              <a:t>[We’ll review that.]</a:t>
            </a:r>
          </a:p>
          <a:p>
            <a:pPr lvl="1"/>
            <a:r>
              <a:rPr lang="en-US" altLang="en-US" sz="2000" smtClean="0"/>
              <a:t>“Solution Method” rename as “Element conduction solution method” [E]</a:t>
            </a:r>
          </a:p>
          <a:p>
            <a:pPr lvl="1"/>
            <a:r>
              <a:rPr lang="en-US" altLang="en-US" sz="2000" smtClean="0"/>
              <a:t>Output timing conventions: Clarify if “spot predictions” means “averaged over time step” or “final at end of the time step”. [E]</a:t>
            </a:r>
          </a:p>
          <a:p>
            <a:pPr lvl="1"/>
            <a:r>
              <a:rPr lang="en-US" altLang="en-US" sz="2000" smtClean="0"/>
              <a:t>Distribution of solar radiation within zones: Distinguish this item between direct and diffuse shortwave. [E]</a:t>
            </a:r>
          </a:p>
          <a:p>
            <a:pPr lvl="1"/>
            <a:r>
              <a:rPr lang="en-US" altLang="en-US" sz="2000" smtClean="0"/>
              <a:t>External radiative heat transfer: Does “view factor of surrounding obstruction” mean “(1 – view factor to sky)”? [E]</a:t>
            </a:r>
          </a:p>
          <a:p>
            <a:pPr lvl="1"/>
            <a:r>
              <a:rPr lang="en-US" altLang="en-US" sz="1800" smtClean="0"/>
              <a:t>User input constant coefficients: If yes to #1 were the provided default coefficients of Sections 5.2.1.9, 5.2.1.10, and/or Annex B4, Section B4.1.3 applied: </a:t>
            </a:r>
            <a:r>
              <a:rPr lang="en-US" altLang="en-US" sz="1800" smtClean="0">
                <a:sym typeface="Wingdings" pitchFamily="2" charset="2"/>
              </a:rPr>
              <a:t> </a:t>
            </a:r>
            <a:r>
              <a:rPr lang="en-US" altLang="en-US" sz="1800" smtClean="0"/>
              <a:t>for all surfaces, </a:t>
            </a:r>
            <a:r>
              <a:rPr lang="en-US" altLang="en-US" sz="1800" smtClean="0">
                <a:sym typeface="Wingdings" pitchFamily="2" charset="2"/>
              </a:rPr>
              <a:t> </a:t>
            </a:r>
            <a:r>
              <a:rPr lang="en-US" altLang="en-US" sz="1800" smtClean="0"/>
              <a:t>for some surfaces </a:t>
            </a:r>
            <a:r>
              <a:rPr lang="en-US" altLang="en-US" sz="1800" u="sng" smtClean="0"/>
              <a:t>indicate which   </a:t>
            </a:r>
            <a:r>
              <a:rPr lang="en-US" altLang="en-US" sz="1800" smtClean="0"/>
              <a:t>  </a:t>
            </a:r>
            <a:r>
              <a:rPr lang="en-US" altLang="en-US" sz="1800" smtClean="0">
                <a:sym typeface="Wingdings" pitchFamily="2" charset="2"/>
              </a:rPr>
              <a:t> </a:t>
            </a:r>
            <a:r>
              <a:rPr lang="en-US" altLang="en-US" sz="1800" smtClean="0"/>
              <a:t>No     [JN]</a:t>
            </a:r>
          </a:p>
          <a:p>
            <a:pPr lvl="1"/>
            <a:endParaRPr lang="en-US" altLang="en-US" sz="800" b="1" i="1" smtClean="0">
              <a:solidFill>
                <a:srgbClr val="0000FF"/>
              </a:solidFill>
            </a:endParaRPr>
          </a:p>
          <a:p>
            <a:pPr lvl="1"/>
            <a:r>
              <a:rPr lang="en-US" altLang="en-US" sz="2000" b="1" i="1" smtClean="0">
                <a:solidFill>
                  <a:srgbClr val="0000FF"/>
                </a:solidFill>
              </a:rPr>
              <a:t>[Note: if we add or revise questions to pro-forma, we’ll add them to each participant’s already submitted version to facilitate participants’ response process. – </a:t>
            </a:r>
            <a:r>
              <a:rPr lang="en-US" altLang="en-US" sz="2000" i="1" smtClean="0">
                <a:solidFill>
                  <a:srgbClr val="0000FF"/>
                </a:solidFill>
              </a:rPr>
              <a:t>And can include other queries we have for individual responders</a:t>
            </a:r>
            <a:r>
              <a:rPr lang="en-US" altLang="en-US" sz="2000" b="1" i="1" smtClean="0">
                <a:solidFill>
                  <a:srgbClr val="0000FF"/>
                </a:solidFill>
              </a:rPr>
              <a:t>]</a:t>
            </a:r>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Title 1"/>
          <p:cNvSpPr>
            <a:spLocks noGrp="1"/>
          </p:cNvSpPr>
          <p:nvPr>
            <p:ph type="title"/>
          </p:nvPr>
        </p:nvSpPr>
        <p:spPr>
          <a:xfrm>
            <a:off x="457200" y="0"/>
            <a:ext cx="8229600" cy="1219200"/>
          </a:xfrm>
        </p:spPr>
        <p:txBody>
          <a:bodyPr/>
          <a:lstStyle/>
          <a:p>
            <a:r>
              <a:rPr lang="en-US" altLang="en-US" sz="3200" b="1" smtClean="0"/>
              <a:t>Thermal Fabric Update Results, Round 1</a:t>
            </a:r>
            <a:br>
              <a:rPr lang="en-US" altLang="en-US" sz="3200" b="1" smtClean="0"/>
            </a:br>
            <a:r>
              <a:rPr lang="en-US" altLang="en-US" sz="3600" b="1" smtClean="0"/>
              <a:t>Questions (JN to WG)</a:t>
            </a:r>
          </a:p>
        </p:txBody>
      </p:sp>
      <p:sp>
        <p:nvSpPr>
          <p:cNvPr id="306179" name="Content Placeholder 2"/>
          <p:cNvSpPr>
            <a:spLocks noGrp="1"/>
          </p:cNvSpPr>
          <p:nvPr>
            <p:ph idx="1"/>
          </p:nvPr>
        </p:nvSpPr>
        <p:spPr>
          <a:xfrm>
            <a:off x="457200" y="1192213"/>
            <a:ext cx="8229600" cy="4827587"/>
          </a:xfrm>
        </p:spPr>
        <p:txBody>
          <a:bodyPr/>
          <a:lstStyle/>
          <a:p>
            <a:r>
              <a:rPr lang="en-US" altLang="en-US" sz="2000" b="1" smtClean="0"/>
              <a:t>All: </a:t>
            </a:r>
            <a:r>
              <a:rPr lang="en-US" altLang="en-US" sz="2000" smtClean="0"/>
              <a:t>Did you use provided TMPBIN.EXE for 900FF hourly temperature frequency binning?</a:t>
            </a:r>
          </a:p>
          <a:p>
            <a:pPr lvl="1"/>
            <a:r>
              <a:rPr lang="en-US" altLang="en-US" sz="2000" smtClean="0"/>
              <a:t>If no, what did you use for that?</a:t>
            </a:r>
          </a:p>
          <a:p>
            <a:r>
              <a:rPr lang="en-US" altLang="en-US" sz="2000" i="1" smtClean="0">
                <a:solidFill>
                  <a:srgbClr val="0070C0"/>
                </a:solidFill>
              </a:rPr>
              <a:t>Navigation note: JN query off-line individually.</a:t>
            </a:r>
          </a:p>
          <a:p>
            <a:r>
              <a:rPr lang="en-US" altLang="en-US" sz="2000" b="1" smtClean="0"/>
              <a:t>Progs A,G: </a:t>
            </a:r>
            <a:r>
              <a:rPr lang="en-US" altLang="en-US" sz="2000" smtClean="0"/>
              <a:t>How is exterior radiative heat transfer addressed if Tsky not included in weather file? </a:t>
            </a:r>
            <a:r>
              <a:rPr lang="en-US" altLang="en-US" sz="2000" b="1" i="1" smtClean="0"/>
              <a:t>[update pro-forma?]</a:t>
            </a:r>
          </a:p>
          <a:p>
            <a:r>
              <a:rPr lang="en-US" altLang="en-US" sz="2000" b="1" smtClean="0"/>
              <a:t>Progs A,G: </a:t>
            </a:r>
            <a:r>
              <a:rPr lang="en-US" altLang="en-US" sz="2000" smtClean="0"/>
              <a:t>How is T,sky developed in weather data you commonly use?</a:t>
            </a:r>
            <a:endParaRPr lang="en-US" altLang="en-US" sz="2000" b="1" smtClean="0"/>
          </a:p>
          <a:p>
            <a:r>
              <a:rPr lang="en-US" altLang="en-US" sz="2000" b="1" smtClean="0"/>
              <a:t>Progs A,E: </a:t>
            </a:r>
            <a:r>
              <a:rPr lang="en-US" altLang="en-US" sz="2000" smtClean="0"/>
              <a:t>What is maximum allowed R-floor?</a:t>
            </a:r>
          </a:p>
          <a:p>
            <a:r>
              <a:rPr lang="en-US" altLang="en-US" sz="2000" b="1" smtClean="0"/>
              <a:t>Prog B:</a:t>
            </a:r>
            <a:r>
              <a:rPr lang="en-US" altLang="en-US" sz="2000" smtClean="0"/>
              <a:t> h,conv,ext calced as f(windspeed), why wasn’t option for f(speed </a:t>
            </a:r>
            <a:r>
              <a:rPr lang="en-US" altLang="en-US" sz="2000" u="sng" smtClean="0"/>
              <a:t>AND direction</a:t>
            </a:r>
            <a:r>
              <a:rPr lang="en-US" altLang="en-US" sz="2000" smtClean="0"/>
              <a:t>) applied?</a:t>
            </a:r>
          </a:p>
          <a:p>
            <a:r>
              <a:rPr lang="en-US" altLang="en-US" sz="2000" b="1" smtClean="0"/>
              <a:t>Prog C:</a:t>
            </a:r>
            <a:r>
              <a:rPr lang="en-US" altLang="en-US" sz="2000" smtClean="0"/>
              <a:t> Airgaps within windows: Why not apply existing option to auto-calc resistance (in place of user-spec constant resistance)? [maybe is worth a sensitivity test for Case 600, 270 or 440 or other, and a note in supplementary modeler report] </a:t>
            </a:r>
          </a:p>
          <a:p>
            <a:r>
              <a:rPr lang="en-US" altLang="en-US" sz="2000" b="1" smtClean="0"/>
              <a:t>Prog E: </a:t>
            </a:r>
            <a:r>
              <a:rPr lang="en-US" altLang="en-US" sz="2000" smtClean="0"/>
              <a:t>For heaters, “radiative/convective split specified by user” is marked. Did the user specify 100% convective/0% radiative?</a:t>
            </a:r>
            <a:endParaRPr lang="en-US" altLang="en-US" sz="2000" b="1" smtClean="0"/>
          </a:p>
          <a:p>
            <a:endParaRPr lang="en-US" altLang="en-US" sz="2400" smtClean="0"/>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itle 1"/>
          <p:cNvSpPr>
            <a:spLocks noGrp="1"/>
          </p:cNvSpPr>
          <p:nvPr>
            <p:ph type="title"/>
          </p:nvPr>
        </p:nvSpPr>
        <p:spPr>
          <a:xfrm>
            <a:off x="457200" y="228600"/>
            <a:ext cx="8229600" cy="838200"/>
          </a:xfrm>
        </p:spPr>
        <p:txBody>
          <a:bodyPr/>
          <a:lstStyle/>
          <a:p>
            <a:r>
              <a:rPr lang="en-US" altLang="en-US" sz="3200" b="1" smtClean="0"/>
              <a:t>Thermal Fabric Update Results, Round 1</a:t>
            </a:r>
            <a:br>
              <a:rPr lang="en-US" altLang="en-US" sz="3200" b="1" smtClean="0"/>
            </a:br>
            <a:r>
              <a:rPr lang="en-US" altLang="en-US" sz="3200" b="1" smtClean="0"/>
              <a:t>Topical Action Items </a:t>
            </a:r>
            <a:endParaRPr lang="en-US" altLang="en-US" sz="4000" b="1" smtClean="0"/>
          </a:p>
        </p:txBody>
      </p:sp>
      <p:sp>
        <p:nvSpPr>
          <p:cNvPr id="307203" name="Content Placeholder 2"/>
          <p:cNvSpPr>
            <a:spLocks noGrp="1"/>
          </p:cNvSpPr>
          <p:nvPr>
            <p:ph idx="1"/>
          </p:nvPr>
        </p:nvSpPr>
        <p:spPr>
          <a:xfrm>
            <a:off x="381000" y="1420813"/>
            <a:ext cx="8610600" cy="5741987"/>
          </a:xfrm>
        </p:spPr>
        <p:txBody>
          <a:bodyPr/>
          <a:lstStyle/>
          <a:p>
            <a:r>
              <a:rPr lang="en-US" altLang="en-US" sz="2400" b="1" smtClean="0"/>
              <a:t>NREL choose more robust days for single-day hourly outputs</a:t>
            </a:r>
          </a:p>
          <a:p>
            <a:pPr lvl="1"/>
            <a:r>
              <a:rPr lang="en-US" altLang="en-US" sz="2000" smtClean="0"/>
              <a:t>Current days are based on previous weather file</a:t>
            </a:r>
          </a:p>
          <a:p>
            <a:r>
              <a:rPr lang="en-US" altLang="en-US" sz="2400" b="1" smtClean="0"/>
              <a:t>NREL address spec (etc.) comments (see comments slide[s])</a:t>
            </a:r>
          </a:p>
          <a:p>
            <a:pPr>
              <a:spcBef>
                <a:spcPts val="1800"/>
              </a:spcBef>
            </a:pPr>
            <a:r>
              <a:rPr lang="en-US" altLang="en-US" sz="2400" b="1" i="1" smtClean="0">
                <a:solidFill>
                  <a:srgbClr val="0000FF"/>
                </a:solidFill>
              </a:rPr>
              <a:t>? WG Run Multi-Zone Shading Cases?  [Discussion?]</a:t>
            </a:r>
          </a:p>
          <a:p>
            <a:pPr lvl="1"/>
            <a:r>
              <a:rPr lang="en-US" altLang="en-US" sz="2000" smtClean="0"/>
              <a:t>MZ340, MZ350, MZ355 (shading cases only)</a:t>
            </a:r>
          </a:p>
          <a:p>
            <a:pPr lvl="3"/>
            <a:r>
              <a:rPr lang="en-US" altLang="en-US" sz="1800" smtClean="0">
                <a:hlinkClick r:id="rId2"/>
              </a:rPr>
              <a:t>http://www.nrel.gov/docs/fy08osti/43827.pdf</a:t>
            </a:r>
            <a:r>
              <a:rPr lang="en-US" altLang="en-US" sz="1800" smtClean="0"/>
              <a:t> (2008)</a:t>
            </a:r>
          </a:p>
          <a:p>
            <a:pPr lvl="1"/>
            <a:r>
              <a:rPr lang="en-US" altLang="en-US" sz="2000" smtClean="0"/>
              <a:t>Use of calorimeter zone enhanced diagnostics</a:t>
            </a:r>
          </a:p>
          <a:p>
            <a:pPr lvl="2"/>
            <a:r>
              <a:rPr lang="en-US" altLang="en-US" sz="1800" smtClean="0"/>
              <a:t>Many program improvements documented</a:t>
            </a:r>
          </a:p>
          <a:p>
            <a:pPr lvl="2"/>
            <a:r>
              <a:rPr lang="en-US" altLang="en-US" sz="1800" smtClean="0"/>
              <a:t>Resulted in narrower range of agreement</a:t>
            </a:r>
          </a:p>
          <a:p>
            <a:pPr lvl="1"/>
            <a:r>
              <a:rPr lang="en-US" altLang="en-US" sz="2000" b="1" i="1" smtClean="0">
                <a:solidFill>
                  <a:srgbClr val="0000FF"/>
                </a:solidFill>
              </a:rPr>
              <a:t>Issue = Results compare: There is no “TestedPrg” tab in results sheets</a:t>
            </a:r>
          </a:p>
          <a:p>
            <a:pPr lvl="2"/>
            <a:r>
              <a:rPr lang="en-US" altLang="en-US" sz="1600" b="1" i="1" smtClean="0">
                <a:solidFill>
                  <a:srgbClr val="0000FF"/>
                </a:solidFill>
              </a:rPr>
              <a:t>Participants can insert their results in place of one of the programs</a:t>
            </a:r>
          </a:p>
          <a:p>
            <a:pPr lvl="2"/>
            <a:r>
              <a:rPr lang="en-US" altLang="en-US" sz="1600" b="1" i="1" smtClean="0">
                <a:solidFill>
                  <a:srgbClr val="0000FF"/>
                </a:solidFill>
              </a:rPr>
              <a:t>Prefer participants run on their own for now, and report results and what they did.</a:t>
            </a:r>
          </a:p>
          <a:p>
            <a:endParaRPr lang="en-US" altLang="en-US" sz="800" b="1" smtClean="0">
              <a:solidFill>
                <a:srgbClr val="0000FF"/>
              </a:solidFill>
            </a:endParaRPr>
          </a:p>
          <a:p>
            <a:pPr>
              <a:spcBef>
                <a:spcPts val="1200"/>
              </a:spcBef>
            </a:pPr>
            <a:r>
              <a:rPr lang="en-US" altLang="en-US" sz="2400" b="1" smtClean="0"/>
              <a:t>Action items on h,conv (after those slides)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0" y="381000"/>
            <a:ext cx="9144000" cy="609600"/>
          </a:xfrm>
        </p:spPr>
        <p:txBody>
          <a:bodyPr/>
          <a:lstStyle/>
          <a:p>
            <a:pPr>
              <a:defRPr/>
            </a:pPr>
            <a:r>
              <a:rPr lang="en-US" sz="3600" b="1" dirty="0" smtClean="0">
                <a:solidFill>
                  <a:schemeClr val="accent3">
                    <a:lumMod val="75000"/>
                  </a:schemeClr>
                </a:solidFill>
              </a:rPr>
              <a:t>BESTEST  Thermal Fabric Update, </a:t>
            </a:r>
            <a:br>
              <a:rPr lang="en-US" sz="3600" b="1" dirty="0" smtClean="0">
                <a:solidFill>
                  <a:schemeClr val="accent3">
                    <a:lumMod val="75000"/>
                  </a:schemeClr>
                </a:solidFill>
              </a:rPr>
            </a:br>
            <a:r>
              <a:rPr lang="en-US" sz="3600" b="1" dirty="0" smtClean="0">
                <a:solidFill>
                  <a:schemeClr val="accent3">
                    <a:lumMod val="75000"/>
                  </a:schemeClr>
                </a:solidFill>
              </a:rPr>
              <a:t>Progress (through Jun 2017)</a:t>
            </a:r>
            <a:endParaRPr lang="en-US" sz="3600" dirty="0" smtClean="0">
              <a:solidFill>
                <a:schemeClr val="accent3">
                  <a:lumMod val="75000"/>
                </a:schemeClr>
              </a:solidFill>
            </a:endParaRPr>
          </a:p>
        </p:txBody>
      </p:sp>
      <p:sp>
        <p:nvSpPr>
          <p:cNvPr id="4099" name="Rectangle 3"/>
          <p:cNvSpPr>
            <a:spLocks noGrp="1" noChangeArrowheads="1"/>
          </p:cNvSpPr>
          <p:nvPr>
            <p:ph idx="1"/>
          </p:nvPr>
        </p:nvSpPr>
        <p:spPr>
          <a:xfrm>
            <a:off x="381000" y="1600200"/>
            <a:ext cx="8534400" cy="6324600"/>
          </a:xfrm>
        </p:spPr>
        <p:txBody>
          <a:bodyPr/>
          <a:lstStyle/>
          <a:p>
            <a:pPr>
              <a:buFont typeface="Arial" charset="0"/>
              <a:buNone/>
            </a:pPr>
            <a:r>
              <a:rPr lang="en-US" altLang="en-US" sz="2400" b="1" dirty="0" smtClean="0"/>
              <a:t>2</a:t>
            </a:r>
            <a:r>
              <a:rPr lang="en-US" altLang="en-US" sz="2400" b="1" baseline="30000" dirty="0" smtClean="0"/>
              <a:t>nd</a:t>
            </a:r>
            <a:r>
              <a:rPr lang="en-US" altLang="en-US" sz="2400" b="1" dirty="0" smtClean="0"/>
              <a:t> Round Simulation Trial </a:t>
            </a:r>
          </a:p>
          <a:p>
            <a:pPr>
              <a:spcBef>
                <a:spcPts val="1800"/>
              </a:spcBef>
              <a:buFont typeface="Wingdings" pitchFamily="2" charset="2"/>
              <a:buChar char="ü"/>
            </a:pPr>
            <a:r>
              <a:rPr lang="en-US" altLang="en-US" sz="2400" dirty="0" smtClean="0"/>
              <a:t>NREL distribute test specification addressing WG comments since July 2014 </a:t>
            </a:r>
            <a:r>
              <a:rPr lang="en-US" altLang="en-US" sz="2400" b="1" dirty="0" smtClean="0"/>
              <a:t>(Mar 13, 2017)</a:t>
            </a:r>
          </a:p>
          <a:p>
            <a:pPr lvl="1">
              <a:spcBef>
                <a:spcPts val="600"/>
              </a:spcBef>
              <a:buFont typeface="Wingdings" pitchFamily="2" charset="2"/>
              <a:buChar char="ü"/>
            </a:pPr>
            <a:r>
              <a:rPr lang="en-US" altLang="en-US" sz="2000" dirty="0" smtClean="0"/>
              <a:t>All revisions identified with tracked change colors corresponding to occurrence of revisions</a:t>
            </a:r>
          </a:p>
          <a:p>
            <a:pPr lvl="1">
              <a:spcBef>
                <a:spcPts val="600"/>
              </a:spcBef>
              <a:buFont typeface="Wingdings" pitchFamily="2" charset="2"/>
              <a:buChar char="ü"/>
            </a:pPr>
            <a:r>
              <a:rPr lang="en-US" altLang="en-US" sz="2000" dirty="0" smtClean="0"/>
              <a:t>Accompanying “changes summary document” summarizes all substantive changes to test spec</a:t>
            </a:r>
          </a:p>
          <a:p>
            <a:pPr>
              <a:spcBef>
                <a:spcPts val="1800"/>
              </a:spcBef>
              <a:buFont typeface="Wingdings" pitchFamily="2" charset="2"/>
              <a:buChar char="ü"/>
            </a:pPr>
            <a:r>
              <a:rPr lang="en-US" altLang="en-US" sz="2400" dirty="0" smtClean="0"/>
              <a:t>Participants submit results + modeler reports </a:t>
            </a:r>
            <a:r>
              <a:rPr lang="en-US" altLang="en-US" sz="2400" b="1" dirty="0" smtClean="0"/>
              <a:t>(Apr </a:t>
            </a:r>
            <a:r>
              <a:rPr lang="en-US" altLang="en-US" sz="2400" b="1" dirty="0" smtClean="0"/>
              <a:t>– Jun 4, </a:t>
            </a:r>
            <a:r>
              <a:rPr lang="en-US" altLang="en-US" sz="2400" b="1" dirty="0" smtClean="0"/>
              <a:t>2017)</a:t>
            </a:r>
          </a:p>
          <a:p>
            <a:pPr lvl="1">
              <a:spcBef>
                <a:spcPts val="600"/>
              </a:spcBef>
              <a:buFont typeface="Wingdings" pitchFamily="2" charset="2"/>
              <a:buChar char="ü"/>
            </a:pPr>
            <a:r>
              <a:rPr lang="en-US" altLang="en-US" sz="2000" b="1" dirty="0" smtClean="0"/>
              <a:t>8 participants submitted</a:t>
            </a:r>
          </a:p>
          <a:p>
            <a:pPr lvl="1">
              <a:spcBef>
                <a:spcPts val="600"/>
              </a:spcBef>
              <a:buFont typeface="Wingdings" pitchFamily="2" charset="2"/>
              <a:buChar char="ü"/>
            </a:pPr>
            <a:r>
              <a:rPr lang="en-US" altLang="en-US" sz="2000" dirty="0" smtClean="0"/>
              <a:t>MZ340, MZ350 (Spring 2015): 6 simulation results set received</a:t>
            </a:r>
          </a:p>
          <a:p>
            <a:pPr lvl="1">
              <a:spcBef>
                <a:spcPts val="600"/>
              </a:spcBef>
              <a:buFont typeface="Wingdings" pitchFamily="2" charset="2"/>
              <a:buChar char="ü"/>
            </a:pPr>
            <a:r>
              <a:rPr lang="en-US" altLang="en-US" sz="2000" dirty="0" smtClean="0"/>
              <a:t>Updated pro-forma reports: 8 participants submitted, since late 2015</a:t>
            </a:r>
          </a:p>
          <a:p>
            <a:pPr>
              <a:spcBef>
                <a:spcPts val="1800"/>
              </a:spcBef>
              <a:buFont typeface="Wingdings" pitchFamily="2" charset="2"/>
              <a:buChar char="ü"/>
            </a:pPr>
            <a:r>
              <a:rPr lang="en-US" altLang="en-US" sz="2400" dirty="0" smtClean="0"/>
              <a:t>NREL compile/analyze/distribute results </a:t>
            </a:r>
            <a:r>
              <a:rPr lang="en-US" altLang="en-US" sz="2400" b="1" dirty="0" smtClean="0"/>
              <a:t>(Apr – Jun 2017)</a:t>
            </a:r>
            <a:endParaRPr lang="en-US" altLang="en-US" sz="2400" dirty="0" smtClean="0"/>
          </a:p>
          <a:p>
            <a:pPr>
              <a:spcBef>
                <a:spcPts val="1200"/>
              </a:spcBef>
              <a:buFont typeface="Arial" charset="0"/>
              <a:buNone/>
            </a:pPr>
            <a:endParaRPr lang="en-US" altLang="en-US" sz="2200" dirty="0" smtClean="0"/>
          </a:p>
          <a:p>
            <a:pPr lvl="1">
              <a:buFontTx/>
              <a:buChar char="•"/>
            </a:pPr>
            <a:endParaRPr lang="en-US" altLang="en-US" sz="2000"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7"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B8-M6. Case 900 Monthly Cooling</a:t>
            </a:r>
          </a:p>
        </p:txBody>
      </p:sp>
      <p:sp>
        <p:nvSpPr>
          <p:cNvPr id="31748" name="TextBox 3"/>
          <p:cNvSpPr txBox="1">
            <a:spLocks noChangeArrowheads="1"/>
          </p:cNvSpPr>
          <p:nvPr/>
        </p:nvSpPr>
        <p:spPr bwMode="auto">
          <a:xfrm>
            <a:off x="1022350" y="2555875"/>
            <a:ext cx="4191000" cy="8302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 G: High for Jan-Apr, Nov-Dec; </a:t>
            </a:r>
          </a:p>
          <a:p>
            <a:pPr eaLnBrk="1" hangingPunct="1">
              <a:spcBef>
                <a:spcPct val="0"/>
              </a:spcBef>
            </a:pPr>
            <a:r>
              <a:rPr lang="en-US" altLang="en-US" sz="1600">
                <a:solidFill>
                  <a:srgbClr val="FF0000"/>
                </a:solidFill>
                <a:latin typeface="Arial" charset="0"/>
              </a:rPr>
              <a:t> F: High for Jan, Feb, Nov, Dec (if ignore G) </a:t>
            </a:r>
          </a:p>
          <a:p>
            <a:pPr eaLnBrk="1" hangingPunct="1">
              <a:spcBef>
                <a:spcPct val="0"/>
              </a:spcBef>
            </a:pPr>
            <a:r>
              <a:rPr lang="en-US" altLang="en-US" sz="1600">
                <a:solidFill>
                  <a:srgbClr val="0000FF"/>
                </a:solidFill>
                <a:latin typeface="Arial" charset="0"/>
              </a:rPr>
              <a:t>Jun-Sep has wide range</a:t>
            </a:r>
          </a:p>
        </p:txBody>
      </p:sp>
      <p:cxnSp>
        <p:nvCxnSpPr>
          <p:cNvPr id="16" name="Straight Arrow Connector 15"/>
          <p:cNvCxnSpPr/>
          <p:nvPr/>
        </p:nvCxnSpPr>
        <p:spPr>
          <a:xfrm>
            <a:off x="1416050" y="480853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005013" y="51181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024813" y="4800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7391400" y="4800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208338" y="536575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590800" y="480853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347788" y="524192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339013" y="524192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924800" y="524192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Title 1"/>
          <p:cNvSpPr>
            <a:spLocks noGrp="1"/>
          </p:cNvSpPr>
          <p:nvPr>
            <p:ph type="title"/>
          </p:nvPr>
        </p:nvSpPr>
        <p:spPr>
          <a:xfrm>
            <a:off x="457200" y="152400"/>
            <a:ext cx="8229600" cy="1219200"/>
          </a:xfrm>
        </p:spPr>
        <p:txBody>
          <a:bodyPr/>
          <a:lstStyle/>
          <a:p>
            <a:r>
              <a:rPr lang="en-US" altLang="en-US" sz="4000" b="1" smtClean="0">
                <a:solidFill>
                  <a:srgbClr val="0000FF"/>
                </a:solidFill>
              </a:rPr>
              <a:t>Exterior Shading</a:t>
            </a:r>
            <a:r>
              <a:rPr lang="en-US" altLang="en-US" sz="4000" b="1" smtClean="0"/>
              <a:t/>
            </a:r>
            <a:br>
              <a:rPr lang="en-US" altLang="en-US" sz="4000" b="1" smtClean="0"/>
            </a:br>
            <a:r>
              <a:rPr lang="en-US" altLang="en-US" sz="3600" b="1" smtClean="0"/>
              <a:t>BESTEST 1995       v.         MZ 2008</a:t>
            </a:r>
          </a:p>
        </p:txBody>
      </p:sp>
      <p:sp>
        <p:nvSpPr>
          <p:cNvPr id="308227" name="Content Placeholder 2"/>
          <p:cNvSpPr>
            <a:spLocks noGrp="1"/>
          </p:cNvSpPr>
          <p:nvPr>
            <p:ph idx="1"/>
          </p:nvPr>
        </p:nvSpPr>
        <p:spPr>
          <a:xfrm>
            <a:off x="457200" y="4419600"/>
            <a:ext cx="8229600" cy="1981200"/>
          </a:xfrm>
        </p:spPr>
        <p:txBody>
          <a:bodyPr/>
          <a:lstStyle/>
          <a:p>
            <a:r>
              <a:rPr lang="en-US" altLang="en-US" sz="2800" smtClean="0"/>
              <a:t>IEA 34/43 MZ, lower noise/signal ratio</a:t>
            </a:r>
          </a:p>
          <a:p>
            <a:pPr lvl="1"/>
            <a:r>
              <a:rPr lang="en-US" altLang="en-US" sz="2000" smtClean="0"/>
              <a:t>IEA 34/43 sim trials led to 32 software improvements</a:t>
            </a:r>
          </a:p>
          <a:p>
            <a:pPr lvl="1"/>
            <a:r>
              <a:rPr lang="en-US" altLang="en-US" sz="2000" smtClean="0"/>
              <a:t>Greatest disagreement for “back side of fin” shadin</a:t>
            </a:r>
            <a:r>
              <a:rPr lang="en-US" altLang="en-US" sz="2400" smtClean="0"/>
              <a:t>g</a:t>
            </a:r>
          </a:p>
          <a:p>
            <a:r>
              <a:rPr lang="en-US" altLang="en-US" sz="2800" smtClean="0"/>
              <a:t>Require tested programs to run MZ cases?</a:t>
            </a:r>
          </a:p>
          <a:p>
            <a:pPr lvl="1"/>
            <a:r>
              <a:rPr lang="en-US" altLang="en-US" sz="2000" smtClean="0"/>
              <a:t>Do an initial “blind” round before MZ testing, to see effect for software improvements?</a:t>
            </a:r>
          </a:p>
        </p:txBody>
      </p:sp>
      <p:pic>
        <p:nvPicPr>
          <p:cNvPr id="30822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606550"/>
            <a:ext cx="457200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2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401763"/>
            <a:ext cx="4191000"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731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1"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B8-M7. Case 900 Monthly Peak Heating</a:t>
            </a:r>
          </a:p>
        </p:txBody>
      </p:sp>
      <p:sp>
        <p:nvSpPr>
          <p:cNvPr id="32772" name="TextBox 3"/>
          <p:cNvSpPr txBox="1">
            <a:spLocks noChangeArrowheads="1"/>
          </p:cNvSpPr>
          <p:nvPr/>
        </p:nvSpPr>
        <p:spPr bwMode="auto">
          <a:xfrm>
            <a:off x="3124200" y="2522538"/>
            <a:ext cx="3360738" cy="830262"/>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Jan widest range, initialization?</a:t>
            </a:r>
          </a:p>
          <a:p>
            <a:pPr eaLnBrk="1" hangingPunct="1">
              <a:spcBef>
                <a:spcPct val="0"/>
              </a:spcBef>
            </a:pPr>
            <a:r>
              <a:rPr lang="en-US" altLang="en-US" sz="1600">
                <a:solidFill>
                  <a:srgbClr val="0000FF"/>
                </a:solidFill>
                <a:latin typeface="Arial" charset="0"/>
              </a:rPr>
              <a:t> Timing: B,E Jan29/7; A,C,F,H Jan 1/4,5,2,5; D Jan 7/7; G Jan 3/24</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731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5"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B8-M8. Case 900 Monthly Peak Cooling</a:t>
            </a:r>
          </a:p>
        </p:txBody>
      </p:sp>
      <p:sp>
        <p:nvSpPr>
          <p:cNvPr id="33796" name="TextBox 3"/>
          <p:cNvSpPr txBox="1">
            <a:spLocks noChangeArrowheads="1"/>
          </p:cNvSpPr>
          <p:nvPr/>
        </p:nvSpPr>
        <p:spPr bwMode="auto">
          <a:xfrm>
            <a:off x="2133600" y="2616200"/>
            <a:ext cx="32766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 F, H: High Sep, Oct</a:t>
            </a:r>
          </a:p>
          <a:p>
            <a:pPr eaLnBrk="1" hangingPunct="1">
              <a:spcBef>
                <a:spcPct val="0"/>
              </a:spcBef>
            </a:pPr>
            <a:r>
              <a:rPr lang="en-US" altLang="en-US" sz="1600">
                <a:solidFill>
                  <a:srgbClr val="FF0000"/>
                </a:solidFill>
                <a:latin typeface="Arial" charset="0"/>
              </a:rPr>
              <a:t> F,G,H: High in Jan, Nov, Dec</a:t>
            </a:r>
          </a:p>
        </p:txBody>
      </p:sp>
      <p:cxnSp>
        <p:nvCxnSpPr>
          <p:cNvPr id="40" name="Straight Arrow Connector 39"/>
          <p:cNvCxnSpPr/>
          <p:nvPr/>
        </p:nvCxnSpPr>
        <p:spPr>
          <a:xfrm>
            <a:off x="1371600" y="287972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7391400" y="303212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8001000" y="3124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172200" y="2438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781800" y="2209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731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19"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B8-M9. Monthly Heating Sensitivity (Delta), 600-900</a:t>
            </a:r>
          </a:p>
        </p:txBody>
      </p:sp>
      <p:sp>
        <p:nvSpPr>
          <p:cNvPr id="34820" name="TextBox 3"/>
          <p:cNvSpPr txBox="1">
            <a:spLocks noChangeArrowheads="1"/>
          </p:cNvSpPr>
          <p:nvPr/>
        </p:nvSpPr>
        <p:spPr bwMode="auto">
          <a:xfrm>
            <a:off x="2667000" y="2286000"/>
            <a:ext cx="4159250" cy="107791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 A: High some months</a:t>
            </a:r>
          </a:p>
          <a:p>
            <a:pPr eaLnBrk="1" hangingPunct="1">
              <a:spcBef>
                <a:spcPct val="0"/>
              </a:spcBef>
            </a:pPr>
            <a:r>
              <a:rPr lang="en-US" altLang="en-US" sz="1600">
                <a:solidFill>
                  <a:srgbClr val="FF0000"/>
                </a:solidFill>
                <a:latin typeface="Arial" charset="0"/>
              </a:rPr>
              <a:t> D: Low October, 900 high (see Fig B8-M5)</a:t>
            </a:r>
          </a:p>
          <a:p>
            <a:pPr eaLnBrk="1" hangingPunct="1">
              <a:spcBef>
                <a:spcPct val="0"/>
              </a:spcBef>
            </a:pPr>
            <a:r>
              <a:rPr lang="en-US" altLang="en-US" sz="1600">
                <a:solidFill>
                  <a:srgbClr val="FF0000"/>
                </a:solidFill>
                <a:latin typeface="Arial" charset="0"/>
              </a:rPr>
              <a:t> G: Low some months</a:t>
            </a:r>
          </a:p>
          <a:p>
            <a:pPr eaLnBrk="1" hangingPunct="1">
              <a:spcBef>
                <a:spcPct val="0"/>
              </a:spcBef>
            </a:pPr>
            <a:r>
              <a:rPr lang="en-US" altLang="en-US" sz="1600">
                <a:solidFill>
                  <a:srgbClr val="FF0000"/>
                </a:solidFill>
                <a:latin typeface="Arial" charset="0"/>
              </a:rPr>
              <a:t> H: Mass sensitivity is low?</a:t>
            </a:r>
          </a:p>
        </p:txBody>
      </p:sp>
      <p:cxnSp>
        <p:nvCxnSpPr>
          <p:cNvPr id="16" name="Straight Arrow Connector 15"/>
          <p:cNvCxnSpPr/>
          <p:nvPr/>
        </p:nvCxnSpPr>
        <p:spPr>
          <a:xfrm>
            <a:off x="1479550" y="2743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093913" y="3200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667000" y="3657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477000" y="3429000"/>
            <a:ext cx="0" cy="22066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657975" y="42719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270125" y="2667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411288" y="311943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895600" y="353695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429000" y="4572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276600" y="4343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886200" y="5410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910388" y="4114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7086600" y="2971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504113" y="36972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029575" y="3276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731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3"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B8-M10. Monthly Cooling Delta, Case 600-900</a:t>
            </a:r>
          </a:p>
        </p:txBody>
      </p:sp>
      <p:sp>
        <p:nvSpPr>
          <p:cNvPr id="35844" name="TextBox 3"/>
          <p:cNvSpPr txBox="1">
            <a:spLocks noChangeArrowheads="1"/>
          </p:cNvSpPr>
          <p:nvPr/>
        </p:nvSpPr>
        <p:spPr bwMode="auto">
          <a:xfrm>
            <a:off x="3200400" y="2514600"/>
            <a:ext cx="3124200" cy="8302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 F: Low Jun-Aug (if ignore H)</a:t>
            </a:r>
          </a:p>
          <a:p>
            <a:pPr eaLnBrk="1" hangingPunct="1">
              <a:spcBef>
                <a:spcPct val="0"/>
              </a:spcBef>
            </a:pPr>
            <a:r>
              <a:rPr lang="en-US" altLang="en-US" sz="1600">
                <a:solidFill>
                  <a:srgbClr val="FF0000"/>
                </a:solidFill>
                <a:latin typeface="Arial" charset="0"/>
              </a:rPr>
              <a:t> G: Low for Jan-Mar, Nov-Dec </a:t>
            </a:r>
          </a:p>
          <a:p>
            <a:pPr eaLnBrk="1" hangingPunct="1">
              <a:spcBef>
                <a:spcPct val="0"/>
              </a:spcBef>
            </a:pPr>
            <a:r>
              <a:rPr lang="en-US" altLang="en-US" sz="1600">
                <a:solidFill>
                  <a:srgbClr val="FF0000"/>
                </a:solidFill>
                <a:latin typeface="Arial" charset="0"/>
              </a:rPr>
              <a:t> H: Low Feb-Nov</a:t>
            </a:r>
          </a:p>
        </p:txBody>
      </p:sp>
      <p:cxnSp>
        <p:nvCxnSpPr>
          <p:cNvPr id="16" name="Straight Arrow Connector 15"/>
          <p:cNvCxnSpPr/>
          <p:nvPr/>
        </p:nvCxnSpPr>
        <p:spPr>
          <a:xfrm>
            <a:off x="8024813" y="37861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423150" y="392271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403350" y="35575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012950" y="39417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073275" y="37861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667000" y="3657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276600" y="4876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886200" y="5029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495800" y="5334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105400" y="5257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715000" y="5257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272213" y="489267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894513" y="3962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483475" y="3810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343400" y="5105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953000" y="5105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562600" y="5181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731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7"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B8-M11. Monthly Peak Heating Delta, Case 600-900</a:t>
            </a:r>
          </a:p>
        </p:txBody>
      </p:sp>
      <p:sp>
        <p:nvSpPr>
          <p:cNvPr id="36868" name="TextBox 3"/>
          <p:cNvSpPr txBox="1">
            <a:spLocks noChangeArrowheads="1"/>
          </p:cNvSpPr>
          <p:nvPr/>
        </p:nvSpPr>
        <p:spPr bwMode="auto">
          <a:xfrm>
            <a:off x="1524000" y="2286000"/>
            <a:ext cx="4572000" cy="1323975"/>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i="1">
                <a:solidFill>
                  <a:srgbClr val="0000FF"/>
                </a:solidFill>
                <a:latin typeface="Arial" charset="0"/>
              </a:rPr>
              <a:t> Y-axis indicates small variations magnified</a:t>
            </a:r>
          </a:p>
          <a:p>
            <a:pPr eaLnBrk="1" hangingPunct="1">
              <a:spcBef>
                <a:spcPct val="0"/>
              </a:spcBef>
            </a:pPr>
            <a:r>
              <a:rPr lang="en-US" altLang="en-US" sz="1600">
                <a:solidFill>
                  <a:srgbClr val="FF0000"/>
                </a:solidFill>
                <a:latin typeface="Arial" charset="0"/>
              </a:rPr>
              <a:t> A: High Jun?</a:t>
            </a:r>
          </a:p>
          <a:p>
            <a:pPr eaLnBrk="1" hangingPunct="1">
              <a:spcBef>
                <a:spcPct val="0"/>
              </a:spcBef>
            </a:pPr>
            <a:r>
              <a:rPr lang="en-US" altLang="en-US" sz="1600">
                <a:solidFill>
                  <a:srgbClr val="FF0000"/>
                </a:solidFill>
                <a:latin typeface="Arial" charset="0"/>
              </a:rPr>
              <a:t> D,G: Low Sep</a:t>
            </a:r>
          </a:p>
          <a:p>
            <a:pPr eaLnBrk="1" hangingPunct="1">
              <a:spcBef>
                <a:spcPct val="0"/>
              </a:spcBef>
            </a:pPr>
            <a:r>
              <a:rPr lang="en-US" altLang="en-US" sz="1600">
                <a:solidFill>
                  <a:srgbClr val="FF0000"/>
                </a:solidFill>
                <a:latin typeface="Arial" charset="0"/>
              </a:rPr>
              <a:t> F: Low Jan, Dec?</a:t>
            </a:r>
          </a:p>
          <a:p>
            <a:pPr eaLnBrk="1" hangingPunct="1">
              <a:spcBef>
                <a:spcPct val="0"/>
              </a:spcBef>
            </a:pPr>
            <a:r>
              <a:rPr lang="en-US" altLang="en-US" sz="1600">
                <a:solidFill>
                  <a:srgbClr val="FF0000"/>
                </a:solidFill>
                <a:latin typeface="Arial" charset="0"/>
              </a:rPr>
              <a:t> H: Low (=0) Jun-Aug</a:t>
            </a:r>
          </a:p>
        </p:txBody>
      </p:sp>
      <p:cxnSp>
        <p:nvCxnSpPr>
          <p:cNvPr id="6" name="Straight Arrow Connector 5"/>
          <p:cNvCxnSpPr/>
          <p:nvPr/>
        </p:nvCxnSpPr>
        <p:spPr>
          <a:xfrm>
            <a:off x="1319213" y="47640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956550" y="522605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471988" y="5715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081588" y="5715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670550" y="5715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038600" y="3200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027738" y="405447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216650" y="406241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731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1"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B8-M12. Monthly Peak Cooling Delta, Case 600-900</a:t>
            </a:r>
          </a:p>
        </p:txBody>
      </p:sp>
      <p:sp>
        <p:nvSpPr>
          <p:cNvPr id="37892" name="TextBox 3"/>
          <p:cNvSpPr txBox="1">
            <a:spLocks noChangeArrowheads="1"/>
          </p:cNvSpPr>
          <p:nvPr/>
        </p:nvSpPr>
        <p:spPr bwMode="auto">
          <a:xfrm>
            <a:off x="3505200" y="2616200"/>
            <a:ext cx="2895600" cy="8302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 D: Low Mar, Feb?</a:t>
            </a:r>
          </a:p>
          <a:p>
            <a:pPr eaLnBrk="1" hangingPunct="1">
              <a:spcBef>
                <a:spcPct val="0"/>
              </a:spcBef>
            </a:pPr>
            <a:r>
              <a:rPr lang="en-US" altLang="en-US" sz="1600">
                <a:solidFill>
                  <a:srgbClr val="FF0000"/>
                </a:solidFill>
                <a:latin typeface="Arial" charset="0"/>
              </a:rPr>
              <a:t> G: Low  Jan-Mar, Nov-Dec</a:t>
            </a:r>
          </a:p>
          <a:p>
            <a:pPr eaLnBrk="1" hangingPunct="1">
              <a:spcBef>
                <a:spcPct val="0"/>
              </a:spcBef>
            </a:pPr>
            <a:r>
              <a:rPr lang="en-US" altLang="en-US" sz="1600">
                <a:solidFill>
                  <a:srgbClr val="FF0000"/>
                </a:solidFill>
                <a:latin typeface="Arial" charset="0"/>
              </a:rPr>
              <a:t> H: High Feb, Apr?</a:t>
            </a:r>
          </a:p>
        </p:txBody>
      </p:sp>
      <p:cxnSp>
        <p:nvCxnSpPr>
          <p:cNvPr id="40" name="Straight Arrow Connector 39"/>
          <p:cNvCxnSpPr/>
          <p:nvPr/>
        </p:nvCxnSpPr>
        <p:spPr>
          <a:xfrm>
            <a:off x="2057400" y="2438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276600" y="302895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371600" y="39497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981200" y="3962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90800" y="4114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407275" y="3962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016875" y="3962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14588" y="408305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812925" y="3505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5"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B8-6. Low Mass Annual Heating</a:t>
            </a:r>
          </a:p>
        </p:txBody>
      </p:sp>
      <p:sp>
        <p:nvSpPr>
          <p:cNvPr id="38916" name="TextBox 3"/>
          <p:cNvSpPr txBox="1">
            <a:spLocks noChangeArrowheads="1"/>
          </p:cNvSpPr>
          <p:nvPr/>
        </p:nvSpPr>
        <p:spPr bwMode="auto">
          <a:xfrm>
            <a:off x="4038600" y="1125538"/>
            <a:ext cx="5105400" cy="163195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t>
            </a:r>
            <a:r>
              <a:rPr lang="en-US" altLang="en-US" sz="1400">
                <a:solidFill>
                  <a:srgbClr val="0000FF"/>
                </a:solidFill>
                <a:latin typeface="Arial" charset="0"/>
              </a:rPr>
              <a:t>A: No output Case 640 </a:t>
            </a:r>
          </a:p>
          <a:p>
            <a:pPr eaLnBrk="1" hangingPunct="1">
              <a:spcBef>
                <a:spcPct val="0"/>
              </a:spcBef>
            </a:pPr>
            <a:r>
              <a:rPr lang="en-US" altLang="en-US" sz="1400">
                <a:solidFill>
                  <a:srgbClr val="FF0000"/>
                </a:solidFill>
                <a:latin typeface="Arial" charset="0"/>
              </a:rPr>
              <a:t> A: High all 430-630?</a:t>
            </a:r>
          </a:p>
          <a:p>
            <a:pPr eaLnBrk="1" hangingPunct="1">
              <a:spcBef>
                <a:spcPct val="0"/>
              </a:spcBef>
            </a:pPr>
            <a:r>
              <a:rPr lang="en-US" altLang="en-US" sz="1400">
                <a:solidFill>
                  <a:srgbClr val="0000FF"/>
                </a:solidFill>
                <a:latin typeface="Arial" charset="0"/>
              </a:rPr>
              <a:t> D: Increased 395, 600-640 v. Rd#1 (arrow w/ 600); relates to documented revisions, also see B8-29.</a:t>
            </a:r>
          </a:p>
          <a:p>
            <a:pPr eaLnBrk="1" hangingPunct="1">
              <a:spcBef>
                <a:spcPct val="0"/>
              </a:spcBef>
            </a:pPr>
            <a:r>
              <a:rPr lang="en-US" altLang="en-US" sz="1400">
                <a:solidFill>
                  <a:srgbClr val="0000FF"/>
                </a:solidFill>
                <a:latin typeface="Arial" charset="0"/>
              </a:rPr>
              <a:t> F: Case 430 increased from Rd#1, what changed?</a:t>
            </a:r>
          </a:p>
          <a:p>
            <a:pPr eaLnBrk="1" hangingPunct="1">
              <a:spcBef>
                <a:spcPct val="0"/>
              </a:spcBef>
            </a:pPr>
            <a:r>
              <a:rPr lang="en-US" altLang="en-US" sz="1400">
                <a:solidFill>
                  <a:srgbClr val="0000FF"/>
                </a:solidFill>
                <a:latin typeface="Arial" charset="0"/>
              </a:rPr>
              <a:t> G: 430, 630 decreased from Rd#1, what changed?</a:t>
            </a:r>
            <a:r>
              <a:rPr lang="en-US" altLang="en-US" sz="1400" b="1">
                <a:solidFill>
                  <a:srgbClr val="0000FF"/>
                </a:solidFill>
                <a:latin typeface="Arial" charset="0"/>
              </a:rPr>
              <a:t> </a:t>
            </a:r>
          </a:p>
          <a:p>
            <a:pPr eaLnBrk="1" hangingPunct="1">
              <a:spcBef>
                <a:spcPct val="0"/>
              </a:spcBef>
            </a:pPr>
            <a:r>
              <a:rPr lang="en-US" altLang="en-US" sz="1400" b="1">
                <a:solidFill>
                  <a:srgbClr val="FF0000"/>
                </a:solidFill>
                <a:latin typeface="Arial" charset="0"/>
              </a:rPr>
              <a:t> </a:t>
            </a:r>
            <a:r>
              <a:rPr lang="en-US" altLang="en-US" sz="1400">
                <a:solidFill>
                  <a:srgbClr val="FF0000"/>
                </a:solidFill>
                <a:latin typeface="Arial" charset="0"/>
              </a:rPr>
              <a:t>H: Low 430: Also trending low 610, 600 (if ignore A)</a:t>
            </a:r>
            <a:endParaRPr lang="en-US" altLang="en-US" sz="1400" b="1">
              <a:solidFill>
                <a:srgbClr val="FF0000"/>
              </a:solidFill>
              <a:latin typeface="Arial" charset="0"/>
            </a:endParaRPr>
          </a:p>
        </p:txBody>
      </p:sp>
      <p:cxnSp>
        <p:nvCxnSpPr>
          <p:cNvPr id="8" name="Straight Arrow Connector 7"/>
          <p:cNvCxnSpPr/>
          <p:nvPr/>
        </p:nvCxnSpPr>
        <p:spPr>
          <a:xfrm>
            <a:off x="2819400" y="30495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905000" y="24685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733800" y="30019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648200" y="30019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092450" y="3382963"/>
            <a:ext cx="0" cy="609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562600" y="28209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530475" y="33543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367213" y="36115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362200" y="2757488"/>
            <a:ext cx="0" cy="396875"/>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438400" y="2819400"/>
            <a:ext cx="0" cy="381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096000" y="3276600"/>
            <a:ext cx="0" cy="381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540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Low Mass Annual Heating</a:t>
            </a:r>
          </a:p>
        </p:txBody>
      </p:sp>
      <p:sp>
        <p:nvSpPr>
          <p:cNvPr id="39940" name="TextBox 3"/>
          <p:cNvSpPr txBox="1">
            <a:spLocks noChangeArrowheads="1"/>
          </p:cNvSpPr>
          <p:nvPr/>
        </p:nvSpPr>
        <p:spPr bwMode="auto">
          <a:xfrm>
            <a:off x="5638800" y="2362200"/>
            <a:ext cx="3276600" cy="8302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Case 640 </a:t>
            </a:r>
          </a:p>
          <a:p>
            <a:pPr eaLnBrk="1" hangingPunct="1">
              <a:spcBef>
                <a:spcPct val="0"/>
              </a:spcBef>
            </a:pPr>
            <a:r>
              <a:rPr lang="en-US" altLang="en-US" sz="1600">
                <a:solidFill>
                  <a:srgbClr val="0000FF"/>
                </a:solidFill>
                <a:latin typeface="Arial" charset="0"/>
              </a:rPr>
              <a:t> A: High all?</a:t>
            </a:r>
          </a:p>
          <a:p>
            <a:pPr eaLnBrk="1" hangingPunct="1">
              <a:spcBef>
                <a:spcPct val="0"/>
              </a:spcBef>
            </a:pPr>
            <a:r>
              <a:rPr lang="en-US" altLang="en-US" sz="1600">
                <a:solidFill>
                  <a:srgbClr val="0000FF"/>
                </a:solidFill>
                <a:latin typeface="Arial" charset="0"/>
              </a:rPr>
              <a:t> D: Low 395, 600, 610?</a:t>
            </a:r>
            <a:endParaRPr lang="en-US" altLang="en-US" sz="1600">
              <a:solidFill>
                <a:srgbClr val="FF0000"/>
              </a:solidFill>
              <a:latin typeface="Arial" charset="0"/>
            </a:endParaRPr>
          </a:p>
        </p:txBody>
      </p:sp>
      <p:cxnSp>
        <p:nvCxnSpPr>
          <p:cNvPr id="6" name="Straight Arrow Connector 5"/>
          <p:cNvCxnSpPr/>
          <p:nvPr/>
        </p:nvCxnSpPr>
        <p:spPr>
          <a:xfrm>
            <a:off x="1371600" y="3124200"/>
            <a:ext cx="0" cy="838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143000" y="29718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057400" y="2362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886200" y="29718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954338" y="2989263"/>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800600" y="2895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114800" y="3505200"/>
            <a:ext cx="0" cy="838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200400" y="3505200"/>
            <a:ext cx="0" cy="990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3"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B8-7. Low Mass Annual Sensible Cooling</a:t>
            </a:r>
          </a:p>
        </p:txBody>
      </p:sp>
      <p:cxnSp>
        <p:nvCxnSpPr>
          <p:cNvPr id="8" name="Straight Arrow Connector 7"/>
          <p:cNvCxnSpPr/>
          <p:nvPr/>
        </p:nvCxnSpPr>
        <p:spPr>
          <a:xfrm flipH="1">
            <a:off x="3087688" y="2332038"/>
            <a:ext cx="17462" cy="762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0965" name="TextBox 8"/>
          <p:cNvSpPr txBox="1">
            <a:spLocks noChangeArrowheads="1"/>
          </p:cNvSpPr>
          <p:nvPr/>
        </p:nvSpPr>
        <p:spPr bwMode="auto">
          <a:xfrm>
            <a:off x="3581400" y="1295400"/>
            <a:ext cx="5562600" cy="1277938"/>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t>
            </a:r>
            <a:r>
              <a:rPr lang="en-US" altLang="en-US" sz="1500">
                <a:solidFill>
                  <a:srgbClr val="0000FF"/>
                </a:solidFill>
                <a:latin typeface="Arial" charset="0"/>
              </a:rPr>
              <a:t>A: No output Case 640 </a:t>
            </a:r>
          </a:p>
          <a:p>
            <a:pPr eaLnBrk="1" hangingPunct="1">
              <a:spcBef>
                <a:spcPct val="0"/>
              </a:spcBef>
            </a:pPr>
            <a:r>
              <a:rPr lang="en-US" altLang="en-US" sz="1500">
                <a:solidFill>
                  <a:srgbClr val="0000FF"/>
                </a:solidFill>
                <a:latin typeface="Arial" charset="0"/>
              </a:rPr>
              <a:t> D: Increased 430-650 v. Rd#1 (arrow w/ 600); relates to documented revisions, </a:t>
            </a:r>
            <a:r>
              <a:rPr lang="en-US" altLang="en-US" sz="1600">
                <a:solidFill>
                  <a:srgbClr val="0000FF"/>
                </a:solidFill>
                <a:latin typeface="Arial" charset="0"/>
              </a:rPr>
              <a:t>also see B8-29.</a:t>
            </a:r>
            <a:endParaRPr lang="en-US" altLang="en-US" sz="1500">
              <a:solidFill>
                <a:srgbClr val="0000FF"/>
              </a:solidFill>
              <a:latin typeface="Arial" charset="0"/>
            </a:endParaRPr>
          </a:p>
          <a:p>
            <a:pPr eaLnBrk="1" hangingPunct="1">
              <a:spcBef>
                <a:spcPct val="0"/>
              </a:spcBef>
            </a:pPr>
            <a:r>
              <a:rPr lang="en-US" altLang="en-US" sz="1500">
                <a:solidFill>
                  <a:srgbClr val="0000FF"/>
                </a:solidFill>
                <a:latin typeface="Arial" charset="0"/>
              </a:rPr>
              <a:t> G: Reduced 430-650 v. Rd#1 (arrow w/ 600). What changed?</a:t>
            </a:r>
          </a:p>
          <a:p>
            <a:pPr eaLnBrk="1" hangingPunct="1">
              <a:spcBef>
                <a:spcPct val="0"/>
              </a:spcBef>
            </a:pPr>
            <a:r>
              <a:rPr lang="en-US" altLang="en-US" sz="1500">
                <a:solidFill>
                  <a:srgbClr val="FF0000"/>
                </a:solidFill>
                <a:latin typeface="Arial" charset="0"/>
              </a:rPr>
              <a:t> H: Low 650, 600</a:t>
            </a:r>
            <a:endParaRPr lang="en-US" altLang="en-US" sz="1500" b="1">
              <a:solidFill>
                <a:srgbClr val="FF0000"/>
              </a:solidFill>
              <a:latin typeface="Arial" charset="0"/>
            </a:endParaRPr>
          </a:p>
        </p:txBody>
      </p:sp>
      <p:cxnSp>
        <p:nvCxnSpPr>
          <p:cNvPr id="9" name="Straight Arrow Connector 8"/>
          <p:cNvCxnSpPr/>
          <p:nvPr/>
        </p:nvCxnSpPr>
        <p:spPr>
          <a:xfrm>
            <a:off x="8016875" y="3429000"/>
            <a:ext cx="0" cy="1524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452813" y="3124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352800" y="2514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5"/>
          <p:cNvSpPr txBox="1">
            <a:spLocks noChangeArrowheads="1"/>
          </p:cNvSpPr>
          <p:nvPr/>
        </p:nvSpPr>
        <p:spPr bwMode="auto">
          <a:xfrm>
            <a:off x="5029200" y="919163"/>
            <a:ext cx="4114800" cy="2586037"/>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000000"/>
                </a:solidFill>
                <a:latin typeface="Arial" charset="0"/>
              </a:rPr>
              <a:t> </a:t>
            </a:r>
          </a:p>
          <a:p>
            <a:pPr eaLnBrk="1" hangingPunct="1">
              <a:spcBef>
                <a:spcPct val="0"/>
              </a:spcBef>
              <a:buFontTx/>
              <a:buNone/>
            </a:pPr>
            <a:endParaRPr lang="en-US" altLang="en-US" sz="1800">
              <a:solidFill>
                <a:srgbClr val="000000"/>
              </a:solidFill>
              <a:latin typeface="Arial" charset="0"/>
            </a:endParaRPr>
          </a:p>
          <a:p>
            <a:pPr eaLnBrk="1" hangingPunct="1">
              <a:spcBef>
                <a:spcPct val="0"/>
              </a:spcBef>
              <a:buFontTx/>
              <a:buNone/>
            </a:pPr>
            <a:endParaRPr lang="en-US" altLang="en-US" sz="1800">
              <a:solidFill>
                <a:srgbClr val="000000"/>
              </a:solidFill>
              <a:latin typeface="Arial" charset="0"/>
            </a:endParaRPr>
          </a:p>
          <a:p>
            <a:pPr eaLnBrk="1" hangingPunct="1">
              <a:spcBef>
                <a:spcPct val="0"/>
              </a:spcBef>
              <a:buFontTx/>
              <a:buNone/>
            </a:pPr>
            <a:endParaRPr lang="en-US" altLang="en-US" sz="1800">
              <a:solidFill>
                <a:srgbClr val="000000"/>
              </a:solidFill>
              <a:latin typeface="Arial" charset="0"/>
            </a:endParaRPr>
          </a:p>
          <a:p>
            <a:pPr eaLnBrk="1" hangingPunct="1">
              <a:spcBef>
                <a:spcPct val="0"/>
              </a:spcBef>
              <a:buFontTx/>
              <a:buNone/>
            </a:pPr>
            <a:endParaRPr lang="en-US" altLang="en-US" sz="1800">
              <a:solidFill>
                <a:srgbClr val="000000"/>
              </a:solidFill>
              <a:latin typeface="Arial" charset="0"/>
            </a:endParaRPr>
          </a:p>
          <a:p>
            <a:pPr eaLnBrk="1" hangingPunct="1">
              <a:spcBef>
                <a:spcPct val="0"/>
              </a:spcBef>
              <a:buFontTx/>
              <a:buNone/>
            </a:pPr>
            <a:endParaRPr lang="en-US" altLang="en-US" sz="1800">
              <a:solidFill>
                <a:srgbClr val="000000"/>
              </a:solidFill>
              <a:latin typeface="Arial" charset="0"/>
            </a:endParaRPr>
          </a:p>
          <a:p>
            <a:pPr eaLnBrk="1" hangingPunct="1">
              <a:spcBef>
                <a:spcPct val="0"/>
              </a:spcBef>
              <a:buFontTx/>
              <a:buNone/>
            </a:pPr>
            <a:endParaRPr lang="en-US" altLang="en-US" sz="1800">
              <a:solidFill>
                <a:srgbClr val="000000"/>
              </a:solidFill>
              <a:latin typeface="Arial" charset="0"/>
            </a:endParaRPr>
          </a:p>
          <a:p>
            <a:pPr eaLnBrk="1" hangingPunct="1">
              <a:spcBef>
                <a:spcPct val="0"/>
              </a:spcBef>
              <a:buFontTx/>
              <a:buNone/>
            </a:pPr>
            <a:endParaRPr lang="en-US" altLang="en-US" sz="1800">
              <a:solidFill>
                <a:srgbClr val="000000"/>
              </a:solidFill>
              <a:latin typeface="Arial" charset="0"/>
            </a:endParaRPr>
          </a:p>
          <a:p>
            <a:pPr eaLnBrk="1" hangingPunct="1">
              <a:spcBef>
                <a:spcPct val="0"/>
              </a:spcBef>
              <a:buFontTx/>
              <a:buNone/>
            </a:pPr>
            <a:endParaRPr lang="en-US" altLang="en-US" sz="1800">
              <a:solidFill>
                <a:srgbClr val="000000"/>
              </a:solidFill>
              <a:latin typeface="Arial" charset="0"/>
            </a:endParaRPr>
          </a:p>
        </p:txBody>
      </p:sp>
      <p:sp>
        <p:nvSpPr>
          <p:cNvPr id="2" name="Title 1"/>
          <p:cNvSpPr>
            <a:spLocks noGrp="1"/>
          </p:cNvSpPr>
          <p:nvPr>
            <p:ph type="title"/>
          </p:nvPr>
        </p:nvSpPr>
        <p:spPr>
          <a:xfrm>
            <a:off x="0" y="0"/>
            <a:ext cx="9144000" cy="762000"/>
          </a:xfrm>
        </p:spPr>
        <p:txBody>
          <a:bodyPr/>
          <a:lstStyle/>
          <a:p>
            <a:pPr>
              <a:defRPr/>
            </a:pPr>
            <a:r>
              <a:rPr lang="en-US" b="1" dirty="0" smtClean="0">
                <a:solidFill>
                  <a:schemeClr val="accent3">
                    <a:lumMod val="75000"/>
                  </a:schemeClr>
                </a:solidFill>
              </a:rPr>
              <a:t>Test Case Summary (1)</a:t>
            </a:r>
          </a:p>
        </p:txBody>
      </p:sp>
      <p:sp>
        <p:nvSpPr>
          <p:cNvPr id="136196" name="Content Placeholder 2"/>
          <p:cNvSpPr>
            <a:spLocks noGrp="1"/>
          </p:cNvSpPr>
          <p:nvPr>
            <p:ph idx="1"/>
          </p:nvPr>
        </p:nvSpPr>
        <p:spPr>
          <a:xfrm>
            <a:off x="304800" y="762000"/>
            <a:ext cx="8229600" cy="5943600"/>
          </a:xfrm>
        </p:spPr>
        <p:txBody>
          <a:bodyPr/>
          <a:lstStyle/>
          <a:p>
            <a:pPr>
              <a:defRPr/>
            </a:pPr>
            <a:r>
              <a:rPr lang="en-US" sz="2400" b="1" dirty="0" smtClean="0"/>
              <a:t>Building thermal fabric tests</a:t>
            </a:r>
          </a:p>
          <a:p>
            <a:pPr>
              <a:defRPr/>
            </a:pPr>
            <a:r>
              <a:rPr lang="en-US" sz="2400" b="1" dirty="0" smtClean="0"/>
              <a:t>Simple geometry</a:t>
            </a:r>
          </a:p>
          <a:p>
            <a:pPr>
              <a:defRPr/>
            </a:pPr>
            <a:r>
              <a:rPr lang="en-US" sz="2400" b="1" dirty="0" smtClean="0"/>
              <a:t>HVAC </a:t>
            </a:r>
            <a:r>
              <a:rPr lang="en-US" sz="2400" b="1" dirty="0" err="1" smtClean="0"/>
              <a:t>sim</a:t>
            </a:r>
            <a:r>
              <a:rPr lang="en-US" sz="2400" b="1" dirty="0" smtClean="0"/>
              <a:t> not required</a:t>
            </a:r>
          </a:p>
          <a:p>
            <a:pPr lvl="1">
              <a:defRPr/>
            </a:pPr>
            <a:r>
              <a:rPr lang="en-US" sz="2000" dirty="0" smtClean="0"/>
              <a:t>Ideal HVAC: 100% </a:t>
            </a:r>
            <a:r>
              <a:rPr lang="en-US" sz="2000" dirty="0" err="1" smtClean="0"/>
              <a:t>eff</a:t>
            </a:r>
            <a:endParaRPr lang="en-US" sz="2000" dirty="0" smtClean="0"/>
          </a:p>
          <a:p>
            <a:pPr>
              <a:defRPr/>
            </a:pPr>
            <a:r>
              <a:rPr lang="en-US" sz="2400" b="1" dirty="0" smtClean="0"/>
              <a:t>52 Cases: Basic and In-Depth</a:t>
            </a:r>
          </a:p>
          <a:p>
            <a:pPr lvl="1">
              <a:defRPr/>
            </a:pPr>
            <a:r>
              <a:rPr lang="en-US" sz="2000" dirty="0" smtClean="0"/>
              <a:t>Thermally simple to relatively realistic</a:t>
            </a:r>
          </a:p>
          <a:p>
            <a:pPr lvl="1">
              <a:defRPr/>
            </a:pPr>
            <a:r>
              <a:rPr lang="en-US" sz="2000" dirty="0" smtClean="0"/>
              <a:t>Vary approx one parameter at a time</a:t>
            </a:r>
          </a:p>
          <a:p>
            <a:pPr lvl="1">
              <a:defRPr/>
            </a:pPr>
            <a:r>
              <a:rPr lang="en-US" sz="2000" dirty="0" smtClean="0"/>
              <a:t>Sensitivity Features: Thermal mass, windows, shading, orientation, internal gains, sunspace, night ventilation, </a:t>
            </a:r>
            <a:r>
              <a:rPr lang="en-US" sz="2000" dirty="0" err="1" smtClean="0"/>
              <a:t>tstat</a:t>
            </a:r>
            <a:r>
              <a:rPr lang="en-US" sz="2000" dirty="0" smtClean="0"/>
              <a:t> settings (</a:t>
            </a:r>
            <a:r>
              <a:rPr lang="en-US" sz="2000" dirty="0" err="1" smtClean="0"/>
              <a:t>deadband</a:t>
            </a:r>
            <a:r>
              <a:rPr lang="en-US" sz="2000" dirty="0" smtClean="0"/>
              <a:t>, setback, “bang/bang”)</a:t>
            </a:r>
          </a:p>
          <a:p>
            <a:pPr lvl="2">
              <a:defRPr/>
            </a:pPr>
            <a:r>
              <a:rPr lang="en-US" sz="1600" b="1" dirty="0" smtClean="0"/>
              <a:t>+ New: window types (low-e, single-pane), insulation, constant </a:t>
            </a:r>
            <a:r>
              <a:rPr lang="en-US" sz="1600" b="1" dirty="0" err="1" smtClean="0"/>
              <a:t>h,comb</a:t>
            </a:r>
            <a:endParaRPr lang="en-US" sz="1600" b="1" dirty="0" smtClean="0"/>
          </a:p>
          <a:p>
            <a:pPr lvl="1">
              <a:defRPr/>
            </a:pPr>
            <a:r>
              <a:rPr lang="en-US" sz="2000" dirty="0" smtClean="0"/>
              <a:t>In-Depth cases strongly excite/isolate specific physics, suppress noise</a:t>
            </a:r>
          </a:p>
          <a:p>
            <a:pPr>
              <a:spcBef>
                <a:spcPts val="600"/>
              </a:spcBef>
              <a:defRPr/>
            </a:pPr>
            <a:r>
              <a:rPr lang="en-US" sz="2400" b="1" dirty="0" smtClean="0"/>
              <a:t>Input Equivalency: Test variety of programs</a:t>
            </a:r>
          </a:p>
          <a:p>
            <a:pPr lvl="1">
              <a:defRPr/>
            </a:pPr>
            <a:r>
              <a:rPr lang="en-US" sz="2000" dirty="0" smtClean="0"/>
              <a:t>Multiple levels of detail</a:t>
            </a:r>
          </a:p>
          <a:p>
            <a:pPr indent="-228600">
              <a:buFont typeface="Arial" panose="020B0604020202020204" pitchFamily="34" charset="0"/>
              <a:buChar char="•"/>
              <a:defRPr/>
            </a:pPr>
            <a:r>
              <a:rPr lang="en-US" sz="2400" b="1" dirty="0" smtClean="0">
                <a:solidFill>
                  <a:schemeClr val="bg2">
                    <a:lumMod val="10000"/>
                  </a:schemeClr>
                </a:solidFill>
              </a:rPr>
              <a:t>Update for advances in modeling tools state of the art:</a:t>
            </a:r>
          </a:p>
          <a:p>
            <a:pPr marL="800100" lvl="1" indent="-228600">
              <a:buFont typeface="Arial" panose="020B0604020202020204" pitchFamily="34" charset="0"/>
              <a:buChar char="•"/>
              <a:defRPr/>
            </a:pPr>
            <a:r>
              <a:rPr lang="en-US" sz="2000" dirty="0" smtClean="0">
                <a:solidFill>
                  <a:schemeClr val="bg2">
                    <a:lumMod val="10000"/>
                  </a:schemeClr>
                </a:solidFill>
              </a:rPr>
              <a:t>Weather data (TMY 3); Alternative constant surface heat transfer coefficients; etc. (see changes summary document with spec)</a:t>
            </a:r>
          </a:p>
          <a:p>
            <a:pPr lvl="1">
              <a:defRPr/>
            </a:pPr>
            <a:endParaRPr lang="en-US" sz="2000" dirty="0" smtClean="0"/>
          </a:p>
          <a:p>
            <a:pPr>
              <a:buFont typeface="Arial" charset="0"/>
              <a:buNone/>
              <a:defRPr/>
            </a:pPr>
            <a:endParaRPr lang="en-US" dirty="0" smtClean="0"/>
          </a:p>
        </p:txBody>
      </p:sp>
      <p:sp>
        <p:nvSpPr>
          <p:cNvPr id="5125" name="TextBox 4"/>
          <p:cNvSpPr txBox="1">
            <a:spLocks noChangeArrowheads="1"/>
          </p:cNvSpPr>
          <p:nvPr/>
        </p:nvSpPr>
        <p:spPr bwMode="auto">
          <a:xfrm>
            <a:off x="5334000" y="3095625"/>
            <a:ext cx="3810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b="1">
                <a:solidFill>
                  <a:srgbClr val="0000FF"/>
                </a:solidFill>
                <a:latin typeface="Arial" charset="0"/>
              </a:rPr>
              <a:t>IEA BESTEST Base Case Geometry</a:t>
            </a:r>
          </a:p>
        </p:txBody>
      </p:sp>
      <p:pic>
        <p:nvPicPr>
          <p:cNvPr id="4" name="Picture 3"/>
          <p:cNvPicPr>
            <a:picLocks noChangeAspect="1" noChangeArrowheads="1"/>
          </p:cNvPicPr>
          <p:nvPr/>
        </p:nvPicPr>
        <p:blipFill>
          <a:blip r:embed="rId2" cstate="print">
            <a:duotone>
              <a:prstClr val="black"/>
              <a:srgbClr val="0000FF">
                <a:tint val="45000"/>
                <a:satMod val="400000"/>
              </a:srgbClr>
            </a:duotone>
          </a:blip>
          <a:srcRect/>
          <a:stretch>
            <a:fillRect/>
          </a:stretch>
        </p:blipFill>
        <p:spPr bwMode="auto">
          <a:xfrm>
            <a:off x="5105087" y="919162"/>
            <a:ext cx="3886513"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Low Mass Annual Sensible Cooling</a:t>
            </a:r>
          </a:p>
        </p:txBody>
      </p:sp>
      <p:cxnSp>
        <p:nvCxnSpPr>
          <p:cNvPr id="6" name="Straight Arrow Connector 5"/>
          <p:cNvCxnSpPr/>
          <p:nvPr/>
        </p:nvCxnSpPr>
        <p:spPr>
          <a:xfrm>
            <a:off x="3429000" y="2438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182938" y="3200400"/>
            <a:ext cx="17462" cy="762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1990" name="TextBox 8"/>
          <p:cNvSpPr txBox="1">
            <a:spLocks noChangeArrowheads="1"/>
          </p:cNvSpPr>
          <p:nvPr/>
        </p:nvSpPr>
        <p:spPr bwMode="auto">
          <a:xfrm>
            <a:off x="4953000" y="1143000"/>
            <a:ext cx="4191000" cy="1570038"/>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Case 640 </a:t>
            </a:r>
          </a:p>
          <a:p>
            <a:pPr eaLnBrk="1" hangingPunct="1">
              <a:spcBef>
                <a:spcPct val="0"/>
              </a:spcBef>
            </a:pPr>
            <a:r>
              <a:rPr lang="en-US" altLang="en-US" sz="1600">
                <a:solidFill>
                  <a:srgbClr val="0000FF"/>
                </a:solidFill>
                <a:latin typeface="Arial" charset="0"/>
              </a:rPr>
              <a:t> D: Low 650, 600? (but not low for transmitted solar); chk s. win. area, other?</a:t>
            </a:r>
          </a:p>
          <a:p>
            <a:pPr eaLnBrk="1" hangingPunct="1">
              <a:spcBef>
                <a:spcPct val="0"/>
              </a:spcBef>
            </a:pPr>
            <a:r>
              <a:rPr lang="en-US" altLang="en-US" sz="1600">
                <a:solidFill>
                  <a:srgbClr val="0000FF"/>
                </a:solidFill>
                <a:latin typeface="Arial" charset="0"/>
              </a:rPr>
              <a:t> G: High Case 600, 620, 630, 650, other? (but not high for transmitted solar); check window area, other?</a:t>
            </a:r>
            <a:endParaRPr lang="en-US" altLang="en-US" sz="1600">
              <a:solidFill>
                <a:srgbClr val="FF0000"/>
              </a:solidFill>
              <a:latin typeface="Arial" charset="0"/>
            </a:endParaRPr>
          </a:p>
        </p:txBody>
      </p:sp>
      <p:cxnSp>
        <p:nvCxnSpPr>
          <p:cNvPr id="9" name="Straight Arrow Connector 8"/>
          <p:cNvCxnSpPr/>
          <p:nvPr/>
        </p:nvCxnSpPr>
        <p:spPr>
          <a:xfrm>
            <a:off x="7696200" y="3429000"/>
            <a:ext cx="0" cy="1524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257800" y="3276600"/>
            <a:ext cx="0" cy="381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924800" y="2819400"/>
            <a:ext cx="0" cy="381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096000" y="3581400"/>
            <a:ext cx="0" cy="381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1"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B8-8. Low Mass Peak Heating</a:t>
            </a:r>
          </a:p>
        </p:txBody>
      </p:sp>
      <p:cxnSp>
        <p:nvCxnSpPr>
          <p:cNvPr id="6" name="Straight Arrow Connector 5"/>
          <p:cNvCxnSpPr/>
          <p:nvPr/>
        </p:nvCxnSpPr>
        <p:spPr>
          <a:xfrm>
            <a:off x="6938963" y="2438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013" name="TextBox 8"/>
          <p:cNvSpPr txBox="1">
            <a:spLocks noChangeArrowheads="1"/>
          </p:cNvSpPr>
          <p:nvPr/>
        </p:nvSpPr>
        <p:spPr bwMode="auto">
          <a:xfrm>
            <a:off x="1143000" y="1752600"/>
            <a:ext cx="5334000" cy="224631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Case 640 </a:t>
            </a:r>
          </a:p>
          <a:p>
            <a:pPr eaLnBrk="1" hangingPunct="1">
              <a:spcBef>
                <a:spcPct val="0"/>
              </a:spcBef>
            </a:pPr>
            <a:r>
              <a:rPr lang="en-US" altLang="en-US" sz="1600">
                <a:solidFill>
                  <a:srgbClr val="0000FF"/>
                </a:solidFill>
                <a:latin typeface="Arial" charset="0"/>
              </a:rPr>
              <a:t> C: &gt; 10% decrease for 640 v. Rd#1. What changed? </a:t>
            </a:r>
          </a:p>
          <a:p>
            <a:pPr lvl="1" eaLnBrk="1" hangingPunct="1">
              <a:spcBef>
                <a:spcPct val="0"/>
              </a:spcBef>
            </a:pPr>
            <a:r>
              <a:rPr lang="en-US" altLang="en-US" sz="1200">
                <a:solidFill>
                  <a:srgbClr val="0000FF"/>
                </a:solidFill>
                <a:latin typeface="Arial" charset="0"/>
              </a:rPr>
              <a:t>Implementation of tstat sub-hourly ramp up during 0700 to 0800?</a:t>
            </a:r>
          </a:p>
          <a:p>
            <a:pPr eaLnBrk="1" hangingPunct="1">
              <a:spcBef>
                <a:spcPct val="0"/>
              </a:spcBef>
            </a:pPr>
            <a:r>
              <a:rPr lang="en-US" altLang="en-US" sz="1600">
                <a:solidFill>
                  <a:srgbClr val="FF0000"/>
                </a:solidFill>
                <a:latin typeface="Arial" charset="0"/>
              </a:rPr>
              <a:t> F: High Case 640 (Check Tstat sched?)</a:t>
            </a:r>
          </a:p>
          <a:p>
            <a:pPr eaLnBrk="1" hangingPunct="1">
              <a:spcBef>
                <a:spcPct val="0"/>
              </a:spcBef>
            </a:pPr>
            <a:r>
              <a:rPr lang="en-US" altLang="en-US" sz="1600">
                <a:solidFill>
                  <a:srgbClr val="0000FF"/>
                </a:solidFill>
                <a:latin typeface="Arial" charset="0"/>
              </a:rPr>
              <a:t> G: &gt; 10% decrease for 640 v. Rd#1. What changed?</a:t>
            </a:r>
          </a:p>
          <a:p>
            <a:pPr lvl="1" eaLnBrk="1" hangingPunct="1">
              <a:spcBef>
                <a:spcPct val="0"/>
              </a:spcBef>
            </a:pPr>
            <a:r>
              <a:rPr lang="en-US" altLang="en-US" sz="1200">
                <a:solidFill>
                  <a:srgbClr val="0000FF"/>
                </a:solidFill>
                <a:latin typeface="Arial" charset="0"/>
              </a:rPr>
              <a:t>Implementation of tstat sub-hourly ramp up during 0700 to 0800? </a:t>
            </a:r>
          </a:p>
          <a:p>
            <a:pPr eaLnBrk="1" hangingPunct="1">
              <a:spcBef>
                <a:spcPct val="0"/>
              </a:spcBef>
            </a:pPr>
            <a:r>
              <a:rPr lang="en-US" altLang="en-US" sz="1600">
                <a:solidFill>
                  <a:srgbClr val="FF0000"/>
                </a:solidFill>
                <a:latin typeface="Arial" charset="0"/>
              </a:rPr>
              <a:t> H: High Case 640! (105 kWh/h, also see 940)</a:t>
            </a:r>
          </a:p>
          <a:p>
            <a:pPr eaLnBrk="1" hangingPunct="1">
              <a:spcBef>
                <a:spcPct val="0"/>
              </a:spcBef>
            </a:pPr>
            <a:r>
              <a:rPr lang="en-US" altLang="en-US" sz="1600">
                <a:solidFill>
                  <a:srgbClr val="0000FF"/>
                </a:solidFill>
                <a:latin typeface="Arial" charset="0"/>
              </a:rPr>
              <a:t> </a:t>
            </a:r>
            <a:r>
              <a:rPr lang="en-US" altLang="en-US" sz="1600" i="1">
                <a:solidFill>
                  <a:srgbClr val="0000FF"/>
                </a:solidFill>
                <a:latin typeface="Arial" charset="0"/>
              </a:rPr>
              <a:t>General: Low mass peak heating has minimal stored solar, better agreement shown here is expected.</a:t>
            </a:r>
          </a:p>
        </p:txBody>
      </p:sp>
      <p:cxnSp>
        <p:nvCxnSpPr>
          <p:cNvPr id="7" name="Straight Arrow Connector 6"/>
          <p:cNvCxnSpPr/>
          <p:nvPr/>
        </p:nvCxnSpPr>
        <p:spPr>
          <a:xfrm>
            <a:off x="7086600" y="1905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689725" y="3733800"/>
            <a:ext cx="0" cy="609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18338" y="3657600"/>
            <a:ext cx="0" cy="609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29540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Low Mass Peak Heating</a:t>
            </a:r>
          </a:p>
        </p:txBody>
      </p:sp>
      <p:cxnSp>
        <p:nvCxnSpPr>
          <p:cNvPr id="6" name="Straight Arrow Connector 5"/>
          <p:cNvCxnSpPr/>
          <p:nvPr/>
        </p:nvCxnSpPr>
        <p:spPr>
          <a:xfrm>
            <a:off x="6934200" y="22098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4037" name="TextBox 8"/>
          <p:cNvSpPr txBox="1">
            <a:spLocks noChangeArrowheads="1"/>
          </p:cNvSpPr>
          <p:nvPr/>
        </p:nvSpPr>
        <p:spPr bwMode="auto">
          <a:xfrm>
            <a:off x="1828800" y="2514600"/>
            <a:ext cx="4419600" cy="107791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Case 640 </a:t>
            </a:r>
          </a:p>
          <a:p>
            <a:pPr eaLnBrk="1" hangingPunct="1">
              <a:spcBef>
                <a:spcPct val="0"/>
              </a:spcBef>
            </a:pPr>
            <a:r>
              <a:rPr lang="en-US" altLang="en-US" sz="1600">
                <a:solidFill>
                  <a:srgbClr val="0000FF"/>
                </a:solidFill>
                <a:latin typeface="Arial" charset="0"/>
              </a:rPr>
              <a:t> F: High Case 640? (Check Tstat sched)</a:t>
            </a:r>
          </a:p>
          <a:p>
            <a:pPr eaLnBrk="1" hangingPunct="1">
              <a:spcBef>
                <a:spcPct val="0"/>
              </a:spcBef>
            </a:pPr>
            <a:r>
              <a:rPr lang="en-US" altLang="en-US" sz="1600">
                <a:solidFill>
                  <a:srgbClr val="0000FF"/>
                </a:solidFill>
                <a:latin typeface="Arial" charset="0"/>
              </a:rPr>
              <a:t> Low mass peak heating has minimal stored solar, better match shown here is expected.</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188" y="11731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59"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B8-9. Low Mass Peak Sensible Cooling</a:t>
            </a:r>
          </a:p>
        </p:txBody>
      </p:sp>
      <p:cxnSp>
        <p:nvCxnSpPr>
          <p:cNvPr id="8" name="Straight Arrow Connector 7"/>
          <p:cNvCxnSpPr/>
          <p:nvPr/>
        </p:nvCxnSpPr>
        <p:spPr>
          <a:xfrm>
            <a:off x="7615238" y="2992438"/>
            <a:ext cx="0" cy="609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5061" name="TextBox 8"/>
          <p:cNvSpPr txBox="1">
            <a:spLocks noChangeArrowheads="1"/>
          </p:cNvSpPr>
          <p:nvPr/>
        </p:nvSpPr>
        <p:spPr bwMode="auto">
          <a:xfrm>
            <a:off x="1066800" y="1022350"/>
            <a:ext cx="7391400" cy="149225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t>
            </a:r>
            <a:r>
              <a:rPr lang="en-US" altLang="en-US" sz="1500">
                <a:solidFill>
                  <a:srgbClr val="0000FF"/>
                </a:solidFill>
                <a:latin typeface="Arial" charset="0"/>
              </a:rPr>
              <a:t>A: No output Case 640 </a:t>
            </a:r>
          </a:p>
          <a:p>
            <a:pPr eaLnBrk="1" hangingPunct="1">
              <a:spcBef>
                <a:spcPct val="0"/>
              </a:spcBef>
            </a:pPr>
            <a:r>
              <a:rPr lang="en-US" altLang="en-US" sz="1500">
                <a:solidFill>
                  <a:srgbClr val="0000FF"/>
                </a:solidFill>
                <a:latin typeface="Arial" charset="0"/>
              </a:rPr>
              <a:t> D: Increased 610, 650, other from Rd#1; relates to documented revisions.</a:t>
            </a:r>
          </a:p>
          <a:p>
            <a:pPr eaLnBrk="1" hangingPunct="1">
              <a:spcBef>
                <a:spcPct val="0"/>
              </a:spcBef>
            </a:pPr>
            <a:r>
              <a:rPr lang="en-US" altLang="en-US" sz="1500">
                <a:solidFill>
                  <a:srgbClr val="0000FF"/>
                </a:solidFill>
                <a:latin typeface="Arial" charset="0"/>
              </a:rPr>
              <a:t> D: 395 decreased from Rd#1. What changed?</a:t>
            </a:r>
          </a:p>
          <a:p>
            <a:pPr eaLnBrk="1" hangingPunct="1">
              <a:spcBef>
                <a:spcPct val="0"/>
              </a:spcBef>
            </a:pPr>
            <a:r>
              <a:rPr lang="en-US" altLang="en-US" sz="1500">
                <a:solidFill>
                  <a:srgbClr val="0000FF"/>
                </a:solidFill>
                <a:latin typeface="Arial" charset="0"/>
              </a:rPr>
              <a:t> G: 395-640 decreased from Rd#1 (arrow w/ 600); what changed?</a:t>
            </a:r>
          </a:p>
          <a:p>
            <a:pPr eaLnBrk="1" hangingPunct="1">
              <a:spcBef>
                <a:spcPct val="0"/>
              </a:spcBef>
            </a:pPr>
            <a:r>
              <a:rPr lang="en-US" altLang="en-US" sz="1500">
                <a:solidFill>
                  <a:srgbClr val="FF0000"/>
                </a:solidFill>
                <a:latin typeface="Arial" charset="0"/>
              </a:rPr>
              <a:t> G: High 650; also increased from Rd#1, what changed?</a:t>
            </a:r>
          </a:p>
          <a:p>
            <a:pPr eaLnBrk="1" hangingPunct="1">
              <a:spcBef>
                <a:spcPct val="0"/>
              </a:spcBef>
            </a:pPr>
            <a:r>
              <a:rPr lang="en-US" altLang="en-US" sz="1500">
                <a:solidFill>
                  <a:srgbClr val="FF0000"/>
                </a:solidFill>
                <a:latin typeface="Arial" charset="0"/>
              </a:rPr>
              <a:t> F,H: High 640, 600, 610, 650?</a:t>
            </a:r>
          </a:p>
        </p:txBody>
      </p:sp>
      <p:cxnSp>
        <p:nvCxnSpPr>
          <p:cNvPr id="12" name="Straight Arrow Connector 11"/>
          <p:cNvCxnSpPr/>
          <p:nvPr/>
        </p:nvCxnSpPr>
        <p:spPr>
          <a:xfrm>
            <a:off x="3352800" y="2781300"/>
            <a:ext cx="0" cy="6477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279525" y="4800600"/>
            <a:ext cx="0" cy="609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46913" y="2362200"/>
            <a:ext cx="0" cy="4191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276600" y="2616200"/>
            <a:ext cx="0" cy="4191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429000" y="2457450"/>
            <a:ext cx="0" cy="4191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91000" y="2719388"/>
            <a:ext cx="0" cy="4191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43400" y="2476500"/>
            <a:ext cx="0" cy="4191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878638" y="2624138"/>
            <a:ext cx="0" cy="4191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861300" y="2362200"/>
            <a:ext cx="0" cy="20955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8001000" y="2446338"/>
            <a:ext cx="0" cy="4191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006850" y="3124200"/>
            <a:ext cx="0" cy="609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620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Low Mass Peak Sensible Cooling</a:t>
            </a:r>
          </a:p>
        </p:txBody>
      </p:sp>
      <p:cxnSp>
        <p:nvCxnSpPr>
          <p:cNvPr id="8" name="Straight Arrow Connector 7"/>
          <p:cNvCxnSpPr/>
          <p:nvPr/>
        </p:nvCxnSpPr>
        <p:spPr>
          <a:xfrm>
            <a:off x="7670800" y="2514600"/>
            <a:ext cx="0" cy="1143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6085" name="TextBox 8"/>
          <p:cNvSpPr txBox="1">
            <a:spLocks noChangeArrowheads="1"/>
          </p:cNvSpPr>
          <p:nvPr/>
        </p:nvSpPr>
        <p:spPr bwMode="auto">
          <a:xfrm>
            <a:off x="1066800" y="1778000"/>
            <a:ext cx="25908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Case 640 </a:t>
            </a:r>
          </a:p>
          <a:p>
            <a:pPr eaLnBrk="1" hangingPunct="1">
              <a:spcBef>
                <a:spcPct val="0"/>
              </a:spcBef>
            </a:pPr>
            <a:r>
              <a:rPr lang="en-US" altLang="en-US" sz="1600">
                <a:solidFill>
                  <a:srgbClr val="0000FF"/>
                </a:solidFill>
                <a:latin typeface="Arial" charset="0"/>
              </a:rPr>
              <a:t> D: Low 610, 650, other?</a:t>
            </a:r>
          </a:p>
        </p:txBody>
      </p:sp>
      <p:cxnSp>
        <p:nvCxnSpPr>
          <p:cNvPr id="12" name="Straight Arrow Connector 11"/>
          <p:cNvCxnSpPr/>
          <p:nvPr/>
        </p:nvCxnSpPr>
        <p:spPr>
          <a:xfrm>
            <a:off x="4013200" y="2514600"/>
            <a:ext cx="0" cy="1143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7"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B8-10. High Mass Annual Heating</a:t>
            </a:r>
          </a:p>
        </p:txBody>
      </p:sp>
      <p:sp>
        <p:nvSpPr>
          <p:cNvPr id="47108" name="TextBox 8"/>
          <p:cNvSpPr txBox="1">
            <a:spLocks noChangeArrowheads="1"/>
          </p:cNvSpPr>
          <p:nvPr/>
        </p:nvSpPr>
        <p:spPr bwMode="auto">
          <a:xfrm>
            <a:off x="2057400" y="1219200"/>
            <a:ext cx="6477000" cy="1570038"/>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940 </a:t>
            </a:r>
          </a:p>
          <a:p>
            <a:pPr eaLnBrk="1" hangingPunct="1">
              <a:spcBef>
                <a:spcPct val="0"/>
              </a:spcBef>
            </a:pPr>
            <a:r>
              <a:rPr lang="en-US" altLang="en-US" sz="1600">
                <a:solidFill>
                  <a:srgbClr val="FF0000"/>
                </a:solidFill>
                <a:latin typeface="Arial" charset="0"/>
              </a:rPr>
              <a:t> A: High 900-930? </a:t>
            </a:r>
          </a:p>
          <a:p>
            <a:pPr eaLnBrk="1" hangingPunct="1">
              <a:spcBef>
                <a:spcPct val="0"/>
              </a:spcBef>
            </a:pPr>
            <a:r>
              <a:rPr lang="en-US" altLang="en-US" sz="1600">
                <a:solidFill>
                  <a:srgbClr val="0000FF"/>
                </a:solidFill>
                <a:latin typeface="Arial" charset="0"/>
              </a:rPr>
              <a:t> D: No output 960</a:t>
            </a:r>
          </a:p>
          <a:p>
            <a:pPr eaLnBrk="1" hangingPunct="1">
              <a:spcBef>
                <a:spcPct val="0"/>
              </a:spcBef>
            </a:pPr>
            <a:r>
              <a:rPr lang="en-US" altLang="en-US" sz="1600">
                <a:solidFill>
                  <a:srgbClr val="0000FF"/>
                </a:solidFill>
                <a:latin typeface="Arial" charset="0"/>
              </a:rPr>
              <a:t> F: 800 increased since Rd#1. What changed?</a:t>
            </a:r>
          </a:p>
          <a:p>
            <a:pPr eaLnBrk="1" hangingPunct="1">
              <a:spcBef>
                <a:spcPct val="0"/>
              </a:spcBef>
            </a:pPr>
            <a:r>
              <a:rPr lang="en-US" altLang="en-US" sz="1600">
                <a:solidFill>
                  <a:srgbClr val="0000FF"/>
                </a:solidFill>
                <a:latin typeface="Arial" charset="0"/>
              </a:rPr>
              <a:t> G: 910-930,960 increased since Rd#1, What changed? </a:t>
            </a:r>
          </a:p>
          <a:p>
            <a:pPr eaLnBrk="1" hangingPunct="1">
              <a:spcBef>
                <a:spcPct val="0"/>
              </a:spcBef>
            </a:pPr>
            <a:r>
              <a:rPr lang="en-US" altLang="en-US" sz="1600">
                <a:solidFill>
                  <a:srgbClr val="FF0000"/>
                </a:solidFill>
                <a:latin typeface="Arial" charset="0"/>
              </a:rPr>
              <a:t> G: High 900, 910?</a:t>
            </a:r>
          </a:p>
        </p:txBody>
      </p:sp>
      <p:cxnSp>
        <p:nvCxnSpPr>
          <p:cNvPr id="7" name="Straight Arrow Connector 6"/>
          <p:cNvCxnSpPr/>
          <p:nvPr/>
        </p:nvCxnSpPr>
        <p:spPr>
          <a:xfrm>
            <a:off x="4267200" y="3657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181600" y="3276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648200" y="3124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733800" y="3505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819400" y="4114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905000" y="4267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352800" y="4114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47800" y="2819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38400" y="4267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2382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High Mass Annual Heating</a:t>
            </a:r>
          </a:p>
        </p:txBody>
      </p:sp>
      <p:cxnSp>
        <p:nvCxnSpPr>
          <p:cNvPr id="8" name="Straight Arrow Connector 7"/>
          <p:cNvCxnSpPr/>
          <p:nvPr/>
        </p:nvCxnSpPr>
        <p:spPr>
          <a:xfrm>
            <a:off x="990600" y="2438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8133" name="TextBox 8"/>
          <p:cNvSpPr txBox="1">
            <a:spLocks noChangeArrowheads="1"/>
          </p:cNvSpPr>
          <p:nvPr/>
        </p:nvSpPr>
        <p:spPr bwMode="auto">
          <a:xfrm>
            <a:off x="1676400" y="2438400"/>
            <a:ext cx="2590800" cy="8302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940 </a:t>
            </a:r>
          </a:p>
          <a:p>
            <a:pPr eaLnBrk="1" hangingPunct="1">
              <a:spcBef>
                <a:spcPct val="0"/>
              </a:spcBef>
            </a:pPr>
            <a:r>
              <a:rPr lang="en-US" altLang="en-US" sz="1600">
                <a:solidFill>
                  <a:srgbClr val="0000FF"/>
                </a:solidFill>
                <a:latin typeface="Arial" charset="0"/>
              </a:rPr>
              <a:t> D: No output 960</a:t>
            </a:r>
          </a:p>
          <a:p>
            <a:pPr eaLnBrk="1" hangingPunct="1">
              <a:spcBef>
                <a:spcPct val="0"/>
              </a:spcBef>
            </a:pPr>
            <a:r>
              <a:rPr lang="en-US" altLang="en-US" sz="1600">
                <a:solidFill>
                  <a:srgbClr val="0000FF"/>
                </a:solidFill>
                <a:latin typeface="Arial" charset="0"/>
              </a:rPr>
              <a:t> A: High 800, 920?</a:t>
            </a:r>
          </a:p>
        </p:txBody>
      </p:sp>
      <p:cxnSp>
        <p:nvCxnSpPr>
          <p:cNvPr id="7" name="Straight Arrow Connector 6"/>
          <p:cNvCxnSpPr/>
          <p:nvPr/>
        </p:nvCxnSpPr>
        <p:spPr>
          <a:xfrm>
            <a:off x="3733800" y="3429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5"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B8-11. High Mass Annual Sensible Cooling</a:t>
            </a:r>
          </a:p>
        </p:txBody>
      </p:sp>
      <p:sp>
        <p:nvSpPr>
          <p:cNvPr id="49156" name="TextBox 8"/>
          <p:cNvSpPr txBox="1">
            <a:spLocks noChangeArrowheads="1"/>
          </p:cNvSpPr>
          <p:nvPr/>
        </p:nvSpPr>
        <p:spPr bwMode="auto">
          <a:xfrm>
            <a:off x="3352800" y="998538"/>
            <a:ext cx="5715000" cy="163195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t>
            </a:r>
            <a:r>
              <a:rPr lang="en-US" altLang="en-US" sz="1400">
                <a:solidFill>
                  <a:srgbClr val="0000FF"/>
                </a:solidFill>
                <a:latin typeface="Arial" charset="0"/>
              </a:rPr>
              <a:t>A: No output 940 </a:t>
            </a:r>
          </a:p>
          <a:p>
            <a:pPr eaLnBrk="1" hangingPunct="1">
              <a:spcBef>
                <a:spcPct val="0"/>
              </a:spcBef>
            </a:pPr>
            <a:r>
              <a:rPr lang="en-US" altLang="en-US" sz="1400">
                <a:solidFill>
                  <a:srgbClr val="0000FF"/>
                </a:solidFill>
                <a:latin typeface="Arial" charset="0"/>
              </a:rPr>
              <a:t> D: No output 960</a:t>
            </a:r>
          </a:p>
          <a:p>
            <a:pPr eaLnBrk="1" hangingPunct="1">
              <a:spcBef>
                <a:spcPct val="0"/>
              </a:spcBef>
            </a:pPr>
            <a:r>
              <a:rPr lang="en-US" altLang="en-US" sz="1400">
                <a:solidFill>
                  <a:srgbClr val="0000FF"/>
                </a:solidFill>
                <a:latin typeface="Arial" charset="0"/>
              </a:rPr>
              <a:t> D: Some decrease 910, 930. What changed?</a:t>
            </a:r>
          </a:p>
          <a:p>
            <a:pPr eaLnBrk="1" hangingPunct="1">
              <a:spcBef>
                <a:spcPct val="0"/>
              </a:spcBef>
            </a:pPr>
            <a:r>
              <a:rPr lang="en-US" altLang="en-US" sz="1400">
                <a:solidFill>
                  <a:srgbClr val="FF0000"/>
                </a:solidFill>
                <a:latin typeface="Arial" charset="0"/>
              </a:rPr>
              <a:t> F: High 910, 960?</a:t>
            </a:r>
          </a:p>
          <a:p>
            <a:pPr eaLnBrk="1" hangingPunct="1">
              <a:spcBef>
                <a:spcPct val="0"/>
              </a:spcBef>
            </a:pPr>
            <a:r>
              <a:rPr lang="en-US" altLang="en-US" sz="1400">
                <a:solidFill>
                  <a:srgbClr val="0000FF"/>
                </a:solidFill>
                <a:latin typeface="Arial" charset="0"/>
              </a:rPr>
              <a:t> G: Decreased 800-940,960 (arrow w/ 900) v. Rd#1. What changed?</a:t>
            </a:r>
          </a:p>
          <a:p>
            <a:pPr eaLnBrk="1" hangingPunct="1">
              <a:spcBef>
                <a:spcPct val="0"/>
              </a:spcBef>
            </a:pPr>
            <a:r>
              <a:rPr lang="en-US" altLang="en-US" sz="1400">
                <a:solidFill>
                  <a:srgbClr val="FF0000"/>
                </a:solidFill>
                <a:latin typeface="Arial" charset="0"/>
              </a:rPr>
              <a:t> G: 950 high</a:t>
            </a:r>
          </a:p>
          <a:p>
            <a:pPr eaLnBrk="1" hangingPunct="1">
              <a:spcBef>
                <a:spcPct val="0"/>
              </a:spcBef>
            </a:pPr>
            <a:r>
              <a:rPr lang="en-US" altLang="en-US" sz="1400">
                <a:solidFill>
                  <a:srgbClr val="FF0000"/>
                </a:solidFill>
                <a:latin typeface="Arial" charset="0"/>
              </a:rPr>
              <a:t> H: 950 low</a:t>
            </a:r>
            <a:r>
              <a:rPr lang="en-US" altLang="en-US" sz="1400">
                <a:solidFill>
                  <a:srgbClr val="0000FF"/>
                </a:solidFill>
                <a:latin typeface="Arial" charset="0"/>
              </a:rPr>
              <a:t> </a:t>
            </a:r>
          </a:p>
        </p:txBody>
      </p:sp>
      <p:cxnSp>
        <p:nvCxnSpPr>
          <p:cNvPr id="9" name="Straight Arrow Connector 8"/>
          <p:cNvCxnSpPr/>
          <p:nvPr/>
        </p:nvCxnSpPr>
        <p:spPr>
          <a:xfrm>
            <a:off x="7010400" y="3048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52800" y="3581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514600" y="2173288"/>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848600" y="4191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126288" y="5029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184525" y="3962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965700" y="33528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620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High Mass Annual Sensible Cooling</a:t>
            </a:r>
          </a:p>
        </p:txBody>
      </p:sp>
      <p:cxnSp>
        <p:nvCxnSpPr>
          <p:cNvPr id="6" name="Straight Arrow Connector 5"/>
          <p:cNvCxnSpPr/>
          <p:nvPr/>
        </p:nvCxnSpPr>
        <p:spPr>
          <a:xfrm>
            <a:off x="6096000" y="2438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514600" y="2286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50182" name="TextBox 8"/>
          <p:cNvSpPr txBox="1">
            <a:spLocks noChangeArrowheads="1"/>
          </p:cNvSpPr>
          <p:nvPr/>
        </p:nvSpPr>
        <p:spPr bwMode="auto">
          <a:xfrm>
            <a:off x="2819400" y="2133600"/>
            <a:ext cx="3048000" cy="8302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940 </a:t>
            </a:r>
          </a:p>
          <a:p>
            <a:pPr eaLnBrk="1" hangingPunct="1">
              <a:spcBef>
                <a:spcPct val="0"/>
              </a:spcBef>
            </a:pPr>
            <a:r>
              <a:rPr lang="en-US" altLang="en-US" sz="1600">
                <a:solidFill>
                  <a:srgbClr val="0000FF"/>
                </a:solidFill>
                <a:latin typeface="Arial" charset="0"/>
              </a:rPr>
              <a:t> D: No output 960</a:t>
            </a:r>
          </a:p>
          <a:p>
            <a:pPr eaLnBrk="1" hangingPunct="1">
              <a:spcBef>
                <a:spcPct val="0"/>
              </a:spcBef>
            </a:pPr>
            <a:r>
              <a:rPr lang="en-US" altLang="en-US" sz="1600">
                <a:solidFill>
                  <a:srgbClr val="0000FF"/>
                </a:solidFill>
                <a:latin typeface="Arial" charset="0"/>
              </a:rPr>
              <a:t> G: High 900, 950, 940, other? </a:t>
            </a:r>
          </a:p>
        </p:txBody>
      </p:sp>
      <p:cxnSp>
        <p:nvCxnSpPr>
          <p:cNvPr id="9" name="Straight Arrow Connector 8"/>
          <p:cNvCxnSpPr/>
          <p:nvPr/>
        </p:nvCxnSpPr>
        <p:spPr>
          <a:xfrm>
            <a:off x="7010400" y="3962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219200"/>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3"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B8-12. High Mass Peak Heating</a:t>
            </a:r>
          </a:p>
        </p:txBody>
      </p:sp>
      <p:cxnSp>
        <p:nvCxnSpPr>
          <p:cNvPr id="6" name="Straight Arrow Connector 5"/>
          <p:cNvCxnSpPr/>
          <p:nvPr/>
        </p:nvCxnSpPr>
        <p:spPr>
          <a:xfrm>
            <a:off x="1600200" y="4230688"/>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51205" name="TextBox 8"/>
          <p:cNvSpPr txBox="1">
            <a:spLocks noChangeArrowheads="1"/>
          </p:cNvSpPr>
          <p:nvPr/>
        </p:nvSpPr>
        <p:spPr bwMode="auto">
          <a:xfrm>
            <a:off x="966788" y="2209800"/>
            <a:ext cx="4953000" cy="1831975"/>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t>
            </a:r>
            <a:r>
              <a:rPr lang="en-US" altLang="en-US" sz="1500">
                <a:solidFill>
                  <a:srgbClr val="0000FF"/>
                </a:solidFill>
                <a:latin typeface="Arial" charset="0"/>
              </a:rPr>
              <a:t>A: No output 940 </a:t>
            </a:r>
          </a:p>
          <a:p>
            <a:pPr eaLnBrk="1" hangingPunct="1">
              <a:spcBef>
                <a:spcPct val="0"/>
              </a:spcBef>
            </a:pPr>
            <a:r>
              <a:rPr lang="en-US" altLang="en-US" sz="1500">
                <a:solidFill>
                  <a:srgbClr val="0000FF"/>
                </a:solidFill>
                <a:latin typeface="Arial" charset="0"/>
              </a:rPr>
              <a:t> C: 940 decreased. What changed? </a:t>
            </a:r>
          </a:p>
          <a:p>
            <a:pPr lvl="1" eaLnBrk="1" hangingPunct="1">
              <a:spcBef>
                <a:spcPct val="0"/>
              </a:spcBef>
            </a:pPr>
            <a:r>
              <a:rPr lang="en-US" altLang="en-US" sz="1100">
                <a:solidFill>
                  <a:srgbClr val="0000FF"/>
                </a:solidFill>
                <a:latin typeface="Arial" charset="0"/>
              </a:rPr>
              <a:t>Implementation of tstat sub-hourly ramp up during 0700 to 0800?</a:t>
            </a:r>
          </a:p>
          <a:p>
            <a:pPr eaLnBrk="1" hangingPunct="1">
              <a:spcBef>
                <a:spcPct val="0"/>
              </a:spcBef>
            </a:pPr>
            <a:r>
              <a:rPr lang="en-US" altLang="en-US" sz="1500">
                <a:solidFill>
                  <a:srgbClr val="0000FF"/>
                </a:solidFill>
                <a:latin typeface="Arial" charset="0"/>
              </a:rPr>
              <a:t> D: No output 960</a:t>
            </a:r>
          </a:p>
          <a:p>
            <a:pPr eaLnBrk="1" hangingPunct="1">
              <a:spcBef>
                <a:spcPct val="0"/>
              </a:spcBef>
            </a:pPr>
            <a:r>
              <a:rPr lang="en-US" altLang="en-US" sz="1500">
                <a:solidFill>
                  <a:srgbClr val="FF0000"/>
                </a:solidFill>
                <a:latin typeface="Arial" charset="0"/>
              </a:rPr>
              <a:t> F: High 940</a:t>
            </a:r>
          </a:p>
          <a:p>
            <a:pPr eaLnBrk="1" hangingPunct="1">
              <a:spcBef>
                <a:spcPct val="0"/>
              </a:spcBef>
            </a:pPr>
            <a:r>
              <a:rPr lang="en-US" altLang="en-US" sz="1500">
                <a:solidFill>
                  <a:srgbClr val="0000FF"/>
                </a:solidFill>
                <a:latin typeface="Arial" charset="0"/>
              </a:rPr>
              <a:t> G: 800, 940 decreased. What changed?</a:t>
            </a:r>
          </a:p>
          <a:p>
            <a:pPr lvl="1" eaLnBrk="1" hangingPunct="1">
              <a:spcBef>
                <a:spcPct val="0"/>
              </a:spcBef>
            </a:pPr>
            <a:r>
              <a:rPr lang="en-US" altLang="en-US" sz="1100">
                <a:solidFill>
                  <a:srgbClr val="0000FF"/>
                </a:solidFill>
                <a:latin typeface="Arial" charset="0"/>
              </a:rPr>
              <a:t>Implementation of tstat sub-hourly ramp up during 0700 to 0800?</a:t>
            </a:r>
          </a:p>
          <a:p>
            <a:pPr eaLnBrk="1" hangingPunct="1">
              <a:spcBef>
                <a:spcPct val="0"/>
              </a:spcBef>
            </a:pPr>
            <a:r>
              <a:rPr lang="en-US" altLang="en-US" sz="1500">
                <a:solidFill>
                  <a:srgbClr val="FF0000"/>
                </a:solidFill>
                <a:latin typeface="Arial" charset="0"/>
              </a:rPr>
              <a:t> H: 940 high (74 kWh/h!)</a:t>
            </a:r>
          </a:p>
        </p:txBody>
      </p:sp>
      <p:cxnSp>
        <p:nvCxnSpPr>
          <p:cNvPr id="8" name="Straight Arrow Connector 7"/>
          <p:cNvCxnSpPr/>
          <p:nvPr/>
        </p:nvCxnSpPr>
        <p:spPr>
          <a:xfrm>
            <a:off x="6111875" y="3910013"/>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019800" y="2590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211888" y="1752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767388" y="41275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0"/>
            <a:ext cx="8229600" cy="1219200"/>
          </a:xfrm>
        </p:spPr>
        <p:txBody>
          <a:bodyPr/>
          <a:lstStyle/>
          <a:p>
            <a:r>
              <a:rPr lang="en-US" altLang="en-US" b="1" smtClean="0"/>
              <a:t>Basic Cases</a:t>
            </a:r>
          </a:p>
        </p:txBody>
      </p:sp>
      <p:pic>
        <p:nvPicPr>
          <p:cNvPr id="6147" name="Picture 5" descr="tableB1-1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3" y="842963"/>
            <a:ext cx="8364537" cy="620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620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High Mass Peak Heating</a:t>
            </a:r>
          </a:p>
        </p:txBody>
      </p:sp>
      <p:cxnSp>
        <p:nvCxnSpPr>
          <p:cNvPr id="6" name="Straight Arrow Connector 5"/>
          <p:cNvCxnSpPr/>
          <p:nvPr/>
        </p:nvCxnSpPr>
        <p:spPr>
          <a:xfrm>
            <a:off x="6019800" y="2057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52229" name="TextBox 8"/>
          <p:cNvSpPr txBox="1">
            <a:spLocks noChangeArrowheads="1"/>
          </p:cNvSpPr>
          <p:nvPr/>
        </p:nvSpPr>
        <p:spPr bwMode="auto">
          <a:xfrm>
            <a:off x="1676400" y="2438400"/>
            <a:ext cx="2590800" cy="8302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940 </a:t>
            </a:r>
          </a:p>
          <a:p>
            <a:pPr eaLnBrk="1" hangingPunct="1">
              <a:spcBef>
                <a:spcPct val="0"/>
              </a:spcBef>
            </a:pPr>
            <a:r>
              <a:rPr lang="en-US" altLang="en-US" sz="1600">
                <a:solidFill>
                  <a:srgbClr val="0000FF"/>
                </a:solidFill>
                <a:latin typeface="Arial" charset="0"/>
              </a:rPr>
              <a:t> D: No output 960</a:t>
            </a:r>
          </a:p>
          <a:p>
            <a:pPr eaLnBrk="1" hangingPunct="1">
              <a:spcBef>
                <a:spcPct val="0"/>
              </a:spcBef>
            </a:pPr>
            <a:r>
              <a:rPr lang="en-US" altLang="en-US" sz="1600">
                <a:solidFill>
                  <a:srgbClr val="0000FF"/>
                </a:solidFill>
                <a:latin typeface="Arial" charset="0"/>
              </a:rPr>
              <a:t> F: High 940?</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017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1"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B8-13. High Mass Peak Sensible Cooling</a:t>
            </a:r>
          </a:p>
        </p:txBody>
      </p:sp>
      <p:cxnSp>
        <p:nvCxnSpPr>
          <p:cNvPr id="8" name="Straight Arrow Connector 7"/>
          <p:cNvCxnSpPr/>
          <p:nvPr/>
        </p:nvCxnSpPr>
        <p:spPr>
          <a:xfrm>
            <a:off x="1255713" y="46243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253" name="TextBox 8"/>
          <p:cNvSpPr txBox="1">
            <a:spLocks noChangeArrowheads="1"/>
          </p:cNvSpPr>
          <p:nvPr/>
        </p:nvSpPr>
        <p:spPr bwMode="auto">
          <a:xfrm>
            <a:off x="990600" y="1600200"/>
            <a:ext cx="5457825" cy="163195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t>
            </a:r>
            <a:r>
              <a:rPr lang="en-US" altLang="en-US" sz="1400">
                <a:solidFill>
                  <a:srgbClr val="0000FF"/>
                </a:solidFill>
                <a:latin typeface="Arial" charset="0"/>
              </a:rPr>
              <a:t>A: No output 940 </a:t>
            </a:r>
          </a:p>
          <a:p>
            <a:pPr eaLnBrk="1" hangingPunct="1">
              <a:spcBef>
                <a:spcPct val="0"/>
              </a:spcBef>
            </a:pPr>
            <a:r>
              <a:rPr lang="en-US" altLang="en-US" sz="1400">
                <a:solidFill>
                  <a:srgbClr val="0000FF"/>
                </a:solidFill>
                <a:latin typeface="Arial" charset="0"/>
              </a:rPr>
              <a:t> D: No output 960</a:t>
            </a:r>
          </a:p>
          <a:p>
            <a:pPr eaLnBrk="1" hangingPunct="1">
              <a:spcBef>
                <a:spcPct val="0"/>
              </a:spcBef>
            </a:pPr>
            <a:r>
              <a:rPr lang="en-US" altLang="en-US" sz="1400">
                <a:solidFill>
                  <a:srgbClr val="FF0000"/>
                </a:solidFill>
                <a:latin typeface="Arial" charset="0"/>
              </a:rPr>
              <a:t> D: Higher on 800. What changed?</a:t>
            </a:r>
          </a:p>
          <a:p>
            <a:pPr eaLnBrk="1" hangingPunct="1">
              <a:spcBef>
                <a:spcPct val="0"/>
              </a:spcBef>
            </a:pPr>
            <a:r>
              <a:rPr lang="en-US" altLang="en-US" sz="1400">
                <a:solidFill>
                  <a:srgbClr val="FF0000"/>
                </a:solidFill>
                <a:latin typeface="Arial" charset="0"/>
              </a:rPr>
              <a:t> F: High 900, 940, 910, 800</a:t>
            </a:r>
          </a:p>
          <a:p>
            <a:pPr eaLnBrk="1" hangingPunct="1">
              <a:spcBef>
                <a:spcPct val="0"/>
              </a:spcBef>
            </a:pPr>
            <a:r>
              <a:rPr lang="en-US" altLang="en-US" sz="1400">
                <a:solidFill>
                  <a:srgbClr val="0000FF"/>
                </a:solidFill>
                <a:latin typeface="Arial" charset="0"/>
              </a:rPr>
              <a:t> G: Reduced 900-940,960 v. Rd#1 (arrow w/ 900). What changed?</a:t>
            </a:r>
          </a:p>
          <a:p>
            <a:pPr eaLnBrk="1" hangingPunct="1">
              <a:spcBef>
                <a:spcPct val="0"/>
              </a:spcBef>
            </a:pPr>
            <a:r>
              <a:rPr lang="en-US" altLang="en-US" sz="1400">
                <a:solidFill>
                  <a:srgbClr val="FF0000"/>
                </a:solidFill>
                <a:latin typeface="Arial" charset="0"/>
              </a:rPr>
              <a:t> G: 950 high; increased v. Rd#1; what changed?</a:t>
            </a:r>
          </a:p>
          <a:p>
            <a:pPr eaLnBrk="1" hangingPunct="1">
              <a:spcBef>
                <a:spcPct val="0"/>
              </a:spcBef>
            </a:pPr>
            <a:r>
              <a:rPr lang="en-US" altLang="en-US" sz="1400">
                <a:solidFill>
                  <a:srgbClr val="FF0000"/>
                </a:solidFill>
                <a:latin typeface="Arial" charset="0"/>
              </a:rPr>
              <a:t> H: High 900, 940, 910, </a:t>
            </a:r>
          </a:p>
        </p:txBody>
      </p:sp>
      <p:cxnSp>
        <p:nvCxnSpPr>
          <p:cNvPr id="11" name="Straight Arrow Connector 10"/>
          <p:cNvCxnSpPr/>
          <p:nvPr/>
        </p:nvCxnSpPr>
        <p:spPr>
          <a:xfrm>
            <a:off x="1423988" y="4648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333625" y="3702050"/>
            <a:ext cx="0" cy="33655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514600" y="3702050"/>
            <a:ext cx="0" cy="228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991225" y="3702050"/>
            <a:ext cx="0" cy="33655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172200" y="3702050"/>
            <a:ext cx="0" cy="228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228975" y="4038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433763" y="383381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438400" y="3833813"/>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162800" y="3017838"/>
            <a:ext cx="609600"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620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High Mass Peak Sensible Cooling</a:t>
            </a:r>
          </a:p>
        </p:txBody>
      </p:sp>
      <p:cxnSp>
        <p:nvCxnSpPr>
          <p:cNvPr id="6" name="Straight Arrow Connector 5"/>
          <p:cNvCxnSpPr/>
          <p:nvPr/>
        </p:nvCxnSpPr>
        <p:spPr>
          <a:xfrm>
            <a:off x="7010400" y="25908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352800" y="2362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54278" name="TextBox 8"/>
          <p:cNvSpPr txBox="1">
            <a:spLocks noChangeArrowheads="1"/>
          </p:cNvSpPr>
          <p:nvPr/>
        </p:nvSpPr>
        <p:spPr bwMode="auto">
          <a:xfrm>
            <a:off x="3505200" y="2141538"/>
            <a:ext cx="2438400" cy="830262"/>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940 </a:t>
            </a:r>
          </a:p>
          <a:p>
            <a:pPr eaLnBrk="1" hangingPunct="1">
              <a:spcBef>
                <a:spcPct val="0"/>
              </a:spcBef>
            </a:pPr>
            <a:r>
              <a:rPr lang="en-US" altLang="en-US" sz="1600">
                <a:solidFill>
                  <a:srgbClr val="0000FF"/>
                </a:solidFill>
                <a:latin typeface="Arial" charset="0"/>
              </a:rPr>
              <a:t> D: No output 960</a:t>
            </a:r>
          </a:p>
          <a:p>
            <a:pPr eaLnBrk="1" hangingPunct="1">
              <a:spcBef>
                <a:spcPct val="0"/>
              </a:spcBef>
            </a:pPr>
            <a:r>
              <a:rPr lang="en-US" altLang="en-US" sz="1600">
                <a:solidFill>
                  <a:srgbClr val="0000FF"/>
                </a:solidFill>
                <a:latin typeface="Arial" charset="0"/>
              </a:rPr>
              <a:t> </a:t>
            </a:r>
            <a:r>
              <a:rPr lang="en-US" altLang="en-US" sz="1400">
                <a:solidFill>
                  <a:srgbClr val="0000FF"/>
                </a:solidFill>
                <a:latin typeface="Arial" charset="0"/>
              </a:rPr>
              <a:t>G: High 950, 910? Other?</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731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299"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B8-31. Delta S. Window, Ann. Heating and Cooling</a:t>
            </a:r>
          </a:p>
        </p:txBody>
      </p:sp>
      <p:cxnSp>
        <p:nvCxnSpPr>
          <p:cNvPr id="6" name="Straight Arrow Connector 5"/>
          <p:cNvCxnSpPr/>
          <p:nvPr/>
        </p:nvCxnSpPr>
        <p:spPr>
          <a:xfrm flipV="1">
            <a:off x="2362200" y="4648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5301" name="TextBox 8"/>
          <p:cNvSpPr txBox="1">
            <a:spLocks noChangeArrowheads="1"/>
          </p:cNvSpPr>
          <p:nvPr/>
        </p:nvSpPr>
        <p:spPr bwMode="auto">
          <a:xfrm>
            <a:off x="4419600" y="2709863"/>
            <a:ext cx="38100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 H: Low sensitivities 600-430 both?, 900-800 heating?</a:t>
            </a:r>
          </a:p>
        </p:txBody>
      </p:sp>
      <p:cxnSp>
        <p:nvCxnSpPr>
          <p:cNvPr id="8" name="Straight Arrow Connector 7"/>
          <p:cNvCxnSpPr/>
          <p:nvPr/>
        </p:nvCxnSpPr>
        <p:spPr>
          <a:xfrm>
            <a:off x="4146550" y="2971800"/>
            <a:ext cx="0" cy="32543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4300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Delta S. Window, Ann. Heating and Sensible Cooling</a:t>
            </a:r>
          </a:p>
        </p:txBody>
      </p:sp>
      <p:cxnSp>
        <p:nvCxnSpPr>
          <p:cNvPr id="6" name="Straight Arrow Connector 5"/>
          <p:cNvCxnSpPr/>
          <p:nvPr/>
        </p:nvCxnSpPr>
        <p:spPr>
          <a:xfrm flipV="1">
            <a:off x="1635125" y="5181600"/>
            <a:ext cx="0" cy="609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696200" y="2895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56326" name="TextBox 8"/>
          <p:cNvSpPr txBox="1">
            <a:spLocks noChangeArrowheads="1"/>
          </p:cNvSpPr>
          <p:nvPr/>
        </p:nvSpPr>
        <p:spPr bwMode="auto">
          <a:xfrm>
            <a:off x="4419600" y="2667000"/>
            <a:ext cx="28956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D: High sensitivity 600-430?</a:t>
            </a:r>
          </a:p>
          <a:p>
            <a:pPr eaLnBrk="1" hangingPunct="1">
              <a:spcBef>
                <a:spcPct val="0"/>
              </a:spcBef>
            </a:pPr>
            <a:r>
              <a:rPr lang="en-US" altLang="en-US" sz="1600">
                <a:solidFill>
                  <a:srgbClr val="0000FF"/>
                </a:solidFill>
                <a:latin typeface="Arial" charset="0"/>
              </a:rPr>
              <a:t> G: High sensitivity 900-800?</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731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47"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B8-32. Delta S. Window, Peak Heating and Cooling</a:t>
            </a:r>
          </a:p>
        </p:txBody>
      </p:sp>
      <p:cxnSp>
        <p:nvCxnSpPr>
          <p:cNvPr id="8" name="Straight Arrow Connector 7"/>
          <p:cNvCxnSpPr/>
          <p:nvPr/>
        </p:nvCxnSpPr>
        <p:spPr>
          <a:xfrm>
            <a:off x="2338388" y="4648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7349" name="TextBox 8"/>
          <p:cNvSpPr txBox="1">
            <a:spLocks noChangeArrowheads="1"/>
          </p:cNvSpPr>
          <p:nvPr/>
        </p:nvSpPr>
        <p:spPr bwMode="auto">
          <a:xfrm>
            <a:off x="1676400" y="2209800"/>
            <a:ext cx="54864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 H: Larger opposite heating sensitivity 900-800, 600-430 (variation to small sensitivity)</a:t>
            </a:r>
          </a:p>
        </p:txBody>
      </p:sp>
      <p:cxnSp>
        <p:nvCxnSpPr>
          <p:cNvPr id="9" name="Straight Arrow Connector 8"/>
          <p:cNvCxnSpPr/>
          <p:nvPr/>
        </p:nvCxnSpPr>
        <p:spPr>
          <a:xfrm>
            <a:off x="5980113" y="4724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Delta S. Window, Peak Heating and Sensible Cooling</a:t>
            </a:r>
          </a:p>
        </p:txBody>
      </p:sp>
      <p:cxnSp>
        <p:nvCxnSpPr>
          <p:cNvPr id="6" name="Straight Arrow Connector 5"/>
          <p:cNvCxnSpPr/>
          <p:nvPr/>
        </p:nvCxnSpPr>
        <p:spPr>
          <a:xfrm>
            <a:off x="3454400" y="2590800"/>
            <a:ext cx="0" cy="1219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620000" y="3200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58374" name="TextBox 8"/>
          <p:cNvSpPr txBox="1">
            <a:spLocks noChangeArrowheads="1"/>
          </p:cNvSpPr>
          <p:nvPr/>
        </p:nvSpPr>
        <p:spPr bwMode="auto">
          <a:xfrm>
            <a:off x="4419600" y="2667000"/>
            <a:ext cx="30480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D: Low sensitivity 600-430?</a:t>
            </a:r>
          </a:p>
          <a:p>
            <a:pPr eaLnBrk="1" hangingPunct="1">
              <a:spcBef>
                <a:spcPct val="0"/>
              </a:spcBef>
            </a:pPr>
            <a:r>
              <a:rPr lang="en-US" altLang="en-US" sz="1600">
                <a:solidFill>
                  <a:srgbClr val="0000FF"/>
                </a:solidFill>
                <a:latin typeface="Arial" charset="0"/>
              </a:rPr>
              <a:t> G: High sensitivity 900-800?</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395" name="Title 1"/>
          <p:cNvSpPr>
            <a:spLocks noGrp="1"/>
          </p:cNvSpPr>
          <p:nvPr>
            <p:ph type="title"/>
          </p:nvPr>
        </p:nvSpPr>
        <p:spPr>
          <a:xfrm>
            <a:off x="0" y="0"/>
            <a:ext cx="9144000" cy="1017588"/>
          </a:xfrm>
        </p:spPr>
        <p:txBody>
          <a:bodyPr/>
          <a:lstStyle/>
          <a:p>
            <a:r>
              <a:rPr lang="en-US" altLang="en-US" sz="3200" b="1" smtClean="0"/>
              <a:t>Thermal Fabric Update Results, Round 2</a:t>
            </a:r>
            <a:br>
              <a:rPr lang="en-US" altLang="en-US" sz="3200" b="1" smtClean="0"/>
            </a:br>
            <a:r>
              <a:rPr lang="en-US" altLang="en-US" sz="2800" b="1" smtClean="0"/>
              <a:t>B8-A17. Delta Shading/Orientation, Ann. Heating &amp; Cooling</a:t>
            </a:r>
          </a:p>
        </p:txBody>
      </p:sp>
      <p:sp>
        <p:nvSpPr>
          <p:cNvPr id="59396" name="TextBox 8"/>
          <p:cNvSpPr txBox="1">
            <a:spLocks noChangeArrowheads="1"/>
          </p:cNvSpPr>
          <p:nvPr/>
        </p:nvSpPr>
        <p:spPr bwMode="auto">
          <a:xfrm>
            <a:off x="152400" y="1017588"/>
            <a:ext cx="8991600" cy="1954212"/>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t>
            </a:r>
            <a:r>
              <a:rPr lang="en-US" altLang="en-US" sz="1500" i="1">
                <a:solidFill>
                  <a:srgbClr val="0000FF"/>
                </a:solidFill>
                <a:latin typeface="Arial" charset="0"/>
              </a:rPr>
              <a:t>Grouped shading and orientation deltas into one chart (category grouping applies to next delta charts)</a:t>
            </a:r>
          </a:p>
          <a:p>
            <a:pPr eaLnBrk="1" hangingPunct="1">
              <a:spcBef>
                <a:spcPct val="0"/>
              </a:spcBef>
            </a:pPr>
            <a:r>
              <a:rPr lang="en-US" altLang="en-US" sz="1500" i="1">
                <a:solidFill>
                  <a:srgbClr val="0000FF"/>
                </a:solidFill>
                <a:latin typeface="Arial" charset="0"/>
              </a:rPr>
              <a:t> Changes versus Rd#1 noted in absolute charts; focus on remaining differences in all the “delta” comparisons</a:t>
            </a:r>
          </a:p>
          <a:p>
            <a:pPr eaLnBrk="1" hangingPunct="1">
              <a:spcBef>
                <a:spcPct val="0"/>
              </a:spcBef>
            </a:pPr>
            <a:r>
              <a:rPr lang="en-US" altLang="en-US" sz="1500" i="1">
                <a:solidFill>
                  <a:srgbClr val="0000FF"/>
                </a:solidFill>
                <a:latin typeface="Arial" charset="0"/>
              </a:rPr>
              <a:t> Cooling load sensitivities to South (610-600) and E/W (630-620) shading have wide range. This is primary reason why we also ran MZ cases.</a:t>
            </a:r>
            <a:r>
              <a:rPr lang="en-US" altLang="en-US" sz="1500" b="1" i="1">
                <a:solidFill>
                  <a:srgbClr val="0000FF"/>
                </a:solidFill>
                <a:latin typeface="Arial" charset="0"/>
              </a:rPr>
              <a:t> </a:t>
            </a:r>
            <a:r>
              <a:rPr lang="en-US" altLang="en-US" sz="1500" b="1" i="1">
                <a:solidFill>
                  <a:srgbClr val="00B050"/>
                </a:solidFill>
                <a:latin typeface="Arial" charset="0"/>
              </a:rPr>
              <a:t>Tkjn (for future work) Consider to add combined fin and overhang to MZ cases.</a:t>
            </a:r>
            <a:endParaRPr lang="en-US" altLang="en-US" sz="1500">
              <a:solidFill>
                <a:srgbClr val="00B050"/>
              </a:solidFill>
              <a:latin typeface="Arial" charset="0"/>
            </a:endParaRPr>
          </a:p>
          <a:p>
            <a:pPr eaLnBrk="1" hangingPunct="1">
              <a:spcBef>
                <a:spcPct val="0"/>
              </a:spcBef>
            </a:pPr>
            <a:r>
              <a:rPr lang="en-US" altLang="en-US" sz="1500">
                <a:solidFill>
                  <a:srgbClr val="FF0000"/>
                </a:solidFill>
                <a:latin typeface="Arial" charset="0"/>
              </a:rPr>
              <a:t> C: Has greatest sensitivities to E/W shading (630-620, 930-920)</a:t>
            </a:r>
          </a:p>
          <a:p>
            <a:pPr eaLnBrk="1" hangingPunct="1">
              <a:spcBef>
                <a:spcPct val="0"/>
              </a:spcBef>
            </a:pPr>
            <a:r>
              <a:rPr lang="en-US" altLang="en-US" sz="1500">
                <a:solidFill>
                  <a:srgbClr val="FF0000"/>
                </a:solidFill>
                <a:latin typeface="Arial" charset="0"/>
              </a:rPr>
              <a:t> G: Opposite sensitivity 920-900 cooling; low sensitivity 920-900 heating</a:t>
            </a:r>
          </a:p>
        </p:txBody>
      </p:sp>
      <p:cxnSp>
        <p:nvCxnSpPr>
          <p:cNvPr id="10" name="Straight Arrow Connector 9"/>
          <p:cNvCxnSpPr/>
          <p:nvPr/>
        </p:nvCxnSpPr>
        <p:spPr>
          <a:xfrm flipV="1">
            <a:off x="5602288" y="4648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46925" y="3006725"/>
            <a:ext cx="0" cy="3937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553200" y="5791200"/>
            <a:ext cx="0" cy="228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7748588" y="5334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943600" y="3597275"/>
            <a:ext cx="0" cy="19685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013325" y="3124200"/>
            <a:ext cx="0" cy="3937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620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Delta S. Win. Shading, Ann. Heating &amp; Sens. Cooling</a:t>
            </a:r>
          </a:p>
        </p:txBody>
      </p:sp>
      <p:cxnSp>
        <p:nvCxnSpPr>
          <p:cNvPr id="6" name="Straight Arrow Connector 5"/>
          <p:cNvCxnSpPr/>
          <p:nvPr/>
        </p:nvCxnSpPr>
        <p:spPr>
          <a:xfrm flipV="1">
            <a:off x="7662863" y="5410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60421" name="TextBox 8"/>
          <p:cNvSpPr txBox="1">
            <a:spLocks noChangeArrowheads="1"/>
          </p:cNvSpPr>
          <p:nvPr/>
        </p:nvSpPr>
        <p:spPr bwMode="auto">
          <a:xfrm>
            <a:off x="5638800" y="2362200"/>
            <a:ext cx="32766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G: High sensitivity 910-900? (may relate to other differences?)</a:t>
            </a:r>
          </a:p>
        </p:txBody>
      </p:sp>
      <p:sp>
        <p:nvSpPr>
          <p:cNvPr id="60422" name="TextBox 8"/>
          <p:cNvSpPr txBox="1">
            <a:spLocks noChangeArrowheads="1"/>
          </p:cNvSpPr>
          <p:nvPr/>
        </p:nvSpPr>
        <p:spPr bwMode="auto">
          <a:xfrm>
            <a:off x="1447800" y="3810000"/>
            <a:ext cx="4267200" cy="8302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Robust cooling sensitivity with wide range of disagreement and no truly obvious outlier </a:t>
            </a:r>
          </a:p>
          <a:p>
            <a:pPr eaLnBrk="1" hangingPunct="1">
              <a:spcBef>
                <a:spcPct val="0"/>
              </a:spcBef>
            </a:pPr>
            <a:r>
              <a:rPr lang="en-US" altLang="en-US" sz="1600">
                <a:solidFill>
                  <a:srgbClr val="0000FF"/>
                </a:solidFill>
                <a:latin typeface="Arial" charset="0"/>
              </a:rPr>
              <a:t> </a:t>
            </a:r>
            <a:r>
              <a:rPr lang="en-US" altLang="en-US" sz="1600" b="1">
                <a:solidFill>
                  <a:srgbClr val="0000FF"/>
                </a:solidFill>
                <a:latin typeface="Arial" charset="0"/>
              </a:rPr>
              <a:t>Run BESTEST MZ shading cases (2008)</a:t>
            </a:r>
            <a:endParaRPr lang="en-US" altLang="en-US" sz="1600">
              <a:solidFill>
                <a:srgbClr val="0000FF"/>
              </a:solidFill>
              <a:latin typeface="Arial" charset="0"/>
            </a:endParaRPr>
          </a:p>
        </p:txBody>
      </p:sp>
      <p:cxnSp>
        <p:nvCxnSpPr>
          <p:cNvPr id="11" name="Straight Arrow Connector 10"/>
          <p:cNvCxnSpPr/>
          <p:nvPr/>
        </p:nvCxnSpPr>
        <p:spPr>
          <a:xfrm flipH="1">
            <a:off x="4419600" y="5257800"/>
            <a:ext cx="762000" cy="0"/>
          </a:xfrm>
          <a:prstGeom prst="straightConnector1">
            <a:avLst/>
          </a:prstGeom>
          <a:ln w="508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620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Delta E/W Window, Ann. Heating &amp; Sens. Cooling</a:t>
            </a:r>
          </a:p>
        </p:txBody>
      </p:sp>
      <p:cxnSp>
        <p:nvCxnSpPr>
          <p:cNvPr id="6" name="Straight Arrow Connector 5"/>
          <p:cNvCxnSpPr/>
          <p:nvPr/>
        </p:nvCxnSpPr>
        <p:spPr>
          <a:xfrm>
            <a:off x="7662863" y="3446463"/>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752600" y="25908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61446" name="TextBox 8"/>
          <p:cNvSpPr txBox="1">
            <a:spLocks noChangeArrowheads="1"/>
          </p:cNvSpPr>
          <p:nvPr/>
        </p:nvSpPr>
        <p:spPr bwMode="auto">
          <a:xfrm>
            <a:off x="4495800" y="4789488"/>
            <a:ext cx="3657600" cy="83185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D: 620-600? </a:t>
            </a:r>
          </a:p>
          <a:p>
            <a:pPr eaLnBrk="1" hangingPunct="1">
              <a:spcBef>
                <a:spcPct val="0"/>
              </a:spcBef>
            </a:pPr>
            <a:r>
              <a:rPr lang="en-US" altLang="en-US" sz="1600">
                <a:solidFill>
                  <a:srgbClr val="0000FF"/>
                </a:solidFill>
                <a:latin typeface="Arial" charset="0"/>
              </a:rPr>
              <a:t> G: 920-900? </a:t>
            </a:r>
          </a:p>
          <a:p>
            <a:pPr eaLnBrk="1" hangingPunct="1">
              <a:spcBef>
                <a:spcPct val="0"/>
              </a:spcBef>
            </a:pPr>
            <a:r>
              <a:rPr lang="en-US" altLang="en-US" sz="1600">
                <a:solidFill>
                  <a:srgbClr val="0000FF"/>
                </a:solidFill>
                <a:latin typeface="Arial" charset="0"/>
              </a:rPr>
              <a:t> Both may relate to other differences?</a:t>
            </a:r>
          </a:p>
        </p:txBody>
      </p:sp>
      <p:cxnSp>
        <p:nvCxnSpPr>
          <p:cNvPr id="9" name="Straight Arrow Connector 8"/>
          <p:cNvCxnSpPr/>
          <p:nvPr/>
        </p:nvCxnSpPr>
        <p:spPr>
          <a:xfrm>
            <a:off x="3530600" y="3429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67400" y="2819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0"/>
            <a:ext cx="8229600" cy="1219200"/>
          </a:xfrm>
        </p:spPr>
        <p:txBody>
          <a:bodyPr/>
          <a:lstStyle/>
          <a:p>
            <a:r>
              <a:rPr lang="en-US" altLang="en-US" b="1" smtClean="0"/>
              <a:t>In-Depth Cases</a:t>
            </a:r>
          </a:p>
        </p:txBody>
      </p:sp>
      <p:pic>
        <p:nvPicPr>
          <p:cNvPr id="7171" name="Picture 6" descr="tableB1-1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 y="1143000"/>
            <a:ext cx="8948738"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4300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Delta E/W Win. Shading, Ann. Htg. &amp; Sens. Clg.</a:t>
            </a:r>
          </a:p>
        </p:txBody>
      </p:sp>
      <p:cxnSp>
        <p:nvCxnSpPr>
          <p:cNvPr id="8" name="Straight Arrow Connector 7"/>
          <p:cNvCxnSpPr/>
          <p:nvPr/>
        </p:nvCxnSpPr>
        <p:spPr>
          <a:xfrm flipH="1" flipV="1">
            <a:off x="4038600" y="5257800"/>
            <a:ext cx="685800" cy="457200"/>
          </a:xfrm>
          <a:prstGeom prst="straightConnector1">
            <a:avLst/>
          </a:prstGeom>
          <a:ln w="508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62469" name="TextBox 8"/>
          <p:cNvSpPr txBox="1">
            <a:spLocks noChangeArrowheads="1"/>
          </p:cNvSpPr>
          <p:nvPr/>
        </p:nvSpPr>
        <p:spPr bwMode="auto">
          <a:xfrm>
            <a:off x="685800" y="2057400"/>
            <a:ext cx="4267200" cy="8302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Robust cooling sensitivity with wide range of disagreement and no truly obvious outlier </a:t>
            </a:r>
          </a:p>
          <a:p>
            <a:pPr eaLnBrk="1" hangingPunct="1">
              <a:spcBef>
                <a:spcPct val="0"/>
              </a:spcBef>
            </a:pPr>
            <a:r>
              <a:rPr lang="en-US" altLang="en-US" sz="1600">
                <a:solidFill>
                  <a:srgbClr val="0000FF"/>
                </a:solidFill>
                <a:latin typeface="Arial" charset="0"/>
              </a:rPr>
              <a:t> </a:t>
            </a:r>
            <a:r>
              <a:rPr lang="en-US" altLang="en-US" sz="1600" b="1">
                <a:solidFill>
                  <a:srgbClr val="0000FF"/>
                </a:solidFill>
                <a:latin typeface="Arial" charset="0"/>
              </a:rPr>
              <a:t>Run BESTEST MZ shading cases (2008)</a:t>
            </a:r>
            <a:endParaRPr lang="en-US" altLang="en-US" sz="1600">
              <a:solidFill>
                <a:srgbClr val="0000FF"/>
              </a:solidFill>
              <a:latin typeface="Arial"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491"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800" b="1" smtClean="0"/>
              <a:t>B8-A18. Delta Shading/Orientation, Peak Heating &amp; Cooling</a:t>
            </a:r>
          </a:p>
        </p:txBody>
      </p:sp>
      <p:sp>
        <p:nvSpPr>
          <p:cNvPr id="63492" name="TextBox 8"/>
          <p:cNvSpPr txBox="1">
            <a:spLocks noChangeArrowheads="1"/>
          </p:cNvSpPr>
          <p:nvPr/>
        </p:nvSpPr>
        <p:spPr bwMode="auto">
          <a:xfrm>
            <a:off x="1676400" y="1143000"/>
            <a:ext cx="7237413" cy="1323975"/>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 C: High peak cooling sensitivity 930-920, 630-620 peak cooling?</a:t>
            </a:r>
          </a:p>
          <a:p>
            <a:pPr eaLnBrk="1" hangingPunct="1">
              <a:spcBef>
                <a:spcPct val="0"/>
              </a:spcBef>
            </a:pPr>
            <a:r>
              <a:rPr lang="en-US" altLang="en-US" sz="1600">
                <a:solidFill>
                  <a:srgbClr val="FF0000"/>
                </a:solidFill>
                <a:latin typeface="Arial" charset="0"/>
              </a:rPr>
              <a:t> D: Low peak cooling sensitivity 620-600 (orientation delta)</a:t>
            </a:r>
          </a:p>
          <a:p>
            <a:pPr eaLnBrk="1" hangingPunct="1">
              <a:spcBef>
                <a:spcPct val="0"/>
              </a:spcBef>
            </a:pPr>
            <a:r>
              <a:rPr lang="en-US" altLang="en-US" sz="1600">
                <a:solidFill>
                  <a:srgbClr val="FF0000"/>
                </a:solidFill>
                <a:latin typeface="Arial" charset="0"/>
              </a:rPr>
              <a:t> F: High peak cooling sensitivity 630-620? (if ignore C), increased v. Rd#1</a:t>
            </a:r>
          </a:p>
          <a:p>
            <a:pPr eaLnBrk="1" hangingPunct="1">
              <a:spcBef>
                <a:spcPct val="0"/>
              </a:spcBef>
            </a:pPr>
            <a:r>
              <a:rPr lang="en-US" altLang="en-US" sz="1600">
                <a:solidFill>
                  <a:srgbClr val="FF0000"/>
                </a:solidFill>
                <a:latin typeface="Arial" charset="0"/>
              </a:rPr>
              <a:t> G: Low peak cooling sensitivity 910-900</a:t>
            </a:r>
          </a:p>
          <a:p>
            <a:pPr eaLnBrk="1" hangingPunct="1">
              <a:spcBef>
                <a:spcPct val="0"/>
              </a:spcBef>
            </a:pPr>
            <a:r>
              <a:rPr lang="en-US" altLang="en-US" sz="1600">
                <a:solidFill>
                  <a:srgbClr val="FF0000"/>
                </a:solidFill>
                <a:latin typeface="Arial" charset="0"/>
              </a:rPr>
              <a:t> H: High peak cooling sensitivities 620-600, 920-900; low 610-600</a:t>
            </a:r>
          </a:p>
        </p:txBody>
      </p:sp>
      <p:cxnSp>
        <p:nvCxnSpPr>
          <p:cNvPr id="10" name="Straight Arrow Connector 9"/>
          <p:cNvCxnSpPr/>
          <p:nvPr/>
        </p:nvCxnSpPr>
        <p:spPr>
          <a:xfrm flipV="1">
            <a:off x="4495800" y="5715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4243388" y="42433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133600" y="3581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638800" y="42433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748588" y="42592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721475" y="437197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224213" y="391001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553200" y="4343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620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Delta S. Win. Shading, Peak Heating &amp; Sens. Cooling</a:t>
            </a:r>
          </a:p>
        </p:txBody>
      </p:sp>
      <p:cxnSp>
        <p:nvCxnSpPr>
          <p:cNvPr id="6" name="Straight Arrow Connector 5"/>
          <p:cNvCxnSpPr/>
          <p:nvPr/>
        </p:nvCxnSpPr>
        <p:spPr>
          <a:xfrm flipH="1" flipV="1">
            <a:off x="7678738" y="4114800"/>
            <a:ext cx="17462" cy="16764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64517" name="TextBox 8"/>
          <p:cNvSpPr txBox="1">
            <a:spLocks noChangeArrowheads="1"/>
          </p:cNvSpPr>
          <p:nvPr/>
        </p:nvSpPr>
        <p:spPr bwMode="auto">
          <a:xfrm>
            <a:off x="1981200" y="5054600"/>
            <a:ext cx="3886200" cy="8302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Small y-axis values (not robust sens.)</a:t>
            </a:r>
          </a:p>
          <a:p>
            <a:pPr eaLnBrk="1" hangingPunct="1">
              <a:spcBef>
                <a:spcPct val="0"/>
              </a:spcBef>
            </a:pPr>
            <a:r>
              <a:rPr lang="en-US" altLang="en-US" sz="1600">
                <a:solidFill>
                  <a:srgbClr val="0000FF"/>
                </a:solidFill>
                <a:latin typeface="Arial" charset="0"/>
              </a:rPr>
              <a:t> G: Low sensitivity 910-900? (may relate to other differences?)</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620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Delta E/W Window, Peak Heating &amp; Sens. Cooling</a:t>
            </a:r>
          </a:p>
        </p:txBody>
      </p:sp>
      <p:cxnSp>
        <p:nvCxnSpPr>
          <p:cNvPr id="6" name="Straight Arrow Connector 5"/>
          <p:cNvCxnSpPr/>
          <p:nvPr/>
        </p:nvCxnSpPr>
        <p:spPr>
          <a:xfrm>
            <a:off x="3581400" y="2514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752600" y="2286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65542" name="TextBox 8"/>
          <p:cNvSpPr txBox="1">
            <a:spLocks noChangeArrowheads="1"/>
          </p:cNvSpPr>
          <p:nvPr/>
        </p:nvSpPr>
        <p:spPr bwMode="auto">
          <a:xfrm>
            <a:off x="4419600" y="4419600"/>
            <a:ext cx="3733800" cy="1323975"/>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D: 620-600? </a:t>
            </a:r>
          </a:p>
          <a:p>
            <a:pPr eaLnBrk="1" hangingPunct="1">
              <a:spcBef>
                <a:spcPct val="0"/>
              </a:spcBef>
            </a:pPr>
            <a:r>
              <a:rPr lang="en-US" altLang="en-US" sz="1600">
                <a:solidFill>
                  <a:srgbClr val="0000FF"/>
                </a:solidFill>
                <a:latin typeface="Arial" charset="0"/>
              </a:rPr>
              <a:t> F: 920-900 cooling, opposite sensitivity (if G changes next round)</a:t>
            </a:r>
          </a:p>
          <a:p>
            <a:pPr eaLnBrk="1" hangingPunct="1">
              <a:spcBef>
                <a:spcPct val="0"/>
              </a:spcBef>
            </a:pPr>
            <a:r>
              <a:rPr lang="en-US" altLang="en-US" sz="1600">
                <a:solidFill>
                  <a:srgbClr val="0000FF"/>
                </a:solidFill>
                <a:latin typeface="Arial" charset="0"/>
              </a:rPr>
              <a:t> G: 920-900 cooling? </a:t>
            </a:r>
          </a:p>
          <a:p>
            <a:pPr eaLnBrk="1" hangingPunct="1">
              <a:spcBef>
                <a:spcPct val="0"/>
              </a:spcBef>
            </a:pPr>
            <a:r>
              <a:rPr lang="en-US" altLang="en-US" sz="1600">
                <a:solidFill>
                  <a:srgbClr val="0000FF"/>
                </a:solidFill>
                <a:latin typeface="Arial" charset="0"/>
              </a:rPr>
              <a:t> D,G may relate to other differences?</a:t>
            </a:r>
          </a:p>
        </p:txBody>
      </p:sp>
      <p:cxnSp>
        <p:nvCxnSpPr>
          <p:cNvPr id="9" name="Straight Arrow Connector 8"/>
          <p:cNvCxnSpPr/>
          <p:nvPr/>
        </p:nvCxnSpPr>
        <p:spPr>
          <a:xfrm flipV="1">
            <a:off x="7696200" y="3886200"/>
            <a:ext cx="0" cy="381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467600" y="3352800"/>
            <a:ext cx="0" cy="762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620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Delta E/W Win. Shading, Peak Htg. &amp; Sens. Clg.</a:t>
            </a:r>
          </a:p>
        </p:txBody>
      </p:sp>
      <p:sp>
        <p:nvSpPr>
          <p:cNvPr id="66564" name="TextBox 8"/>
          <p:cNvSpPr txBox="1">
            <a:spLocks noChangeArrowheads="1"/>
          </p:cNvSpPr>
          <p:nvPr/>
        </p:nvSpPr>
        <p:spPr bwMode="auto">
          <a:xfrm>
            <a:off x="3657600" y="5181600"/>
            <a:ext cx="4267200" cy="107791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Cooling sensitivity with wide range of disagreement and no truly obvious outlier</a:t>
            </a:r>
          </a:p>
          <a:p>
            <a:pPr eaLnBrk="1" hangingPunct="1">
              <a:spcBef>
                <a:spcPct val="0"/>
              </a:spcBef>
            </a:pPr>
            <a:r>
              <a:rPr lang="en-US" altLang="en-US" sz="1600">
                <a:solidFill>
                  <a:srgbClr val="0000FF"/>
                </a:solidFill>
                <a:latin typeface="Arial" charset="0"/>
              </a:rPr>
              <a:t> Although C is more sensitive </a:t>
            </a:r>
          </a:p>
          <a:p>
            <a:pPr eaLnBrk="1" hangingPunct="1">
              <a:spcBef>
                <a:spcPct val="0"/>
              </a:spcBef>
            </a:pPr>
            <a:r>
              <a:rPr lang="en-US" altLang="en-US" sz="1600">
                <a:solidFill>
                  <a:srgbClr val="0000FF"/>
                </a:solidFill>
                <a:latin typeface="Arial" charset="0"/>
              </a:rPr>
              <a:t> </a:t>
            </a:r>
            <a:r>
              <a:rPr lang="en-US" altLang="en-US" sz="1600" b="1">
                <a:solidFill>
                  <a:srgbClr val="0000FF"/>
                </a:solidFill>
                <a:latin typeface="Arial" charset="0"/>
              </a:rPr>
              <a:t>Run BESTEST MZ shading cases (2008)</a:t>
            </a:r>
            <a:endParaRPr lang="en-US" altLang="en-US" sz="1600">
              <a:solidFill>
                <a:srgbClr val="0000FF"/>
              </a:solidFill>
              <a:latin typeface="Arial"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87"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800" b="1" smtClean="0"/>
              <a:t>B8-A19. Delta Setback/Vent Cool/Sunspace, Ann. Htg &amp; Clg</a:t>
            </a:r>
          </a:p>
        </p:txBody>
      </p:sp>
      <p:sp>
        <p:nvSpPr>
          <p:cNvPr id="67588" name="TextBox 8"/>
          <p:cNvSpPr txBox="1">
            <a:spLocks noChangeArrowheads="1"/>
          </p:cNvSpPr>
          <p:nvPr/>
        </p:nvSpPr>
        <p:spPr bwMode="auto">
          <a:xfrm>
            <a:off x="1684338" y="1905000"/>
            <a:ext cx="7459662" cy="107791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D: No output for Case 960 (sunspace)</a:t>
            </a:r>
          </a:p>
          <a:p>
            <a:pPr eaLnBrk="1" hangingPunct="1">
              <a:spcBef>
                <a:spcPct val="0"/>
              </a:spcBef>
            </a:pPr>
            <a:r>
              <a:rPr lang="en-US" altLang="en-US" sz="1600">
                <a:solidFill>
                  <a:srgbClr val="0000FF"/>
                </a:solidFill>
                <a:latin typeface="Arial" charset="0"/>
              </a:rPr>
              <a:t> D: 650-600 cooling sensitivity much improved, see documented revisions.</a:t>
            </a:r>
          </a:p>
          <a:p>
            <a:pPr eaLnBrk="1" hangingPunct="1">
              <a:spcBef>
                <a:spcPct val="0"/>
              </a:spcBef>
            </a:pPr>
            <a:r>
              <a:rPr lang="en-US" altLang="en-US" sz="1600">
                <a:solidFill>
                  <a:srgbClr val="FF0000"/>
                </a:solidFill>
                <a:latin typeface="Arial" charset="0"/>
              </a:rPr>
              <a:t> G: High sensitivities 650-600, 960-900 cooling; low sensitivity 960-900 heating</a:t>
            </a:r>
          </a:p>
          <a:p>
            <a:pPr eaLnBrk="1" hangingPunct="1">
              <a:spcBef>
                <a:spcPct val="0"/>
              </a:spcBef>
            </a:pPr>
            <a:r>
              <a:rPr lang="en-US" altLang="en-US" sz="1600">
                <a:solidFill>
                  <a:srgbClr val="FF0000"/>
                </a:solidFill>
                <a:latin typeface="Arial" charset="0"/>
              </a:rPr>
              <a:t> H: High sensitivity 650-600</a:t>
            </a:r>
          </a:p>
        </p:txBody>
      </p:sp>
      <p:cxnSp>
        <p:nvCxnSpPr>
          <p:cNvPr id="10" name="Straight Arrow Connector 9"/>
          <p:cNvCxnSpPr/>
          <p:nvPr/>
        </p:nvCxnSpPr>
        <p:spPr>
          <a:xfrm flipV="1">
            <a:off x="4343400" y="5791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4243388" y="5715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6629400" y="391477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886200" y="4624388"/>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848600" y="544195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620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Delta Thermostat Setback, Annual Heating</a:t>
            </a:r>
          </a:p>
        </p:txBody>
      </p:sp>
      <p:cxnSp>
        <p:nvCxnSpPr>
          <p:cNvPr id="8" name="Straight Arrow Connector 7"/>
          <p:cNvCxnSpPr/>
          <p:nvPr/>
        </p:nvCxnSpPr>
        <p:spPr>
          <a:xfrm flipV="1">
            <a:off x="2438400" y="3733800"/>
            <a:ext cx="0" cy="1905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68613" name="TextBox 8"/>
          <p:cNvSpPr txBox="1">
            <a:spLocks noChangeArrowheads="1"/>
          </p:cNvSpPr>
          <p:nvPr/>
        </p:nvSpPr>
        <p:spPr bwMode="auto">
          <a:xfrm>
            <a:off x="4419600" y="4419600"/>
            <a:ext cx="24384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640, 940</a:t>
            </a:r>
          </a:p>
          <a:p>
            <a:pPr eaLnBrk="1" hangingPunct="1">
              <a:spcBef>
                <a:spcPct val="0"/>
              </a:spcBef>
            </a:pPr>
            <a:r>
              <a:rPr lang="en-US" altLang="en-US" sz="1600">
                <a:solidFill>
                  <a:srgbClr val="0000FF"/>
                </a:solidFill>
                <a:latin typeface="Arial" charset="0"/>
              </a:rPr>
              <a:t> D: 640-600 Low? </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620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Delta Vent Cooling, Annual Sensible Cooling</a:t>
            </a:r>
          </a:p>
        </p:txBody>
      </p:sp>
      <p:cxnSp>
        <p:nvCxnSpPr>
          <p:cNvPr id="8" name="Straight Arrow Connector 7"/>
          <p:cNvCxnSpPr/>
          <p:nvPr/>
        </p:nvCxnSpPr>
        <p:spPr>
          <a:xfrm flipV="1">
            <a:off x="1981200" y="5562600"/>
            <a:ext cx="381000" cy="381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69637" name="TextBox 8"/>
          <p:cNvSpPr txBox="1">
            <a:spLocks noChangeArrowheads="1"/>
          </p:cNvSpPr>
          <p:nvPr/>
        </p:nvSpPr>
        <p:spPr bwMode="auto">
          <a:xfrm>
            <a:off x="2971800" y="5029200"/>
            <a:ext cx="2895600" cy="8302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D: 650-600 High sensitivity?</a:t>
            </a:r>
          </a:p>
          <a:p>
            <a:pPr eaLnBrk="1" hangingPunct="1">
              <a:spcBef>
                <a:spcPct val="0"/>
              </a:spcBef>
            </a:pPr>
            <a:r>
              <a:rPr lang="en-US" altLang="en-US" sz="1600">
                <a:solidFill>
                  <a:srgbClr val="0000FF"/>
                </a:solidFill>
                <a:latin typeface="Arial" charset="0"/>
              </a:rPr>
              <a:t> G: least sens. 650-600, most sens. 950-900?  </a:t>
            </a:r>
          </a:p>
        </p:txBody>
      </p:sp>
      <p:cxnSp>
        <p:nvCxnSpPr>
          <p:cNvPr id="10" name="Straight Arrow Connector 9"/>
          <p:cNvCxnSpPr/>
          <p:nvPr/>
        </p:nvCxnSpPr>
        <p:spPr>
          <a:xfrm flipH="1" flipV="1">
            <a:off x="3657600" y="3276600"/>
            <a:ext cx="3048000" cy="25908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705600" y="5486400"/>
            <a:ext cx="381000" cy="381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Delta Sunspace, Annual Heating and Sensible Cooling</a:t>
            </a:r>
          </a:p>
        </p:txBody>
      </p:sp>
      <p:cxnSp>
        <p:nvCxnSpPr>
          <p:cNvPr id="6" name="Straight Arrow Connector 5"/>
          <p:cNvCxnSpPr/>
          <p:nvPr/>
        </p:nvCxnSpPr>
        <p:spPr>
          <a:xfrm flipV="1">
            <a:off x="7086600" y="5562600"/>
            <a:ext cx="0" cy="6858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429000" y="2895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70662" name="TextBox 8"/>
          <p:cNvSpPr txBox="1">
            <a:spLocks noChangeArrowheads="1"/>
          </p:cNvSpPr>
          <p:nvPr/>
        </p:nvSpPr>
        <p:spPr bwMode="auto">
          <a:xfrm>
            <a:off x="1447800" y="4343400"/>
            <a:ext cx="2971800" cy="8302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D: No output 960</a:t>
            </a:r>
          </a:p>
          <a:p>
            <a:pPr eaLnBrk="1" hangingPunct="1">
              <a:spcBef>
                <a:spcPct val="0"/>
              </a:spcBef>
            </a:pPr>
            <a:r>
              <a:rPr lang="en-US" altLang="en-US" sz="1600">
                <a:solidFill>
                  <a:srgbClr val="0000FF"/>
                </a:solidFill>
                <a:latin typeface="Arial" charset="0"/>
              </a:rPr>
              <a:t> G: Heating, Low sensitivity?</a:t>
            </a:r>
          </a:p>
          <a:p>
            <a:pPr eaLnBrk="1" hangingPunct="1">
              <a:spcBef>
                <a:spcPct val="0"/>
              </a:spcBef>
            </a:pPr>
            <a:r>
              <a:rPr lang="en-US" altLang="en-US" sz="1600">
                <a:solidFill>
                  <a:srgbClr val="0000FF"/>
                </a:solidFill>
                <a:latin typeface="Arial" charset="0"/>
              </a:rPr>
              <a:t> G: Cooling, High sensitivity? </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83"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800" b="1" smtClean="0"/>
              <a:t>B8-A20. Delta Setback/Vent Cool/Sunspace, Peak Htg &amp; Clg</a:t>
            </a:r>
          </a:p>
        </p:txBody>
      </p:sp>
      <p:sp>
        <p:nvSpPr>
          <p:cNvPr id="71684" name="TextBox 8"/>
          <p:cNvSpPr txBox="1">
            <a:spLocks noChangeArrowheads="1"/>
          </p:cNvSpPr>
          <p:nvPr/>
        </p:nvSpPr>
        <p:spPr bwMode="auto">
          <a:xfrm>
            <a:off x="3810000" y="1290638"/>
            <a:ext cx="5341938" cy="2062162"/>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t>
            </a:r>
            <a:r>
              <a:rPr lang="en-US" altLang="en-US" sz="1400">
                <a:solidFill>
                  <a:srgbClr val="0000FF"/>
                </a:solidFill>
                <a:latin typeface="Arial" charset="0"/>
              </a:rPr>
              <a:t>A: No output for 640 and 940 (Tstat setback)</a:t>
            </a:r>
          </a:p>
          <a:p>
            <a:pPr eaLnBrk="1" hangingPunct="1">
              <a:spcBef>
                <a:spcPct val="0"/>
              </a:spcBef>
            </a:pPr>
            <a:r>
              <a:rPr lang="en-US" altLang="en-US" sz="1400">
                <a:solidFill>
                  <a:srgbClr val="0000FF"/>
                </a:solidFill>
                <a:latin typeface="Arial" charset="0"/>
              </a:rPr>
              <a:t> D: No output for 960 (sunspace)</a:t>
            </a:r>
          </a:p>
          <a:p>
            <a:pPr eaLnBrk="1" hangingPunct="1">
              <a:spcBef>
                <a:spcPct val="0"/>
              </a:spcBef>
            </a:pPr>
            <a:r>
              <a:rPr lang="en-US" altLang="en-US" sz="1400">
                <a:solidFill>
                  <a:srgbClr val="0000FF"/>
                </a:solidFill>
                <a:latin typeface="Arial" charset="0"/>
              </a:rPr>
              <a:t> D: 650-600 peak cooling sensitivity improved, see documented revisions. Note: 600,640,650 have same peak cooling values (640 not shown here); Prog D participant check that is intended.</a:t>
            </a:r>
          </a:p>
          <a:p>
            <a:pPr eaLnBrk="1" hangingPunct="1">
              <a:spcBef>
                <a:spcPct val="0"/>
              </a:spcBef>
            </a:pPr>
            <a:r>
              <a:rPr lang="en-US" altLang="en-US" sz="1400">
                <a:solidFill>
                  <a:srgbClr val="FF0000"/>
                </a:solidFill>
                <a:latin typeface="Arial" charset="0"/>
              </a:rPr>
              <a:t> F: High sensitivity 640-600, 940-900 (if ignore H)</a:t>
            </a:r>
          </a:p>
          <a:p>
            <a:pPr eaLnBrk="1" hangingPunct="1">
              <a:spcBef>
                <a:spcPct val="0"/>
              </a:spcBef>
            </a:pPr>
            <a:r>
              <a:rPr lang="en-US" altLang="en-US" sz="1400">
                <a:solidFill>
                  <a:srgbClr val="FF0000"/>
                </a:solidFill>
                <a:latin typeface="Arial" charset="0"/>
              </a:rPr>
              <a:t> G: High opposite sensitivities 650-600, 950-900 </a:t>
            </a:r>
          </a:p>
          <a:p>
            <a:pPr eaLnBrk="1" hangingPunct="1">
              <a:spcBef>
                <a:spcPct val="0"/>
              </a:spcBef>
            </a:pPr>
            <a:r>
              <a:rPr lang="en-US" altLang="en-US" sz="1400">
                <a:solidFill>
                  <a:srgbClr val="FF0000"/>
                </a:solidFill>
                <a:latin typeface="Arial" charset="0"/>
              </a:rPr>
              <a:t> H: High sensitivity 640-600 (102 kWh/h), 940-900 (71 kWh/h)</a:t>
            </a:r>
          </a:p>
          <a:p>
            <a:pPr eaLnBrk="1" hangingPunct="1">
              <a:spcBef>
                <a:spcPct val="0"/>
              </a:spcBef>
            </a:pPr>
            <a:r>
              <a:rPr lang="en-US" altLang="en-US" sz="1400">
                <a:solidFill>
                  <a:srgbClr val="FF0000"/>
                </a:solidFill>
                <a:latin typeface="Arial" charset="0"/>
              </a:rPr>
              <a:t> F,H: High sensitivity 950-900? (if ignore G)</a:t>
            </a:r>
          </a:p>
        </p:txBody>
      </p:sp>
      <p:cxnSp>
        <p:nvCxnSpPr>
          <p:cNvPr id="7" name="Straight Arrow Connector 6"/>
          <p:cNvCxnSpPr/>
          <p:nvPr/>
        </p:nvCxnSpPr>
        <p:spPr>
          <a:xfrm>
            <a:off x="1752600" y="3276600"/>
            <a:ext cx="0" cy="4095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133600" y="2667000"/>
            <a:ext cx="152400" cy="3048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3276600" y="2667000"/>
            <a:ext cx="228600" cy="3048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971800" y="3429000"/>
            <a:ext cx="0" cy="4095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334000" y="4467225"/>
            <a:ext cx="0" cy="4095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562600" y="4467225"/>
            <a:ext cx="0" cy="4095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925888" y="4543425"/>
            <a:ext cx="0" cy="409575"/>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267200" y="3933825"/>
            <a:ext cx="0" cy="4095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462588" y="3552825"/>
            <a:ext cx="0" cy="4095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152400"/>
            <a:ext cx="8229600" cy="609600"/>
          </a:xfrm>
        </p:spPr>
        <p:txBody>
          <a:bodyPr/>
          <a:lstStyle/>
          <a:p>
            <a:r>
              <a:rPr lang="en-US" altLang="en-US" sz="4000" b="1" smtClean="0"/>
              <a:t>Test Spec Updates – Overview  </a:t>
            </a:r>
            <a:endParaRPr lang="en-US" altLang="en-US" sz="3200" b="1" smtClean="0"/>
          </a:p>
        </p:txBody>
      </p:sp>
      <p:sp>
        <p:nvSpPr>
          <p:cNvPr id="8195" name="Content Placeholder 2"/>
          <p:cNvSpPr>
            <a:spLocks noGrp="1"/>
          </p:cNvSpPr>
          <p:nvPr>
            <p:ph idx="1"/>
          </p:nvPr>
        </p:nvSpPr>
        <p:spPr>
          <a:xfrm>
            <a:off x="457200" y="1143000"/>
            <a:ext cx="8229600" cy="6096000"/>
          </a:xfrm>
        </p:spPr>
        <p:txBody>
          <a:bodyPr/>
          <a:lstStyle/>
          <a:p>
            <a:pPr eaLnBrk="1" hangingPunct="1">
              <a:lnSpc>
                <a:spcPct val="90000"/>
              </a:lnSpc>
              <a:spcBef>
                <a:spcPts val="600"/>
              </a:spcBef>
            </a:pPr>
            <a:r>
              <a:rPr lang="en-US" altLang="en-US" sz="2400" b="1" smtClean="0"/>
              <a:t>Spec revisions since Jan 2015 </a:t>
            </a:r>
          </a:p>
          <a:p>
            <a:pPr lvl="1" eaLnBrk="1" hangingPunct="1">
              <a:lnSpc>
                <a:spcPct val="90000"/>
              </a:lnSpc>
              <a:spcBef>
                <a:spcPts val="600"/>
              </a:spcBef>
            </a:pPr>
            <a:r>
              <a:rPr lang="en-US" altLang="en-US" sz="2000" smtClean="0"/>
              <a:t>17 items addressed, of varying depth (Jan 2015 –Jun 2015)</a:t>
            </a:r>
          </a:p>
          <a:p>
            <a:pPr lvl="1" eaLnBrk="1" hangingPunct="1">
              <a:lnSpc>
                <a:spcPct val="90000"/>
              </a:lnSpc>
              <a:spcBef>
                <a:spcPts val="600"/>
              </a:spcBef>
            </a:pPr>
            <a:r>
              <a:rPr lang="en-US" altLang="en-US" sz="2000" smtClean="0"/>
              <a:t>14 items addressed, of varying depth (Sep 2016 – Jan 2017)</a:t>
            </a:r>
          </a:p>
          <a:p>
            <a:pPr lvl="1" eaLnBrk="1" hangingPunct="1">
              <a:lnSpc>
                <a:spcPct val="90000"/>
              </a:lnSpc>
              <a:spcBef>
                <a:spcPts val="600"/>
              </a:spcBef>
            </a:pPr>
            <a:r>
              <a:rPr lang="en-US" altLang="en-US" sz="2000" smtClean="0"/>
              <a:t>Additional items of varying depth (Jan 2017 – Mar 2017)</a:t>
            </a:r>
          </a:p>
          <a:p>
            <a:pPr lvl="2" eaLnBrk="1" hangingPunct="1">
              <a:lnSpc>
                <a:spcPct val="90000"/>
              </a:lnSpc>
              <a:spcBef>
                <a:spcPts val="600"/>
              </a:spcBef>
            </a:pPr>
            <a:r>
              <a:rPr lang="en-US" altLang="en-US" sz="1600" smtClean="0"/>
              <a:t>Fine tuning of Jan 2017 edits</a:t>
            </a:r>
          </a:p>
          <a:p>
            <a:pPr lvl="2" eaLnBrk="1" hangingPunct="1">
              <a:lnSpc>
                <a:spcPct val="90000"/>
              </a:lnSpc>
              <a:spcBef>
                <a:spcPts val="600"/>
              </a:spcBef>
            </a:pPr>
            <a:r>
              <a:rPr lang="en-US" altLang="en-US" sz="1600" smtClean="0"/>
              <a:t>Additional outputs</a:t>
            </a:r>
          </a:p>
          <a:p>
            <a:pPr lvl="3" eaLnBrk="1" hangingPunct="1">
              <a:lnSpc>
                <a:spcPct val="90000"/>
              </a:lnSpc>
              <a:spcBef>
                <a:spcPts val="600"/>
              </a:spcBef>
            </a:pPr>
            <a:r>
              <a:rPr lang="en-US" altLang="en-US" sz="1600" smtClean="0"/>
              <a:t>Monthly loads Cases 600,900; </a:t>
            </a:r>
          </a:p>
          <a:p>
            <a:pPr lvl="3" eaLnBrk="1" hangingPunct="1">
              <a:lnSpc>
                <a:spcPct val="90000"/>
              </a:lnSpc>
              <a:spcBef>
                <a:spcPts val="600"/>
              </a:spcBef>
            </a:pPr>
            <a:r>
              <a:rPr lang="en-US" altLang="en-US" sz="1600" smtClean="0"/>
              <a:t>Specific day hourly loads and transmitted solar for 600 (2-pane), 660 (low-e), 670 (1-pane) for clear/cold, clear/hot days</a:t>
            </a:r>
          </a:p>
          <a:p>
            <a:pPr lvl="2" eaLnBrk="1" hangingPunct="1">
              <a:lnSpc>
                <a:spcPct val="90000"/>
              </a:lnSpc>
              <a:spcBef>
                <a:spcPts val="600"/>
              </a:spcBef>
            </a:pPr>
            <a:r>
              <a:rPr lang="en-US" altLang="en-US" sz="1600" smtClean="0"/>
              <a:t>New cases (see next slides)</a:t>
            </a:r>
          </a:p>
          <a:p>
            <a:pPr lvl="2" eaLnBrk="1" hangingPunct="1">
              <a:lnSpc>
                <a:spcPct val="90000"/>
              </a:lnSpc>
              <a:spcBef>
                <a:spcPts val="600"/>
              </a:spcBef>
            </a:pPr>
            <a:r>
              <a:rPr lang="en-US" altLang="en-US" sz="1600" smtClean="0"/>
              <a:t>See Jan 2017 (Las Vegas) minutes for details</a:t>
            </a:r>
          </a:p>
          <a:p>
            <a:pPr>
              <a:spcBef>
                <a:spcPts val="1200"/>
              </a:spcBef>
            </a:pPr>
            <a:r>
              <a:rPr lang="en-US" altLang="en-US" sz="2400" b="1" smtClean="0"/>
              <a:t>This underscores the level of effort related to:</a:t>
            </a:r>
          </a:p>
          <a:p>
            <a:pPr lvl="1"/>
            <a:r>
              <a:rPr lang="en-US" altLang="en-US" sz="2000" b="1" smtClean="0"/>
              <a:t>Indicating equivalent inputs as well as possible</a:t>
            </a:r>
          </a:p>
          <a:p>
            <a:pPr lvl="1"/>
            <a:r>
              <a:rPr lang="en-US" altLang="en-US" sz="2000" b="1" smtClean="0"/>
              <a:t>Clarifying the test specification (removing ambiguities)</a:t>
            </a:r>
          </a:p>
          <a:p>
            <a:pPr lvl="2"/>
            <a:r>
              <a:rPr lang="en-US" altLang="en-US" sz="2000" b="1" smtClean="0"/>
              <a:t>+ we have “fresh eyes” commenting on it since 1995.</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Delta Thermostat Setback, Peak Heating</a:t>
            </a:r>
          </a:p>
        </p:txBody>
      </p:sp>
      <p:cxnSp>
        <p:nvCxnSpPr>
          <p:cNvPr id="8" name="Straight Arrow Connector 7"/>
          <p:cNvCxnSpPr/>
          <p:nvPr/>
        </p:nvCxnSpPr>
        <p:spPr>
          <a:xfrm>
            <a:off x="6705600" y="2667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72709" name="TextBox 8"/>
          <p:cNvSpPr txBox="1">
            <a:spLocks noChangeArrowheads="1"/>
          </p:cNvSpPr>
          <p:nvPr/>
        </p:nvSpPr>
        <p:spPr bwMode="auto">
          <a:xfrm>
            <a:off x="3581400" y="2667000"/>
            <a:ext cx="27432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640, 940</a:t>
            </a:r>
          </a:p>
          <a:p>
            <a:pPr eaLnBrk="1" hangingPunct="1">
              <a:spcBef>
                <a:spcPct val="0"/>
              </a:spcBef>
            </a:pPr>
            <a:r>
              <a:rPr lang="en-US" altLang="en-US" sz="1600">
                <a:solidFill>
                  <a:srgbClr val="0000FF"/>
                </a:solidFill>
                <a:latin typeface="Arial" charset="0"/>
              </a:rPr>
              <a:t> F: High 640-600, 940-900? </a:t>
            </a:r>
          </a:p>
        </p:txBody>
      </p:sp>
      <p:cxnSp>
        <p:nvCxnSpPr>
          <p:cNvPr id="9" name="Straight Arrow Connector 8"/>
          <p:cNvCxnSpPr/>
          <p:nvPr/>
        </p:nvCxnSpPr>
        <p:spPr>
          <a:xfrm>
            <a:off x="3200400" y="2286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Delta Vent Cooling, Peak Sensible Cooling</a:t>
            </a:r>
          </a:p>
        </p:txBody>
      </p:sp>
      <p:cxnSp>
        <p:nvCxnSpPr>
          <p:cNvPr id="8" name="Straight Arrow Connector 7"/>
          <p:cNvCxnSpPr/>
          <p:nvPr/>
        </p:nvCxnSpPr>
        <p:spPr>
          <a:xfrm flipV="1">
            <a:off x="2514600" y="4648200"/>
            <a:ext cx="0" cy="5334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73733" name="TextBox 8"/>
          <p:cNvSpPr txBox="1">
            <a:spLocks noChangeArrowheads="1"/>
          </p:cNvSpPr>
          <p:nvPr/>
        </p:nvSpPr>
        <p:spPr bwMode="auto">
          <a:xfrm>
            <a:off x="3124200" y="4579938"/>
            <a:ext cx="2971800" cy="830262"/>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D: 650-600 High sensitivity?</a:t>
            </a:r>
          </a:p>
          <a:p>
            <a:pPr eaLnBrk="1" hangingPunct="1">
              <a:spcBef>
                <a:spcPct val="0"/>
              </a:spcBef>
            </a:pPr>
            <a:r>
              <a:rPr lang="en-US" altLang="en-US" sz="1600">
                <a:solidFill>
                  <a:srgbClr val="0000FF"/>
                </a:solidFill>
                <a:latin typeface="Arial" charset="0"/>
              </a:rPr>
              <a:t> F: 950-900 High sensitivity?</a:t>
            </a:r>
          </a:p>
          <a:p>
            <a:pPr eaLnBrk="1" hangingPunct="1">
              <a:spcBef>
                <a:spcPct val="0"/>
              </a:spcBef>
            </a:pPr>
            <a:r>
              <a:rPr lang="en-US" altLang="en-US" sz="1600">
                <a:solidFill>
                  <a:srgbClr val="0000FF"/>
                </a:solidFill>
                <a:latin typeface="Arial" charset="0"/>
              </a:rPr>
              <a:t> G: 650-600 Low sensitivity? </a:t>
            </a:r>
          </a:p>
        </p:txBody>
      </p:sp>
      <p:cxnSp>
        <p:nvCxnSpPr>
          <p:cNvPr id="10" name="Straight Arrow Connector 9"/>
          <p:cNvCxnSpPr/>
          <p:nvPr/>
        </p:nvCxnSpPr>
        <p:spPr>
          <a:xfrm flipV="1">
            <a:off x="6781800" y="5486400"/>
            <a:ext cx="0" cy="5334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505200" y="2514600"/>
            <a:ext cx="0" cy="5334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4300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Delta Sunspace, Peak Heating and Sensible Cooling</a:t>
            </a:r>
          </a:p>
        </p:txBody>
      </p:sp>
      <p:cxnSp>
        <p:nvCxnSpPr>
          <p:cNvPr id="8" name="Straight Arrow Connector 7"/>
          <p:cNvCxnSpPr/>
          <p:nvPr/>
        </p:nvCxnSpPr>
        <p:spPr>
          <a:xfrm flipV="1">
            <a:off x="7162800" y="5486400"/>
            <a:ext cx="0" cy="6858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74757" name="TextBox 8"/>
          <p:cNvSpPr txBox="1">
            <a:spLocks noChangeArrowheads="1"/>
          </p:cNvSpPr>
          <p:nvPr/>
        </p:nvSpPr>
        <p:spPr bwMode="auto">
          <a:xfrm>
            <a:off x="1447800" y="4343400"/>
            <a:ext cx="29718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D: No output 960</a:t>
            </a:r>
          </a:p>
          <a:p>
            <a:pPr eaLnBrk="1" hangingPunct="1">
              <a:spcBef>
                <a:spcPct val="0"/>
              </a:spcBef>
            </a:pPr>
            <a:r>
              <a:rPr lang="en-US" altLang="en-US" sz="1600">
                <a:solidFill>
                  <a:srgbClr val="0000FF"/>
                </a:solidFill>
                <a:latin typeface="Arial" charset="0"/>
              </a:rPr>
              <a:t> G: Cooling, High sensitivity? </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43000"/>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779"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B8-29. Delta Mass, Annual Heating and Cooling</a:t>
            </a:r>
          </a:p>
        </p:txBody>
      </p:sp>
      <p:sp>
        <p:nvSpPr>
          <p:cNvPr id="75780" name="TextBox 8"/>
          <p:cNvSpPr txBox="1">
            <a:spLocks noChangeArrowheads="1"/>
          </p:cNvSpPr>
          <p:nvPr/>
        </p:nvSpPr>
        <p:spPr bwMode="auto">
          <a:xfrm>
            <a:off x="1447800" y="1066800"/>
            <a:ext cx="6096000" cy="1323975"/>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640, 940</a:t>
            </a:r>
          </a:p>
          <a:p>
            <a:pPr eaLnBrk="1" hangingPunct="1">
              <a:spcBef>
                <a:spcPct val="0"/>
              </a:spcBef>
            </a:pPr>
            <a:r>
              <a:rPr lang="en-US" altLang="en-US" sz="1600">
                <a:solidFill>
                  <a:srgbClr val="0000FF"/>
                </a:solidFill>
                <a:latin typeface="Arial" charset="0"/>
              </a:rPr>
              <a:t> D: 900-600 heating and cooling shows improvement from Jun 2015 (see Prog D summary slides)</a:t>
            </a:r>
          </a:p>
          <a:p>
            <a:pPr eaLnBrk="1" hangingPunct="1">
              <a:spcBef>
                <a:spcPct val="0"/>
              </a:spcBef>
            </a:pPr>
            <a:r>
              <a:rPr lang="en-US" altLang="en-US" sz="1600">
                <a:solidFill>
                  <a:srgbClr val="FF0000"/>
                </a:solidFill>
                <a:latin typeface="Arial" charset="0"/>
              </a:rPr>
              <a:t> G: Low sensitivity 950-650</a:t>
            </a:r>
          </a:p>
          <a:p>
            <a:pPr eaLnBrk="1" hangingPunct="1">
              <a:spcBef>
                <a:spcPct val="0"/>
              </a:spcBef>
            </a:pPr>
            <a:r>
              <a:rPr lang="en-US" altLang="en-US" sz="1600">
                <a:solidFill>
                  <a:srgbClr val="FF0000"/>
                </a:solidFill>
                <a:latin typeface="Arial" charset="0"/>
              </a:rPr>
              <a:t> H: Low sensitivites 950-650, 800-430</a:t>
            </a:r>
          </a:p>
        </p:txBody>
      </p:sp>
      <p:cxnSp>
        <p:nvCxnSpPr>
          <p:cNvPr id="11" name="Straight Arrow Connector 10"/>
          <p:cNvCxnSpPr/>
          <p:nvPr/>
        </p:nvCxnSpPr>
        <p:spPr>
          <a:xfrm flipV="1">
            <a:off x="3200400" y="261302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956550" y="360362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7832725" y="318452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914775" y="4191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105400" y="4800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620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Delta Mass, Annual Heating and Sensible Cooling</a:t>
            </a:r>
          </a:p>
        </p:txBody>
      </p:sp>
      <p:cxnSp>
        <p:nvCxnSpPr>
          <p:cNvPr id="8" name="Straight Arrow Connector 7"/>
          <p:cNvCxnSpPr/>
          <p:nvPr/>
        </p:nvCxnSpPr>
        <p:spPr>
          <a:xfrm flipV="1">
            <a:off x="6291263" y="2895600"/>
            <a:ext cx="0" cy="6858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76805" name="TextBox 8"/>
          <p:cNvSpPr txBox="1">
            <a:spLocks noChangeArrowheads="1"/>
          </p:cNvSpPr>
          <p:nvPr/>
        </p:nvSpPr>
        <p:spPr bwMode="auto">
          <a:xfrm>
            <a:off x="1219200" y="5105400"/>
            <a:ext cx="4648200" cy="8302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640, 940</a:t>
            </a:r>
          </a:p>
          <a:p>
            <a:pPr eaLnBrk="1" hangingPunct="1">
              <a:spcBef>
                <a:spcPct val="0"/>
              </a:spcBef>
            </a:pPr>
            <a:r>
              <a:rPr lang="en-US" altLang="en-US" sz="1600">
                <a:solidFill>
                  <a:srgbClr val="0000FF"/>
                </a:solidFill>
                <a:latin typeface="Arial" charset="0"/>
              </a:rPr>
              <a:t> D: Low sensitivity 900-600, 940-640, 950-650?</a:t>
            </a:r>
          </a:p>
          <a:p>
            <a:pPr eaLnBrk="1" hangingPunct="1">
              <a:spcBef>
                <a:spcPct val="0"/>
              </a:spcBef>
            </a:pPr>
            <a:r>
              <a:rPr lang="en-US" altLang="en-US" sz="1600">
                <a:solidFill>
                  <a:srgbClr val="0000FF"/>
                </a:solidFill>
                <a:latin typeface="Arial" charset="0"/>
              </a:rPr>
              <a:t> G: High sensitivity 950-650?</a:t>
            </a:r>
          </a:p>
        </p:txBody>
      </p:sp>
      <p:cxnSp>
        <p:nvCxnSpPr>
          <p:cNvPr id="10" name="Straight Arrow Connector 9"/>
          <p:cNvCxnSpPr/>
          <p:nvPr/>
        </p:nvCxnSpPr>
        <p:spPr>
          <a:xfrm flipH="1" flipV="1">
            <a:off x="5087938" y="3505200"/>
            <a:ext cx="34925" cy="1524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3903663" y="3124200"/>
            <a:ext cx="33337" cy="1524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7475538" y="3175000"/>
            <a:ext cx="68262" cy="2540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7848600" y="5562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43000"/>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27"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B8-30. Delta Mass, Peak Heating and Cooling</a:t>
            </a:r>
          </a:p>
        </p:txBody>
      </p:sp>
      <p:sp>
        <p:nvSpPr>
          <p:cNvPr id="77828" name="TextBox 8"/>
          <p:cNvSpPr txBox="1">
            <a:spLocks noChangeArrowheads="1"/>
          </p:cNvSpPr>
          <p:nvPr/>
        </p:nvSpPr>
        <p:spPr bwMode="auto">
          <a:xfrm>
            <a:off x="914400" y="5105400"/>
            <a:ext cx="4953000" cy="8302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640, 940</a:t>
            </a:r>
          </a:p>
          <a:p>
            <a:pPr eaLnBrk="1" hangingPunct="1">
              <a:spcBef>
                <a:spcPct val="0"/>
              </a:spcBef>
            </a:pPr>
            <a:r>
              <a:rPr lang="en-US" altLang="en-US" sz="1600">
                <a:solidFill>
                  <a:srgbClr val="FF0000"/>
                </a:solidFill>
                <a:latin typeface="Arial" charset="0"/>
              </a:rPr>
              <a:t> G: Low sensitivity 950-650</a:t>
            </a:r>
          </a:p>
          <a:p>
            <a:pPr eaLnBrk="1" hangingPunct="1">
              <a:spcBef>
                <a:spcPct val="0"/>
              </a:spcBef>
            </a:pPr>
            <a:r>
              <a:rPr lang="en-US" altLang="en-US" sz="1600">
                <a:solidFill>
                  <a:srgbClr val="FF0000"/>
                </a:solidFill>
                <a:latin typeface="Arial" charset="0"/>
              </a:rPr>
              <a:t> H: High sensitivities 940-640 (-31kWh/h), 950-650</a:t>
            </a:r>
          </a:p>
        </p:txBody>
      </p:sp>
      <p:cxnSp>
        <p:nvCxnSpPr>
          <p:cNvPr id="11" name="Straight Arrow Connector 10"/>
          <p:cNvCxnSpPr/>
          <p:nvPr/>
        </p:nvCxnSpPr>
        <p:spPr>
          <a:xfrm>
            <a:off x="6248400" y="5562600"/>
            <a:ext cx="381000" cy="228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964488" y="5105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824788" y="3048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620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Delta Thermostat Setback, Peak Htg. &amp; Sens. Clg.</a:t>
            </a:r>
          </a:p>
        </p:txBody>
      </p:sp>
      <p:sp>
        <p:nvSpPr>
          <p:cNvPr id="78852" name="TextBox 8"/>
          <p:cNvSpPr txBox="1">
            <a:spLocks noChangeArrowheads="1"/>
          </p:cNvSpPr>
          <p:nvPr/>
        </p:nvSpPr>
        <p:spPr bwMode="auto">
          <a:xfrm>
            <a:off x="1219200" y="5105400"/>
            <a:ext cx="4495800" cy="8302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640, 940</a:t>
            </a:r>
          </a:p>
          <a:p>
            <a:pPr eaLnBrk="1" hangingPunct="1">
              <a:spcBef>
                <a:spcPct val="0"/>
              </a:spcBef>
            </a:pPr>
            <a:r>
              <a:rPr lang="en-US" altLang="en-US" sz="1600">
                <a:solidFill>
                  <a:srgbClr val="0000FF"/>
                </a:solidFill>
                <a:latin typeface="Arial" charset="0"/>
              </a:rPr>
              <a:t> D: Low sensitivity 950-650?</a:t>
            </a:r>
          </a:p>
          <a:p>
            <a:pPr eaLnBrk="1" hangingPunct="1">
              <a:spcBef>
                <a:spcPct val="0"/>
              </a:spcBef>
            </a:pPr>
            <a:r>
              <a:rPr lang="en-US" altLang="en-US" sz="1600">
                <a:solidFill>
                  <a:srgbClr val="0000FF"/>
                </a:solidFill>
                <a:latin typeface="Arial" charset="0"/>
              </a:rPr>
              <a:t> G: Opposite sensitivity 940-640?</a:t>
            </a:r>
          </a:p>
        </p:txBody>
      </p:sp>
      <p:cxnSp>
        <p:nvCxnSpPr>
          <p:cNvPr id="13" name="Straight Arrow Connector 12"/>
          <p:cNvCxnSpPr/>
          <p:nvPr/>
        </p:nvCxnSpPr>
        <p:spPr>
          <a:xfrm flipV="1">
            <a:off x="7467600" y="4114800"/>
            <a:ext cx="17463" cy="1371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629400" y="3124200"/>
            <a:ext cx="0" cy="990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963"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875" name="Title 1"/>
          <p:cNvSpPr>
            <a:spLocks noGrp="1"/>
          </p:cNvSpPr>
          <p:nvPr>
            <p:ph type="title"/>
          </p:nvPr>
        </p:nvSpPr>
        <p:spPr>
          <a:xfrm>
            <a:off x="0" y="0"/>
            <a:ext cx="9144000" cy="1066800"/>
          </a:xfrm>
        </p:spPr>
        <p:txBody>
          <a:bodyPr/>
          <a:lstStyle/>
          <a:p>
            <a:r>
              <a:rPr lang="en-US" altLang="en-US" sz="3200" b="1" smtClean="0"/>
              <a:t>Thermal Fabric Update Results, Round 2</a:t>
            </a:r>
            <a:br>
              <a:rPr lang="en-US" altLang="en-US" sz="3200" b="1" smtClean="0"/>
            </a:br>
            <a:r>
              <a:rPr lang="en-US" altLang="en-US" sz="2800" b="1" smtClean="0"/>
              <a:t>B8-A6. Annual Heating, Cases 660 to 695 and 980 to 995</a:t>
            </a:r>
          </a:p>
        </p:txBody>
      </p:sp>
      <p:sp>
        <p:nvSpPr>
          <p:cNvPr id="79876" name="TextBox 3"/>
          <p:cNvSpPr txBox="1">
            <a:spLocks noChangeArrowheads="1"/>
          </p:cNvSpPr>
          <p:nvPr/>
        </p:nvSpPr>
        <p:spPr bwMode="auto">
          <a:xfrm>
            <a:off x="3765550" y="1003300"/>
            <a:ext cx="5378450" cy="18161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400" i="1">
                <a:solidFill>
                  <a:srgbClr val="0000FF"/>
                </a:solidFill>
                <a:latin typeface="Arial" charset="0"/>
              </a:rPr>
              <a:t> Cases 600 and 900 discussed previously</a:t>
            </a:r>
          </a:p>
          <a:p>
            <a:pPr eaLnBrk="1" hangingPunct="1">
              <a:spcBef>
                <a:spcPct val="0"/>
              </a:spcBef>
            </a:pPr>
            <a:r>
              <a:rPr lang="en-US" altLang="en-US" sz="1400">
                <a:solidFill>
                  <a:srgbClr val="FF0000"/>
                </a:solidFill>
                <a:latin typeface="Arial" charset="0"/>
              </a:rPr>
              <a:t> A: High 670 [surf coeffs issue?], 985?, 995? </a:t>
            </a:r>
          </a:p>
          <a:p>
            <a:pPr eaLnBrk="1" hangingPunct="1">
              <a:spcBef>
                <a:spcPct val="0"/>
              </a:spcBef>
            </a:pPr>
            <a:r>
              <a:rPr lang="en-US" altLang="en-US" sz="1400">
                <a:solidFill>
                  <a:srgbClr val="FF0000"/>
                </a:solidFill>
                <a:latin typeface="Arial" charset="0"/>
              </a:rPr>
              <a:t> D: Low 680?</a:t>
            </a:r>
          </a:p>
          <a:p>
            <a:pPr eaLnBrk="1" hangingPunct="1">
              <a:spcBef>
                <a:spcPct val="0"/>
              </a:spcBef>
            </a:pPr>
            <a:r>
              <a:rPr lang="en-US" altLang="en-US" sz="1400">
                <a:solidFill>
                  <a:srgbClr val="FF0000"/>
                </a:solidFill>
                <a:latin typeface="Arial" charset="0"/>
              </a:rPr>
              <a:t> F: High 985?, 995?</a:t>
            </a:r>
          </a:p>
          <a:p>
            <a:pPr eaLnBrk="1" hangingPunct="1">
              <a:spcBef>
                <a:spcPct val="0"/>
              </a:spcBef>
            </a:pPr>
            <a:r>
              <a:rPr lang="en-US" altLang="en-US" sz="1400" b="1">
                <a:solidFill>
                  <a:srgbClr val="FF0000"/>
                </a:solidFill>
                <a:latin typeface="Arial" charset="0"/>
              </a:rPr>
              <a:t> </a:t>
            </a:r>
            <a:r>
              <a:rPr lang="en-US" altLang="en-US" sz="1400">
                <a:solidFill>
                  <a:srgbClr val="FF0000"/>
                </a:solidFill>
                <a:latin typeface="Arial" charset="0"/>
              </a:rPr>
              <a:t>G: Low 985?</a:t>
            </a:r>
            <a:r>
              <a:rPr lang="en-US" altLang="en-US" sz="1400" b="1">
                <a:solidFill>
                  <a:srgbClr val="FF0000"/>
                </a:solidFill>
                <a:latin typeface="Arial" charset="0"/>
              </a:rPr>
              <a:t> </a:t>
            </a:r>
          </a:p>
          <a:p>
            <a:pPr eaLnBrk="1" hangingPunct="1">
              <a:spcBef>
                <a:spcPct val="0"/>
              </a:spcBef>
            </a:pPr>
            <a:r>
              <a:rPr lang="en-US" altLang="en-US" sz="1400" b="1">
                <a:solidFill>
                  <a:srgbClr val="FF0000"/>
                </a:solidFill>
                <a:latin typeface="Arial" charset="0"/>
              </a:rPr>
              <a:t> </a:t>
            </a:r>
            <a:r>
              <a:rPr lang="en-US" altLang="en-US" sz="1400">
                <a:solidFill>
                  <a:srgbClr val="FF0000"/>
                </a:solidFill>
                <a:latin typeface="Arial" charset="0"/>
              </a:rPr>
              <a:t>H: Low 670; Low 680?; High 985?, 995?</a:t>
            </a:r>
          </a:p>
          <a:p>
            <a:pPr eaLnBrk="1" hangingPunct="1">
              <a:spcBef>
                <a:spcPct val="0"/>
              </a:spcBef>
            </a:pPr>
            <a:r>
              <a:rPr lang="en-US" altLang="en-US" sz="1400" b="1" i="1">
                <a:solidFill>
                  <a:srgbClr val="00B050"/>
                </a:solidFill>
                <a:latin typeface="Arial" charset="0"/>
              </a:rPr>
              <a:t> 20/27 ins case (680) has more variation than 20/20 (685). However 985 exposes more tstat differences; keep both sets?</a:t>
            </a:r>
          </a:p>
        </p:txBody>
      </p:sp>
      <p:cxnSp>
        <p:nvCxnSpPr>
          <p:cNvPr id="8" name="Straight Arrow Connector 7"/>
          <p:cNvCxnSpPr/>
          <p:nvPr/>
        </p:nvCxnSpPr>
        <p:spPr>
          <a:xfrm>
            <a:off x="3048000" y="38401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481388" y="4953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983038" y="338455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383463" y="40941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765550" y="4876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239000" y="40941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889750" y="415925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551113" y="26971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8101013" y="47164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956550" y="47164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607300" y="47799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10438" y="4800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017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899"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800" b="1" smtClean="0"/>
              <a:t>B8-A7. Annual Cooling, Cases 660 to 695 and 980 to 995</a:t>
            </a:r>
          </a:p>
        </p:txBody>
      </p:sp>
      <p:sp>
        <p:nvSpPr>
          <p:cNvPr id="80900" name="TextBox 3"/>
          <p:cNvSpPr txBox="1">
            <a:spLocks noChangeArrowheads="1"/>
          </p:cNvSpPr>
          <p:nvPr/>
        </p:nvSpPr>
        <p:spPr bwMode="auto">
          <a:xfrm>
            <a:off x="4953000" y="1143000"/>
            <a:ext cx="4038600" cy="954088"/>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400" i="1">
                <a:solidFill>
                  <a:srgbClr val="0000FF"/>
                </a:solidFill>
                <a:latin typeface="Arial" charset="0"/>
              </a:rPr>
              <a:t> Cases 600 and 900 discussed previously</a:t>
            </a:r>
          </a:p>
          <a:p>
            <a:pPr eaLnBrk="1" hangingPunct="1">
              <a:spcBef>
                <a:spcPct val="0"/>
              </a:spcBef>
            </a:pPr>
            <a:r>
              <a:rPr lang="en-US" altLang="en-US" sz="1400">
                <a:solidFill>
                  <a:srgbClr val="FF0000"/>
                </a:solidFill>
                <a:latin typeface="Arial" charset="0"/>
              </a:rPr>
              <a:t>D: Low 680?</a:t>
            </a:r>
          </a:p>
          <a:p>
            <a:pPr eaLnBrk="1" hangingPunct="1">
              <a:spcBef>
                <a:spcPct val="0"/>
              </a:spcBef>
            </a:pPr>
            <a:r>
              <a:rPr lang="en-US" altLang="en-US" sz="1400">
                <a:solidFill>
                  <a:srgbClr val="FF0000"/>
                </a:solidFill>
                <a:latin typeface="Arial" charset="0"/>
              </a:rPr>
              <a:t> H: Low 660 low? (if ignore G); 680 low?</a:t>
            </a:r>
          </a:p>
          <a:p>
            <a:pPr eaLnBrk="1" hangingPunct="1">
              <a:spcBef>
                <a:spcPct val="0"/>
              </a:spcBef>
            </a:pPr>
            <a:r>
              <a:rPr lang="en-US" altLang="en-US" sz="1400">
                <a:solidFill>
                  <a:srgbClr val="00B050"/>
                </a:solidFill>
                <a:latin typeface="Arial" charset="0"/>
              </a:rPr>
              <a:t> 985/995: Two schools: B,C,E versus the others</a:t>
            </a:r>
          </a:p>
        </p:txBody>
      </p:sp>
      <p:cxnSp>
        <p:nvCxnSpPr>
          <p:cNvPr id="22" name="Straight Arrow Connector 21"/>
          <p:cNvCxnSpPr/>
          <p:nvPr/>
        </p:nvCxnSpPr>
        <p:spPr>
          <a:xfrm>
            <a:off x="2270125" y="473233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413125" y="4038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709988" y="39258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086600" y="3084513"/>
            <a:ext cx="0" cy="45720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848600" y="3048000"/>
            <a:ext cx="0" cy="457200"/>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371600"/>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23"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800" b="1" smtClean="0"/>
              <a:t>B8-A8. Peak Heating, Cases 660 to 695 and 980 to 995</a:t>
            </a:r>
          </a:p>
        </p:txBody>
      </p:sp>
      <p:sp>
        <p:nvSpPr>
          <p:cNvPr id="81924" name="TextBox 3"/>
          <p:cNvSpPr txBox="1">
            <a:spLocks noChangeArrowheads="1"/>
          </p:cNvSpPr>
          <p:nvPr/>
        </p:nvSpPr>
        <p:spPr bwMode="auto">
          <a:xfrm>
            <a:off x="5486400" y="1295400"/>
            <a:ext cx="3581400" cy="954088"/>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400" i="1">
                <a:solidFill>
                  <a:srgbClr val="0000FF"/>
                </a:solidFill>
                <a:latin typeface="Arial" charset="0"/>
              </a:rPr>
              <a:t> Cases 600 and 900 discussed previously</a:t>
            </a:r>
          </a:p>
          <a:p>
            <a:pPr eaLnBrk="1" hangingPunct="1">
              <a:spcBef>
                <a:spcPct val="0"/>
              </a:spcBef>
            </a:pPr>
            <a:r>
              <a:rPr lang="en-US" altLang="en-US" sz="1400">
                <a:solidFill>
                  <a:srgbClr val="FF0000"/>
                </a:solidFill>
                <a:latin typeface="Arial" charset="0"/>
              </a:rPr>
              <a:t> A: High 670 [surf coeffs issue?], 680? </a:t>
            </a:r>
          </a:p>
          <a:p>
            <a:pPr eaLnBrk="1" hangingPunct="1">
              <a:spcBef>
                <a:spcPct val="0"/>
              </a:spcBef>
            </a:pPr>
            <a:r>
              <a:rPr lang="en-US" altLang="en-US" sz="1400">
                <a:solidFill>
                  <a:srgbClr val="FF0000"/>
                </a:solidFill>
                <a:latin typeface="Arial" charset="0"/>
              </a:rPr>
              <a:t> G: Low 985</a:t>
            </a:r>
          </a:p>
          <a:p>
            <a:pPr eaLnBrk="1" hangingPunct="1">
              <a:spcBef>
                <a:spcPct val="0"/>
              </a:spcBef>
            </a:pPr>
            <a:r>
              <a:rPr lang="en-US" altLang="en-US" sz="1400">
                <a:solidFill>
                  <a:srgbClr val="FF0000"/>
                </a:solidFill>
                <a:latin typeface="Arial" charset="0"/>
              </a:rPr>
              <a:t> H: High 660? </a:t>
            </a:r>
          </a:p>
        </p:txBody>
      </p:sp>
      <p:cxnSp>
        <p:nvCxnSpPr>
          <p:cNvPr id="21" name="Straight Arrow Connector 20"/>
          <p:cNvCxnSpPr/>
          <p:nvPr/>
        </p:nvCxnSpPr>
        <p:spPr>
          <a:xfrm>
            <a:off x="2490788" y="266541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254875" y="440372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278063" y="36449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200400" y="4038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lstStyle/>
          <a:p>
            <a:pPr>
              <a:defRPr/>
            </a:pPr>
            <a:r>
              <a:rPr lang="en-US" b="1" dirty="0" smtClean="0">
                <a:solidFill>
                  <a:schemeClr val="accent3">
                    <a:lumMod val="75000"/>
                  </a:schemeClr>
                </a:solidFill>
              </a:rPr>
              <a:t>New Test Cases</a:t>
            </a:r>
          </a:p>
        </p:txBody>
      </p:sp>
      <p:sp>
        <p:nvSpPr>
          <p:cNvPr id="9219" name="Content Placeholder 2"/>
          <p:cNvSpPr>
            <a:spLocks noGrp="1"/>
          </p:cNvSpPr>
          <p:nvPr>
            <p:ph idx="1"/>
          </p:nvPr>
        </p:nvSpPr>
        <p:spPr>
          <a:xfrm>
            <a:off x="304800" y="685800"/>
            <a:ext cx="8229600" cy="5943600"/>
          </a:xfrm>
        </p:spPr>
        <p:txBody>
          <a:bodyPr/>
          <a:lstStyle/>
          <a:p>
            <a:r>
              <a:rPr lang="en-US" altLang="en-US" sz="2400" b="1" smtClean="0"/>
              <a:t>Test cases are summarized in Annex B1</a:t>
            </a:r>
          </a:p>
          <a:p>
            <a:r>
              <a:rPr lang="en-US" altLang="en-US" sz="2400" b="1" smtClean="0"/>
              <a:t>New test cases, like Case 600 (low mass), with …</a:t>
            </a:r>
          </a:p>
          <a:p>
            <a:pPr lvl="1">
              <a:buFont typeface="Arial" charset="0"/>
              <a:buChar char="•"/>
            </a:pPr>
            <a:r>
              <a:rPr lang="en-US" altLang="en-US" sz="2000" smtClean="0"/>
              <a:t>660: Low-e window</a:t>
            </a:r>
          </a:p>
          <a:p>
            <a:pPr lvl="1">
              <a:buFont typeface="Arial" charset="0"/>
              <a:buChar char="•"/>
            </a:pPr>
            <a:r>
              <a:rPr lang="en-US" altLang="en-US" sz="2000" smtClean="0"/>
              <a:t>670: Single pane window</a:t>
            </a:r>
          </a:p>
          <a:p>
            <a:pPr lvl="1">
              <a:buFont typeface="Arial" charset="0"/>
              <a:buChar char="•"/>
            </a:pPr>
            <a:r>
              <a:rPr lang="en-US" altLang="en-US" sz="2000" smtClean="0"/>
              <a:t>680: Increased insulation</a:t>
            </a:r>
          </a:p>
          <a:p>
            <a:pPr lvl="1">
              <a:buFont typeface="Arial" charset="0"/>
              <a:buChar char="•"/>
            </a:pPr>
            <a:r>
              <a:rPr lang="en-US" altLang="en-US" sz="2000" smtClean="0"/>
              <a:t>685: 20/20 Tstat</a:t>
            </a:r>
          </a:p>
          <a:p>
            <a:pPr lvl="1">
              <a:buFont typeface="Arial" charset="0"/>
              <a:buChar char="•"/>
            </a:pPr>
            <a:r>
              <a:rPr lang="en-US" altLang="en-US" sz="2000" smtClean="0"/>
              <a:t>695: 20/20 Tstat with increased insulation</a:t>
            </a:r>
          </a:p>
          <a:p>
            <a:pPr lvl="1">
              <a:buFont typeface="Arial" charset="0"/>
              <a:buChar char="•"/>
            </a:pPr>
            <a:r>
              <a:rPr lang="en-US" altLang="en-US" sz="2000" smtClean="0"/>
              <a:t>450: constant interior and exterior combined surface coefficients</a:t>
            </a:r>
          </a:p>
          <a:p>
            <a:pPr lvl="1">
              <a:buFont typeface="Arial" charset="0"/>
              <a:buChar char="•"/>
            </a:pPr>
            <a:r>
              <a:rPr lang="en-US" altLang="en-US" sz="2000" smtClean="0"/>
              <a:t>460: constant interior combined surface coefficients</a:t>
            </a:r>
          </a:p>
          <a:p>
            <a:pPr lvl="1">
              <a:buFont typeface="Arial" charset="0"/>
              <a:buChar char="•"/>
            </a:pPr>
            <a:r>
              <a:rPr lang="en-US" altLang="en-US" sz="2000" smtClean="0"/>
              <a:t>450: constant exterior combined surface coefficients</a:t>
            </a:r>
          </a:p>
          <a:p>
            <a:r>
              <a:rPr lang="en-US" altLang="en-US" sz="2400" b="1" smtClean="0"/>
              <a:t>New test cases, like Case 900 (high mass), with …</a:t>
            </a:r>
          </a:p>
          <a:p>
            <a:pPr lvl="1">
              <a:buFont typeface="Arial" charset="0"/>
              <a:buChar char="•"/>
            </a:pPr>
            <a:r>
              <a:rPr lang="en-US" altLang="en-US" sz="2000" smtClean="0"/>
              <a:t>980: Increased insulation</a:t>
            </a:r>
          </a:p>
          <a:p>
            <a:pPr lvl="1">
              <a:buFont typeface="Arial" charset="0"/>
              <a:buChar char="•"/>
            </a:pPr>
            <a:r>
              <a:rPr lang="en-US" altLang="en-US" sz="2000" smtClean="0"/>
              <a:t>985: 20/20 Tstat</a:t>
            </a:r>
          </a:p>
          <a:p>
            <a:pPr lvl="1">
              <a:buFont typeface="Arial" charset="0"/>
              <a:buChar char="•"/>
            </a:pPr>
            <a:r>
              <a:rPr lang="en-US" altLang="en-US" sz="2000" smtClean="0"/>
              <a:t>995: 20/20 Tstat with increased insulation</a:t>
            </a:r>
          </a:p>
          <a:p>
            <a:r>
              <a:rPr lang="en-US" altLang="en-US" sz="2400" b="1" smtClean="0"/>
              <a:t>New free-float test cases</a:t>
            </a:r>
          </a:p>
          <a:p>
            <a:pPr lvl="1">
              <a:buFont typeface="Arial" charset="0"/>
              <a:buChar char="•"/>
            </a:pPr>
            <a:r>
              <a:rPr lang="en-US" altLang="en-US" sz="2000" smtClean="0"/>
              <a:t>680FF: Like 600FF with increased insulation</a:t>
            </a:r>
          </a:p>
          <a:p>
            <a:pPr lvl="1">
              <a:buFont typeface="Arial" charset="0"/>
              <a:buChar char="•"/>
            </a:pPr>
            <a:r>
              <a:rPr lang="en-US" altLang="en-US" sz="2000" smtClean="0"/>
              <a:t>980FF: Like 900FF with increased insulation</a:t>
            </a:r>
          </a:p>
          <a:p>
            <a:pPr lvl="1">
              <a:buFont typeface="Arial" charset="0"/>
              <a:buChar char="•"/>
            </a:pPr>
            <a:endParaRPr lang="en-US" altLang="en-US" sz="2000"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288"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47"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800" b="1" smtClean="0"/>
              <a:t>B8-A9. Peak Cooling, Cases 660 to 695 and 980 to 995</a:t>
            </a:r>
          </a:p>
        </p:txBody>
      </p:sp>
      <p:sp>
        <p:nvSpPr>
          <p:cNvPr id="82948" name="TextBox 3"/>
          <p:cNvSpPr txBox="1">
            <a:spLocks noChangeArrowheads="1"/>
          </p:cNvSpPr>
          <p:nvPr/>
        </p:nvSpPr>
        <p:spPr bwMode="auto">
          <a:xfrm>
            <a:off x="4419600" y="1219200"/>
            <a:ext cx="4724400" cy="954088"/>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400">
                <a:solidFill>
                  <a:srgbClr val="0000FF"/>
                </a:solidFill>
                <a:latin typeface="Arial" charset="0"/>
              </a:rPr>
              <a:t> Cases 600 and 900 discussed previously</a:t>
            </a:r>
          </a:p>
          <a:p>
            <a:pPr eaLnBrk="1" hangingPunct="1">
              <a:spcBef>
                <a:spcPct val="0"/>
              </a:spcBef>
            </a:pPr>
            <a:r>
              <a:rPr lang="en-US" altLang="en-US" sz="1400">
                <a:solidFill>
                  <a:srgbClr val="FF0000"/>
                </a:solidFill>
                <a:latin typeface="Arial" charset="0"/>
              </a:rPr>
              <a:t> D: Low 680, 695?</a:t>
            </a:r>
          </a:p>
          <a:p>
            <a:pPr eaLnBrk="1" hangingPunct="1">
              <a:spcBef>
                <a:spcPct val="0"/>
              </a:spcBef>
            </a:pPr>
            <a:r>
              <a:rPr lang="en-US" altLang="en-US" sz="1400">
                <a:solidFill>
                  <a:srgbClr val="FF0000"/>
                </a:solidFill>
                <a:latin typeface="Arial" charset="0"/>
              </a:rPr>
              <a:t> F: High 670, 685; maybe 980, 985, 995?</a:t>
            </a:r>
          </a:p>
          <a:p>
            <a:pPr eaLnBrk="1" hangingPunct="1">
              <a:spcBef>
                <a:spcPct val="0"/>
              </a:spcBef>
            </a:pPr>
            <a:r>
              <a:rPr lang="en-US" altLang="en-US" sz="1400">
                <a:solidFill>
                  <a:srgbClr val="FF0000"/>
                </a:solidFill>
                <a:latin typeface="Arial" charset="0"/>
              </a:rPr>
              <a:t> H: High 660, 670, 685; maybe 980, 985, 995?</a:t>
            </a:r>
          </a:p>
        </p:txBody>
      </p:sp>
      <p:cxnSp>
        <p:nvCxnSpPr>
          <p:cNvPr id="22" name="Straight Arrow Connector 21"/>
          <p:cNvCxnSpPr/>
          <p:nvPr/>
        </p:nvCxnSpPr>
        <p:spPr>
          <a:xfrm>
            <a:off x="2955925" y="2667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397250" y="3657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819400" y="27479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209800" y="367823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856163" y="3292475"/>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403725" y="2743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267200" y="27479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029575" y="3352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893050" y="33575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537325" y="365283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00800" y="3657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299325" y="3429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162800" y="34337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971"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800" b="1" smtClean="0"/>
              <a:t>B8-A21. Delta Window Types, Annual Heating &amp; Cooling</a:t>
            </a:r>
          </a:p>
        </p:txBody>
      </p:sp>
      <p:sp>
        <p:nvSpPr>
          <p:cNvPr id="83972" name="TextBox 8"/>
          <p:cNvSpPr txBox="1">
            <a:spLocks noChangeArrowheads="1"/>
          </p:cNvSpPr>
          <p:nvPr/>
        </p:nvSpPr>
        <p:spPr bwMode="auto">
          <a:xfrm>
            <a:off x="1624013" y="2006600"/>
            <a:ext cx="7237412"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 A: High cooling and heating sensitivity 660-600?</a:t>
            </a:r>
          </a:p>
          <a:p>
            <a:pPr eaLnBrk="1" hangingPunct="1">
              <a:spcBef>
                <a:spcPct val="0"/>
              </a:spcBef>
            </a:pPr>
            <a:r>
              <a:rPr lang="en-US" altLang="en-US" sz="1600">
                <a:solidFill>
                  <a:srgbClr val="FF0000"/>
                </a:solidFill>
                <a:latin typeface="Arial" charset="0"/>
              </a:rPr>
              <a:t> A: High heating and opposite cooling sensitivities 670-600; surf coeff issue?</a:t>
            </a:r>
          </a:p>
        </p:txBody>
      </p:sp>
      <p:cxnSp>
        <p:nvCxnSpPr>
          <p:cNvPr id="8" name="Straight Arrow Connector 7"/>
          <p:cNvCxnSpPr/>
          <p:nvPr/>
        </p:nvCxnSpPr>
        <p:spPr>
          <a:xfrm flipV="1">
            <a:off x="3048000" y="5867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824413" y="2682875"/>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629400" y="451643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243013" y="4876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995"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800" b="1" smtClean="0"/>
              <a:t>B8-A22. Delta Window Types, Peak Heating &amp; Cooling</a:t>
            </a:r>
          </a:p>
        </p:txBody>
      </p:sp>
      <p:sp>
        <p:nvSpPr>
          <p:cNvPr id="84996" name="TextBox 8"/>
          <p:cNvSpPr txBox="1">
            <a:spLocks noChangeArrowheads="1"/>
          </p:cNvSpPr>
          <p:nvPr/>
        </p:nvSpPr>
        <p:spPr bwMode="auto">
          <a:xfrm>
            <a:off x="533400" y="1371600"/>
            <a:ext cx="8380413"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 A: High peak heating sensitivity 660-600?</a:t>
            </a:r>
          </a:p>
          <a:p>
            <a:pPr eaLnBrk="1" hangingPunct="1">
              <a:spcBef>
                <a:spcPct val="0"/>
              </a:spcBef>
            </a:pPr>
            <a:r>
              <a:rPr lang="en-US" altLang="en-US" sz="1600">
                <a:solidFill>
                  <a:srgbClr val="FF0000"/>
                </a:solidFill>
                <a:latin typeface="Arial" charset="0"/>
              </a:rPr>
              <a:t> A: High peak heating and opposite peak cooling sensitivities 670-600; surf coeff issue?</a:t>
            </a:r>
          </a:p>
        </p:txBody>
      </p:sp>
      <p:cxnSp>
        <p:nvCxnSpPr>
          <p:cNvPr id="9" name="Straight Arrow Connector 8"/>
          <p:cNvCxnSpPr/>
          <p:nvPr/>
        </p:nvCxnSpPr>
        <p:spPr>
          <a:xfrm>
            <a:off x="4824413" y="25146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243013" y="424338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629400" y="33528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477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019"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B8-A27. Delta Insulation, Annual Heating &amp; Cooling</a:t>
            </a:r>
          </a:p>
        </p:txBody>
      </p:sp>
      <p:sp>
        <p:nvSpPr>
          <p:cNvPr id="86020" name="TextBox 8"/>
          <p:cNvSpPr txBox="1">
            <a:spLocks noChangeArrowheads="1"/>
          </p:cNvSpPr>
          <p:nvPr/>
        </p:nvSpPr>
        <p:spPr bwMode="auto">
          <a:xfrm>
            <a:off x="1143000" y="1066800"/>
            <a:ext cx="7718425" cy="1724025"/>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 </a:t>
            </a:r>
            <a:r>
              <a:rPr lang="en-US" altLang="en-US" sz="1500">
                <a:solidFill>
                  <a:srgbClr val="FF0000"/>
                </a:solidFill>
                <a:latin typeface="Arial" charset="0"/>
              </a:rPr>
              <a:t>D: Opposite cooling sensitivity 680-600</a:t>
            </a:r>
          </a:p>
          <a:p>
            <a:pPr eaLnBrk="1" hangingPunct="1">
              <a:spcBef>
                <a:spcPct val="0"/>
              </a:spcBef>
            </a:pPr>
            <a:r>
              <a:rPr lang="en-US" altLang="en-US" sz="1500">
                <a:solidFill>
                  <a:srgbClr val="FF0000"/>
                </a:solidFill>
                <a:latin typeface="Arial" charset="0"/>
              </a:rPr>
              <a:t> F: Opposite cooling sensitivity 995-985</a:t>
            </a:r>
          </a:p>
          <a:p>
            <a:pPr eaLnBrk="1" hangingPunct="1">
              <a:spcBef>
                <a:spcPct val="0"/>
              </a:spcBef>
            </a:pPr>
            <a:r>
              <a:rPr lang="en-US" altLang="en-US" sz="1500">
                <a:solidFill>
                  <a:srgbClr val="FF0000"/>
                </a:solidFill>
                <a:latin typeface="Arial" charset="0"/>
              </a:rPr>
              <a:t> G: Opposite heating sensitivity 985-900 (20/20 Tstat); Low cooling sensitivity 685-600; Low heating sensitivity 995-985</a:t>
            </a:r>
          </a:p>
          <a:p>
            <a:pPr eaLnBrk="1" hangingPunct="1">
              <a:spcBef>
                <a:spcPct val="0"/>
              </a:spcBef>
            </a:pPr>
            <a:r>
              <a:rPr lang="en-US" altLang="en-US" sz="1500">
                <a:solidFill>
                  <a:srgbClr val="FF0000"/>
                </a:solidFill>
                <a:latin typeface="Arial" charset="0"/>
              </a:rPr>
              <a:t> H: High heating and cooling sensitivities 685-600 (20/20 Tstat)</a:t>
            </a:r>
          </a:p>
          <a:p>
            <a:pPr eaLnBrk="1" hangingPunct="1">
              <a:spcBef>
                <a:spcPct val="0"/>
              </a:spcBef>
            </a:pPr>
            <a:r>
              <a:rPr lang="en-US" altLang="en-US" sz="1500">
                <a:solidFill>
                  <a:srgbClr val="FF0000"/>
                </a:solidFill>
                <a:latin typeface="Arial" charset="0"/>
              </a:rPr>
              <a:t> </a:t>
            </a:r>
            <a:r>
              <a:rPr lang="en-US" altLang="en-US" sz="1500" b="1" i="1">
                <a:solidFill>
                  <a:srgbClr val="00B050"/>
                </a:solidFill>
                <a:latin typeface="Arial" charset="0"/>
              </a:rPr>
              <a:t>tkWG: JN was curious if 20/20 or 20/27 would be redundant, but different contexts pick up different disagreements, implies keep all insulation cases for now?</a:t>
            </a:r>
            <a:endParaRPr lang="en-US" altLang="en-US" sz="1500">
              <a:solidFill>
                <a:srgbClr val="00B050"/>
              </a:solidFill>
              <a:latin typeface="Arial" charset="0"/>
            </a:endParaRPr>
          </a:p>
        </p:txBody>
      </p:sp>
      <p:cxnSp>
        <p:nvCxnSpPr>
          <p:cNvPr id="10" name="Straight Arrow Connector 9"/>
          <p:cNvCxnSpPr/>
          <p:nvPr/>
        </p:nvCxnSpPr>
        <p:spPr>
          <a:xfrm flipV="1">
            <a:off x="7924800" y="4800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376613" y="3101975"/>
            <a:ext cx="433387" cy="9842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208713" y="5029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876425" y="5126038"/>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391400" y="42672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67000" y="36576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236913" y="35052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288"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043"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B8-A28. Delta Insulation, Peak Heating &amp; Cooling</a:t>
            </a:r>
          </a:p>
        </p:txBody>
      </p:sp>
      <p:sp>
        <p:nvSpPr>
          <p:cNvPr id="87044" name="TextBox 8"/>
          <p:cNvSpPr txBox="1">
            <a:spLocks noChangeArrowheads="1"/>
          </p:cNvSpPr>
          <p:nvPr/>
        </p:nvSpPr>
        <p:spPr bwMode="auto">
          <a:xfrm>
            <a:off x="838200" y="1190625"/>
            <a:ext cx="8023225" cy="107791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 D: Opposite cooling sensitivities 680-600, 695-685; low cooling sensitivity 995-985?</a:t>
            </a:r>
          </a:p>
          <a:p>
            <a:pPr eaLnBrk="1" hangingPunct="1">
              <a:spcBef>
                <a:spcPct val="0"/>
              </a:spcBef>
            </a:pPr>
            <a:r>
              <a:rPr lang="en-US" altLang="en-US" sz="1600">
                <a:solidFill>
                  <a:srgbClr val="FF0000"/>
                </a:solidFill>
                <a:latin typeface="Arial" charset="0"/>
              </a:rPr>
              <a:t> G: High opposite heating sensitivity 985-900 (20/20 Tstat)</a:t>
            </a:r>
          </a:p>
          <a:p>
            <a:pPr eaLnBrk="1" hangingPunct="1">
              <a:spcBef>
                <a:spcPct val="0"/>
              </a:spcBef>
            </a:pPr>
            <a:r>
              <a:rPr lang="en-US" altLang="en-US" sz="1600">
                <a:solidFill>
                  <a:srgbClr val="FF0000"/>
                </a:solidFill>
                <a:latin typeface="Arial" charset="0"/>
              </a:rPr>
              <a:t> G: Low heating and cooling sensitivities 995-985?</a:t>
            </a:r>
          </a:p>
          <a:p>
            <a:pPr eaLnBrk="1" hangingPunct="1">
              <a:spcBef>
                <a:spcPct val="0"/>
              </a:spcBef>
            </a:pPr>
            <a:r>
              <a:rPr lang="en-US" altLang="en-US" sz="1600">
                <a:solidFill>
                  <a:srgbClr val="FF0000"/>
                </a:solidFill>
                <a:latin typeface="Arial" charset="0"/>
              </a:rPr>
              <a:t> H: Low cooling sensitivity 685-600 (20/20 Tstat)</a:t>
            </a:r>
          </a:p>
        </p:txBody>
      </p:sp>
      <p:cxnSp>
        <p:nvCxnSpPr>
          <p:cNvPr id="10" name="Straight Arrow Connector 9"/>
          <p:cNvCxnSpPr/>
          <p:nvPr/>
        </p:nvCxnSpPr>
        <p:spPr>
          <a:xfrm flipV="1">
            <a:off x="8001000" y="4114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208713" y="4876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876425" y="4724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391400" y="35814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300413" y="3276600"/>
            <a:ext cx="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243388" y="4191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7832725" y="4114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2493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067"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800" b="1" smtClean="0"/>
              <a:t>B8-A29. Delta Mass/Insulation, Ann. Heating and Cooling</a:t>
            </a:r>
          </a:p>
        </p:txBody>
      </p:sp>
      <p:cxnSp>
        <p:nvCxnSpPr>
          <p:cNvPr id="6" name="Straight Arrow Connector 5"/>
          <p:cNvCxnSpPr/>
          <p:nvPr/>
        </p:nvCxnSpPr>
        <p:spPr>
          <a:xfrm flipV="1">
            <a:off x="1524000" y="2878138"/>
            <a:ext cx="0" cy="609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8069" name="TextBox 8"/>
          <p:cNvSpPr txBox="1">
            <a:spLocks noChangeArrowheads="1"/>
          </p:cNvSpPr>
          <p:nvPr/>
        </p:nvSpPr>
        <p:spPr bwMode="auto">
          <a:xfrm>
            <a:off x="2667000" y="2133600"/>
            <a:ext cx="5867400" cy="8302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 D: Low heating and cooling sensitivities 980-680</a:t>
            </a:r>
          </a:p>
          <a:p>
            <a:pPr eaLnBrk="1" hangingPunct="1">
              <a:spcBef>
                <a:spcPct val="0"/>
              </a:spcBef>
            </a:pPr>
            <a:r>
              <a:rPr lang="en-US" altLang="en-US" sz="1600">
                <a:solidFill>
                  <a:srgbClr val="FF0000"/>
                </a:solidFill>
                <a:latin typeface="Arial" charset="0"/>
              </a:rPr>
              <a:t> G: High heating sensitivity 985-685</a:t>
            </a:r>
          </a:p>
          <a:p>
            <a:pPr eaLnBrk="1" hangingPunct="1">
              <a:spcBef>
                <a:spcPct val="0"/>
              </a:spcBef>
            </a:pPr>
            <a:r>
              <a:rPr lang="en-US" altLang="en-US" sz="1600">
                <a:solidFill>
                  <a:srgbClr val="FF0000"/>
                </a:solidFill>
                <a:latin typeface="Arial" charset="0"/>
              </a:rPr>
              <a:t> H: Low heating and cooling sensitivities 980-680 (if ignore D)</a:t>
            </a:r>
          </a:p>
        </p:txBody>
      </p:sp>
      <p:cxnSp>
        <p:nvCxnSpPr>
          <p:cNvPr id="7" name="Straight Arrow Connector 6"/>
          <p:cNvCxnSpPr/>
          <p:nvPr/>
        </p:nvCxnSpPr>
        <p:spPr>
          <a:xfrm flipV="1">
            <a:off x="2719388" y="3557588"/>
            <a:ext cx="0" cy="609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981200" y="3505200"/>
            <a:ext cx="0" cy="609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176588" y="3962400"/>
            <a:ext cx="0" cy="609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267200" y="5562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731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091"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800" b="1" smtClean="0"/>
              <a:t>B8-A30. Delta Mass/Insulation, Peak Heating and Cooling</a:t>
            </a:r>
          </a:p>
        </p:txBody>
      </p:sp>
      <p:sp>
        <p:nvSpPr>
          <p:cNvPr id="89092" name="TextBox 8"/>
          <p:cNvSpPr txBox="1">
            <a:spLocks noChangeArrowheads="1"/>
          </p:cNvSpPr>
          <p:nvPr/>
        </p:nvSpPr>
        <p:spPr bwMode="auto">
          <a:xfrm>
            <a:off x="2819400" y="5334000"/>
            <a:ext cx="41910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FF0000"/>
                </a:solidFill>
                <a:latin typeface="Arial" charset="0"/>
              </a:rPr>
              <a:t> D: Low peak cooling sensitivity 980-680</a:t>
            </a:r>
          </a:p>
          <a:p>
            <a:pPr eaLnBrk="1" hangingPunct="1">
              <a:spcBef>
                <a:spcPct val="0"/>
              </a:spcBef>
            </a:pPr>
            <a:r>
              <a:rPr lang="en-US" altLang="en-US" sz="1600">
                <a:solidFill>
                  <a:srgbClr val="FF0000"/>
                </a:solidFill>
                <a:latin typeface="Arial" charset="0"/>
              </a:rPr>
              <a:t> G: High peak heating sensitivity 985-685</a:t>
            </a:r>
          </a:p>
        </p:txBody>
      </p:sp>
      <p:cxnSp>
        <p:nvCxnSpPr>
          <p:cNvPr id="7" name="Straight Arrow Connector 6"/>
          <p:cNvCxnSpPr/>
          <p:nvPr/>
        </p:nvCxnSpPr>
        <p:spPr>
          <a:xfrm flipV="1">
            <a:off x="2638425" y="3903663"/>
            <a:ext cx="0" cy="609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191000" y="3706813"/>
            <a:ext cx="0" cy="609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115"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800" b="1" smtClean="0"/>
              <a:t>B8-16. Average Hourly Annual Free-Float Temperature</a:t>
            </a:r>
          </a:p>
        </p:txBody>
      </p:sp>
      <p:cxnSp>
        <p:nvCxnSpPr>
          <p:cNvPr id="6" name="Straight Arrow Connector 5"/>
          <p:cNvCxnSpPr/>
          <p:nvPr/>
        </p:nvCxnSpPr>
        <p:spPr>
          <a:xfrm>
            <a:off x="7772400" y="3135313"/>
            <a:ext cx="0" cy="430212"/>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452813" y="3894138"/>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90118" name="TextBox 8"/>
          <p:cNvSpPr txBox="1">
            <a:spLocks noChangeArrowheads="1"/>
          </p:cNvSpPr>
          <p:nvPr/>
        </p:nvSpPr>
        <p:spPr bwMode="auto">
          <a:xfrm>
            <a:off x="280988" y="1371600"/>
            <a:ext cx="7186612" cy="1570038"/>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D: No output 960</a:t>
            </a:r>
          </a:p>
          <a:p>
            <a:pPr eaLnBrk="1" hangingPunct="1">
              <a:spcBef>
                <a:spcPct val="0"/>
              </a:spcBef>
            </a:pPr>
            <a:r>
              <a:rPr lang="en-US" altLang="en-US" sz="1600">
                <a:solidFill>
                  <a:srgbClr val="0000FF"/>
                </a:solidFill>
                <a:latin typeface="Arial" charset="0"/>
              </a:rPr>
              <a:t> D: 650FF increased. Relates to documented revisions</a:t>
            </a:r>
          </a:p>
          <a:p>
            <a:pPr eaLnBrk="1" hangingPunct="1">
              <a:spcBef>
                <a:spcPct val="0"/>
              </a:spcBef>
            </a:pPr>
            <a:r>
              <a:rPr lang="en-US" altLang="en-US" sz="1600">
                <a:solidFill>
                  <a:srgbClr val="0000FF"/>
                </a:solidFill>
                <a:latin typeface="Arial" charset="0"/>
              </a:rPr>
              <a:t> F: 960 increased; fixed Rd#1 typo per Jun 2015</a:t>
            </a:r>
          </a:p>
          <a:p>
            <a:pPr eaLnBrk="1" hangingPunct="1">
              <a:spcBef>
                <a:spcPct val="0"/>
              </a:spcBef>
            </a:pPr>
            <a:r>
              <a:rPr lang="en-US" altLang="en-US" sz="1600">
                <a:solidFill>
                  <a:srgbClr val="0000FF"/>
                </a:solidFill>
                <a:latin typeface="Arial" charset="0"/>
              </a:rPr>
              <a:t> G: 600FF, 900FF, 650FF, 950FF, 960 decreased v. Rd#1. What changed?</a:t>
            </a:r>
          </a:p>
          <a:p>
            <a:pPr eaLnBrk="1" hangingPunct="1">
              <a:spcBef>
                <a:spcPct val="0"/>
              </a:spcBef>
            </a:pPr>
            <a:r>
              <a:rPr lang="en-US" altLang="en-US" sz="1600">
                <a:solidFill>
                  <a:srgbClr val="FF0000"/>
                </a:solidFill>
                <a:latin typeface="Arial" charset="0"/>
              </a:rPr>
              <a:t> G: 650FF low, 960 high?</a:t>
            </a:r>
          </a:p>
          <a:p>
            <a:pPr eaLnBrk="1" hangingPunct="1">
              <a:spcBef>
                <a:spcPct val="0"/>
              </a:spcBef>
            </a:pPr>
            <a:r>
              <a:rPr lang="en-US" altLang="en-US" sz="1600">
                <a:solidFill>
                  <a:srgbClr val="FF0000"/>
                </a:solidFill>
                <a:latin typeface="Arial" charset="0"/>
              </a:rPr>
              <a:t> H: 650FF low</a:t>
            </a:r>
          </a:p>
        </p:txBody>
      </p:sp>
      <p:cxnSp>
        <p:nvCxnSpPr>
          <p:cNvPr id="9" name="Straight Arrow Connector 8"/>
          <p:cNvCxnSpPr/>
          <p:nvPr/>
        </p:nvCxnSpPr>
        <p:spPr>
          <a:xfrm>
            <a:off x="1676400" y="3276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711450" y="3276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908925" y="2895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854450" y="4267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733800" y="4191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768850" y="4191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620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Average Hourly Annual Free-Float Temperature</a:t>
            </a:r>
          </a:p>
        </p:txBody>
      </p:sp>
      <p:cxnSp>
        <p:nvCxnSpPr>
          <p:cNvPr id="6" name="Straight Arrow Connector 5"/>
          <p:cNvCxnSpPr/>
          <p:nvPr/>
        </p:nvCxnSpPr>
        <p:spPr>
          <a:xfrm>
            <a:off x="7620000" y="2514600"/>
            <a:ext cx="0" cy="1752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876800" y="3124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91142" name="TextBox 8"/>
          <p:cNvSpPr txBox="1">
            <a:spLocks noChangeArrowheads="1"/>
          </p:cNvSpPr>
          <p:nvPr/>
        </p:nvSpPr>
        <p:spPr bwMode="auto">
          <a:xfrm>
            <a:off x="1143000" y="2209800"/>
            <a:ext cx="2514600" cy="830263"/>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D: No output 960</a:t>
            </a:r>
          </a:p>
          <a:p>
            <a:pPr eaLnBrk="1" hangingPunct="1">
              <a:spcBef>
                <a:spcPct val="0"/>
              </a:spcBef>
            </a:pPr>
            <a:r>
              <a:rPr lang="en-US" altLang="en-US" sz="1600">
                <a:solidFill>
                  <a:srgbClr val="0000FF"/>
                </a:solidFill>
                <a:latin typeface="Arial" charset="0"/>
              </a:rPr>
              <a:t> F: Low 960?</a:t>
            </a:r>
          </a:p>
          <a:p>
            <a:pPr eaLnBrk="1" hangingPunct="1">
              <a:spcBef>
                <a:spcPct val="0"/>
              </a:spcBef>
            </a:pPr>
            <a:r>
              <a:rPr lang="en-US" altLang="en-US" sz="1600">
                <a:solidFill>
                  <a:srgbClr val="0000FF"/>
                </a:solidFill>
                <a:latin typeface="Arial" charset="0"/>
              </a:rPr>
              <a:t> G: High all?</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163" name="Title 1"/>
          <p:cNvSpPr>
            <a:spLocks noGrp="1"/>
          </p:cNvSpPr>
          <p:nvPr>
            <p:ph type="title"/>
          </p:nvPr>
        </p:nvSpPr>
        <p:spPr>
          <a:xfrm>
            <a:off x="0" y="0"/>
            <a:ext cx="9144000" cy="1017588"/>
          </a:xfrm>
        </p:spPr>
        <p:txBody>
          <a:bodyPr/>
          <a:lstStyle/>
          <a:p>
            <a:r>
              <a:rPr lang="en-US" altLang="en-US" sz="3200" b="1" smtClean="0"/>
              <a:t>Thermal Fabric Update Results, Round 2</a:t>
            </a:r>
            <a:br>
              <a:rPr lang="en-US" altLang="en-US" sz="3200" b="1" smtClean="0"/>
            </a:br>
            <a:r>
              <a:rPr lang="en-US" altLang="en-US" sz="2800" b="1" smtClean="0"/>
              <a:t>B8-14. Maximum Hourly Annual Free-Float Temperature</a:t>
            </a:r>
          </a:p>
        </p:txBody>
      </p:sp>
      <p:sp>
        <p:nvSpPr>
          <p:cNvPr id="92164" name="TextBox 8"/>
          <p:cNvSpPr txBox="1">
            <a:spLocks noChangeArrowheads="1"/>
          </p:cNvSpPr>
          <p:nvPr/>
        </p:nvSpPr>
        <p:spPr bwMode="auto">
          <a:xfrm>
            <a:off x="2514600" y="1017588"/>
            <a:ext cx="6553200" cy="1724025"/>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t>
            </a:r>
            <a:r>
              <a:rPr lang="en-US" altLang="en-US" sz="1500">
                <a:solidFill>
                  <a:srgbClr val="0000FF"/>
                </a:solidFill>
                <a:latin typeface="Arial" charset="0"/>
              </a:rPr>
              <a:t>680FF, 980FF are new</a:t>
            </a:r>
          </a:p>
          <a:p>
            <a:pPr eaLnBrk="1" hangingPunct="1">
              <a:spcBef>
                <a:spcPct val="0"/>
              </a:spcBef>
            </a:pPr>
            <a:r>
              <a:rPr lang="en-US" altLang="en-US" sz="1500">
                <a:solidFill>
                  <a:srgbClr val="0000FF"/>
                </a:solidFill>
                <a:latin typeface="Arial" charset="0"/>
              </a:rPr>
              <a:t> D: No output 960</a:t>
            </a:r>
          </a:p>
          <a:p>
            <a:pPr eaLnBrk="1" hangingPunct="1">
              <a:spcBef>
                <a:spcPct val="0"/>
              </a:spcBef>
            </a:pPr>
            <a:r>
              <a:rPr lang="en-US" altLang="en-US" sz="1500">
                <a:solidFill>
                  <a:srgbClr val="0000FF"/>
                </a:solidFill>
                <a:latin typeface="Arial" charset="0"/>
              </a:rPr>
              <a:t> D: 600FF, 650FF increased v. Rd#1. Related to documented revisions</a:t>
            </a:r>
          </a:p>
          <a:p>
            <a:pPr eaLnBrk="1" hangingPunct="1">
              <a:spcBef>
                <a:spcPct val="0"/>
              </a:spcBef>
            </a:pPr>
            <a:r>
              <a:rPr lang="en-US" altLang="en-US" sz="1500">
                <a:solidFill>
                  <a:srgbClr val="FF0000"/>
                </a:solidFill>
                <a:latin typeface="Arial" charset="0"/>
              </a:rPr>
              <a:t> D: Low 680FF? </a:t>
            </a:r>
          </a:p>
          <a:p>
            <a:pPr eaLnBrk="1" hangingPunct="1">
              <a:spcBef>
                <a:spcPct val="0"/>
              </a:spcBef>
            </a:pPr>
            <a:r>
              <a:rPr lang="en-US" altLang="en-US" sz="1500">
                <a:solidFill>
                  <a:srgbClr val="0000FF"/>
                </a:solidFill>
                <a:latin typeface="Arial" charset="0"/>
              </a:rPr>
              <a:t> G: All vary v. Rd#1; what changed?</a:t>
            </a:r>
          </a:p>
          <a:p>
            <a:pPr eaLnBrk="1" hangingPunct="1">
              <a:spcBef>
                <a:spcPct val="0"/>
              </a:spcBef>
            </a:pPr>
            <a:r>
              <a:rPr lang="en-US" altLang="en-US" sz="1500">
                <a:solidFill>
                  <a:srgbClr val="FF0000"/>
                </a:solidFill>
                <a:latin typeface="Arial" charset="0"/>
              </a:rPr>
              <a:t> G: High 600FF, 900FF, 680FF, 980FF, 960; low 650FF (if ignore H)</a:t>
            </a:r>
          </a:p>
          <a:p>
            <a:pPr eaLnBrk="1" hangingPunct="1">
              <a:spcBef>
                <a:spcPct val="0"/>
              </a:spcBef>
            </a:pPr>
            <a:r>
              <a:rPr lang="en-US" altLang="en-US" sz="1500">
                <a:solidFill>
                  <a:srgbClr val="FF0000"/>
                </a:solidFill>
                <a:latin typeface="Arial" charset="0"/>
              </a:rPr>
              <a:t> H: Low 650FF (if ignore G), 600FF, 680FF (if ignore D &amp; G)?</a:t>
            </a:r>
          </a:p>
        </p:txBody>
      </p:sp>
      <p:cxnSp>
        <p:nvCxnSpPr>
          <p:cNvPr id="10" name="Straight Arrow Connector 9"/>
          <p:cNvCxnSpPr/>
          <p:nvPr/>
        </p:nvCxnSpPr>
        <p:spPr>
          <a:xfrm>
            <a:off x="1447800" y="3429000"/>
            <a:ext cx="0" cy="706438"/>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752600" y="3124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743200" y="4038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786188" y="4419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867400" y="3048000"/>
            <a:ext cx="304800" cy="152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858000" y="3657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848600" y="3657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505200" y="3429000"/>
            <a:ext cx="0" cy="706438"/>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46725" y="4030663"/>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852613" y="4038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886200" y="4191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943600" y="3810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53000"/>
          </a:xfrm>
        </p:spPr>
        <p:txBody>
          <a:bodyPr>
            <a:normAutofit/>
          </a:bodyPr>
          <a:lstStyle/>
          <a:p>
            <a:pPr>
              <a:defRPr/>
            </a:pPr>
            <a:r>
              <a:rPr lang="en-US" b="1" dirty="0" smtClean="0"/>
              <a:t>8 simulation result sets – </a:t>
            </a:r>
            <a:r>
              <a:rPr lang="en-US" b="1" u="sng" dirty="0" smtClean="0"/>
              <a:t>Thanks to WG!  </a:t>
            </a:r>
          </a:p>
          <a:p>
            <a:pPr lvl="1">
              <a:defRPr/>
            </a:pPr>
            <a:r>
              <a:rPr lang="en-US" dirty="0" smtClean="0"/>
              <a:t>1 new participant</a:t>
            </a:r>
          </a:p>
          <a:p>
            <a:pPr>
              <a:defRPr/>
            </a:pPr>
            <a:r>
              <a:rPr lang="en-US" b="1" dirty="0" smtClean="0"/>
              <a:t>Participant simulation programs are anonymous for now:</a:t>
            </a:r>
          </a:p>
          <a:p>
            <a:pPr lvl="1">
              <a:defRPr/>
            </a:pPr>
            <a:r>
              <a:rPr lang="en-US" i="1" dirty="0" smtClean="0"/>
              <a:t>We’ll poll in later rounds re identifying participating programs for the final results, after sufficient results/spec iterations.</a:t>
            </a:r>
          </a:p>
          <a:p>
            <a:pPr lvl="1">
              <a:defRPr/>
            </a:pPr>
            <a:endParaRPr lang="en-US" sz="800" i="1" dirty="0" smtClean="0"/>
          </a:p>
          <a:p>
            <a:pPr>
              <a:defRPr/>
            </a:pPr>
            <a:r>
              <a:rPr lang="en-US" b="1" dirty="0" smtClean="0"/>
              <a:t>Round #1 slides also included</a:t>
            </a:r>
          </a:p>
          <a:p>
            <a:pPr lvl="1">
              <a:defRPr/>
            </a:pPr>
            <a:r>
              <a:rPr lang="en-US" dirty="0" smtClean="0"/>
              <a:t>For archival use: record of results changes, etc.</a:t>
            </a:r>
          </a:p>
          <a:p>
            <a:pPr marL="0" indent="0">
              <a:buFont typeface="Arial" charset="0"/>
              <a:buNone/>
              <a:defRPr/>
            </a:pPr>
            <a:endParaRPr lang="en-US" dirty="0" smtClean="0"/>
          </a:p>
        </p:txBody>
      </p:sp>
      <p:sp>
        <p:nvSpPr>
          <p:cNvPr id="5" name="Title 1"/>
          <p:cNvSpPr txBox="1">
            <a:spLocks/>
          </p:cNvSpPr>
          <p:nvPr/>
        </p:nvSpPr>
        <p:spPr bwMode="auto">
          <a:xfrm>
            <a:off x="457200" y="304800"/>
            <a:ext cx="8229600" cy="609600"/>
          </a:xfrm>
          <a:prstGeom prst="rect">
            <a:avLst/>
          </a:prstGeom>
          <a:noFill/>
          <a:ln w="9525">
            <a:noFill/>
            <a:miter lim="800000"/>
            <a:headEnd/>
            <a:tailEnd/>
          </a:ln>
        </p:spPr>
        <p:txBody>
          <a:bodyPr anchor="ctr"/>
          <a:lstStyle/>
          <a:p>
            <a:pPr algn="ctr" eaLnBrk="0" hangingPunct="0">
              <a:defRPr/>
            </a:pPr>
            <a:r>
              <a:rPr lang="en-US" sz="3600" b="1" dirty="0">
                <a:latin typeface="+mj-lt"/>
                <a:ea typeface="+mj-ea"/>
                <a:cs typeface="+mj-cs"/>
              </a:rPr>
              <a:t>Thermal Fabric Update Results, Round 2</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21920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Maximum Hourly Annual Free-Float Temperature</a:t>
            </a:r>
          </a:p>
        </p:txBody>
      </p:sp>
      <p:cxnSp>
        <p:nvCxnSpPr>
          <p:cNvPr id="6" name="Straight Arrow Connector 5"/>
          <p:cNvCxnSpPr/>
          <p:nvPr/>
        </p:nvCxnSpPr>
        <p:spPr>
          <a:xfrm>
            <a:off x="1981200" y="2133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445000" y="2819400"/>
            <a:ext cx="0" cy="1524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93190" name="TextBox 8"/>
          <p:cNvSpPr txBox="1">
            <a:spLocks noChangeArrowheads="1"/>
          </p:cNvSpPr>
          <p:nvPr/>
        </p:nvSpPr>
        <p:spPr bwMode="auto">
          <a:xfrm>
            <a:off x="5105400" y="2522538"/>
            <a:ext cx="2514600" cy="830262"/>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D: No output 960</a:t>
            </a:r>
          </a:p>
          <a:p>
            <a:pPr eaLnBrk="1" hangingPunct="1">
              <a:spcBef>
                <a:spcPct val="0"/>
              </a:spcBef>
            </a:pPr>
            <a:r>
              <a:rPr lang="en-US" altLang="en-US" sz="1600">
                <a:solidFill>
                  <a:srgbClr val="0000FF"/>
                </a:solidFill>
                <a:latin typeface="Arial" charset="0"/>
              </a:rPr>
              <a:t> D: Low 600FF, 650FF?</a:t>
            </a:r>
          </a:p>
          <a:p>
            <a:pPr eaLnBrk="1" hangingPunct="1">
              <a:spcBef>
                <a:spcPct val="0"/>
              </a:spcBef>
            </a:pPr>
            <a:r>
              <a:rPr lang="en-US" altLang="en-US" sz="1600">
                <a:solidFill>
                  <a:srgbClr val="0000FF"/>
                </a:solidFill>
                <a:latin typeface="Arial" charset="0"/>
              </a:rPr>
              <a:t> G: High all?</a:t>
            </a:r>
          </a:p>
        </p:txBody>
      </p:sp>
      <p:cxnSp>
        <p:nvCxnSpPr>
          <p:cNvPr id="10" name="Straight Arrow Connector 9"/>
          <p:cNvCxnSpPr/>
          <p:nvPr/>
        </p:nvCxnSpPr>
        <p:spPr>
          <a:xfrm>
            <a:off x="1541463" y="2514600"/>
            <a:ext cx="0" cy="1524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191000" y="2438400"/>
            <a:ext cx="609600" cy="228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429000" y="3429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324600" y="3810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772400" y="3048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211"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800" b="1" smtClean="0"/>
              <a:t>B8-15. Min Hourly Annual FF Temperature, -25°C Basis</a:t>
            </a:r>
          </a:p>
        </p:txBody>
      </p:sp>
      <p:cxnSp>
        <p:nvCxnSpPr>
          <p:cNvPr id="8" name="Straight Arrow Connector 7"/>
          <p:cNvCxnSpPr/>
          <p:nvPr/>
        </p:nvCxnSpPr>
        <p:spPr>
          <a:xfrm>
            <a:off x="1447800" y="4038600"/>
            <a:ext cx="0" cy="5334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94213" name="TextBox 8"/>
          <p:cNvSpPr txBox="1">
            <a:spLocks noChangeArrowheads="1"/>
          </p:cNvSpPr>
          <p:nvPr/>
        </p:nvSpPr>
        <p:spPr bwMode="auto">
          <a:xfrm>
            <a:off x="2133600" y="1143000"/>
            <a:ext cx="6248400" cy="18161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i="1">
                <a:solidFill>
                  <a:srgbClr val="0000FF"/>
                </a:solidFill>
                <a:latin typeface="Arial" charset="0"/>
              </a:rPr>
              <a:t> Min temperature is more difficult to discuss; axis basis is arbitrary.</a:t>
            </a:r>
          </a:p>
          <a:p>
            <a:pPr eaLnBrk="1" hangingPunct="1">
              <a:spcBef>
                <a:spcPct val="0"/>
              </a:spcBef>
            </a:pPr>
            <a:r>
              <a:rPr lang="en-US" altLang="en-US" sz="1600">
                <a:solidFill>
                  <a:srgbClr val="0000FF"/>
                </a:solidFill>
                <a:latin typeface="Arial" charset="0"/>
              </a:rPr>
              <a:t> D: No output 960</a:t>
            </a:r>
          </a:p>
          <a:p>
            <a:pPr eaLnBrk="1" hangingPunct="1">
              <a:spcBef>
                <a:spcPct val="0"/>
              </a:spcBef>
            </a:pPr>
            <a:r>
              <a:rPr lang="en-US" altLang="en-US" sz="1600">
                <a:solidFill>
                  <a:srgbClr val="0000FF"/>
                </a:solidFill>
                <a:latin typeface="Arial" charset="0"/>
              </a:rPr>
              <a:t> D: 600FF, 650FF decreased v. Rd#1; see documented revisions</a:t>
            </a:r>
          </a:p>
          <a:p>
            <a:pPr eaLnBrk="1" hangingPunct="1">
              <a:spcBef>
                <a:spcPct val="0"/>
              </a:spcBef>
            </a:pPr>
            <a:r>
              <a:rPr lang="en-US" altLang="en-US" sz="1600">
                <a:solidFill>
                  <a:srgbClr val="FF0000"/>
                </a:solidFill>
                <a:latin typeface="Arial" charset="0"/>
              </a:rPr>
              <a:t> D: 980FF low?; 680FF high? (if ignore G &amp; H)</a:t>
            </a:r>
          </a:p>
          <a:p>
            <a:pPr eaLnBrk="1" hangingPunct="1">
              <a:spcBef>
                <a:spcPct val="0"/>
              </a:spcBef>
            </a:pPr>
            <a:r>
              <a:rPr lang="en-US" altLang="en-US" sz="1600">
                <a:solidFill>
                  <a:srgbClr val="0000FF"/>
                </a:solidFill>
                <a:latin typeface="Arial" charset="0"/>
              </a:rPr>
              <a:t> G: All decreased v. Rd#1; what changed?</a:t>
            </a:r>
          </a:p>
          <a:p>
            <a:pPr eaLnBrk="1" hangingPunct="1">
              <a:spcBef>
                <a:spcPct val="0"/>
              </a:spcBef>
            </a:pPr>
            <a:r>
              <a:rPr lang="en-US" altLang="en-US" sz="1600">
                <a:solidFill>
                  <a:srgbClr val="FF0000"/>
                </a:solidFill>
                <a:latin typeface="Arial" charset="0"/>
              </a:rPr>
              <a:t> G: High 680FF</a:t>
            </a:r>
          </a:p>
          <a:p>
            <a:pPr eaLnBrk="1" hangingPunct="1">
              <a:spcBef>
                <a:spcPct val="0"/>
              </a:spcBef>
            </a:pPr>
            <a:r>
              <a:rPr lang="en-US" altLang="en-US" sz="1600">
                <a:solidFill>
                  <a:srgbClr val="FF0000"/>
                </a:solidFill>
                <a:latin typeface="Arial" charset="0"/>
              </a:rPr>
              <a:t> H: High 680FF? (if ignore G &amp; D) </a:t>
            </a:r>
          </a:p>
        </p:txBody>
      </p:sp>
      <p:cxnSp>
        <p:nvCxnSpPr>
          <p:cNvPr id="9" name="Straight Arrow Connector 8"/>
          <p:cNvCxnSpPr/>
          <p:nvPr/>
        </p:nvCxnSpPr>
        <p:spPr>
          <a:xfrm>
            <a:off x="3489325" y="4832350"/>
            <a:ext cx="0" cy="42545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34000" y="3048000"/>
            <a:ext cx="501650" cy="228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562600" y="3505200"/>
            <a:ext cx="0" cy="28892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943600" y="3505200"/>
            <a:ext cx="0" cy="28892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553200" y="3429000"/>
            <a:ext cx="0" cy="28892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3255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235"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3200" b="1" smtClean="0"/>
              <a:t>Minimum Hourly Annual Free-Float Temperature</a:t>
            </a:r>
          </a:p>
        </p:txBody>
      </p:sp>
      <p:cxnSp>
        <p:nvCxnSpPr>
          <p:cNvPr id="8" name="Straight Arrow Connector 7"/>
          <p:cNvCxnSpPr/>
          <p:nvPr/>
        </p:nvCxnSpPr>
        <p:spPr>
          <a:xfrm flipV="1">
            <a:off x="1447800" y="4648200"/>
            <a:ext cx="0" cy="609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489325" y="5378450"/>
            <a:ext cx="0" cy="609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553200" y="4114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105400" y="3352800"/>
            <a:ext cx="609600"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5240" name="TextBox 8"/>
          <p:cNvSpPr txBox="1">
            <a:spLocks noChangeArrowheads="1"/>
          </p:cNvSpPr>
          <p:nvPr/>
        </p:nvSpPr>
        <p:spPr bwMode="auto">
          <a:xfrm>
            <a:off x="1752600" y="1143000"/>
            <a:ext cx="6629400" cy="18161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i="1">
                <a:solidFill>
                  <a:srgbClr val="0000FF"/>
                </a:solidFill>
                <a:latin typeface="Arial" charset="0"/>
              </a:rPr>
              <a:t> Axis basis is arbitrary, use of 0 not recommended (false “opposites”).</a:t>
            </a:r>
          </a:p>
          <a:p>
            <a:pPr eaLnBrk="1" hangingPunct="1">
              <a:spcBef>
                <a:spcPct val="0"/>
              </a:spcBef>
            </a:pPr>
            <a:r>
              <a:rPr lang="en-US" altLang="en-US" sz="1600">
                <a:solidFill>
                  <a:srgbClr val="0000FF"/>
                </a:solidFill>
                <a:latin typeface="Arial" charset="0"/>
              </a:rPr>
              <a:t> D: No output 960</a:t>
            </a:r>
          </a:p>
          <a:p>
            <a:pPr eaLnBrk="1" hangingPunct="1">
              <a:spcBef>
                <a:spcPct val="0"/>
              </a:spcBef>
            </a:pPr>
            <a:r>
              <a:rPr lang="en-US" altLang="en-US" sz="1600">
                <a:solidFill>
                  <a:srgbClr val="0000FF"/>
                </a:solidFill>
                <a:latin typeface="Arial" charset="0"/>
              </a:rPr>
              <a:t> D: 600FF, 650FF decreased v. Rd#1; see documented revisions</a:t>
            </a:r>
          </a:p>
          <a:p>
            <a:pPr eaLnBrk="1" hangingPunct="1">
              <a:spcBef>
                <a:spcPct val="0"/>
              </a:spcBef>
            </a:pPr>
            <a:r>
              <a:rPr lang="en-US" altLang="en-US" sz="1600">
                <a:solidFill>
                  <a:srgbClr val="FF0000"/>
                </a:solidFill>
                <a:latin typeface="Arial" charset="0"/>
              </a:rPr>
              <a:t> D: 980FF low?; 680FF high? (if ignore G &amp; H)</a:t>
            </a:r>
          </a:p>
          <a:p>
            <a:pPr eaLnBrk="1" hangingPunct="1">
              <a:spcBef>
                <a:spcPct val="0"/>
              </a:spcBef>
            </a:pPr>
            <a:r>
              <a:rPr lang="en-US" altLang="en-US" sz="1600">
                <a:solidFill>
                  <a:srgbClr val="0000FF"/>
                </a:solidFill>
                <a:latin typeface="Arial" charset="0"/>
              </a:rPr>
              <a:t> G: All decreased v. Rd#1; what changed?</a:t>
            </a:r>
          </a:p>
          <a:p>
            <a:pPr eaLnBrk="1" hangingPunct="1">
              <a:spcBef>
                <a:spcPct val="0"/>
              </a:spcBef>
            </a:pPr>
            <a:r>
              <a:rPr lang="en-US" altLang="en-US" sz="1600">
                <a:solidFill>
                  <a:srgbClr val="FF0000"/>
                </a:solidFill>
                <a:latin typeface="Arial" charset="0"/>
              </a:rPr>
              <a:t> G: High 680FF</a:t>
            </a:r>
          </a:p>
          <a:p>
            <a:pPr eaLnBrk="1" hangingPunct="1">
              <a:spcBef>
                <a:spcPct val="0"/>
              </a:spcBef>
            </a:pPr>
            <a:r>
              <a:rPr lang="en-US" altLang="en-US" sz="1600">
                <a:solidFill>
                  <a:srgbClr val="FF0000"/>
                </a:solidFill>
                <a:latin typeface="Arial" charset="0"/>
              </a:rPr>
              <a:t> H: High 680FF? (if ignore G &amp; D) </a:t>
            </a:r>
          </a:p>
        </p:txBody>
      </p:sp>
      <p:cxnSp>
        <p:nvCxnSpPr>
          <p:cNvPr id="14" name="Straight Arrow Connector 13"/>
          <p:cNvCxnSpPr/>
          <p:nvPr/>
        </p:nvCxnSpPr>
        <p:spPr>
          <a:xfrm>
            <a:off x="4945063" y="3605213"/>
            <a:ext cx="541337" cy="20478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943600" y="3529013"/>
            <a:ext cx="0" cy="35718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14300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Minimum Hourly Annual Free-Float Temperature</a:t>
            </a:r>
          </a:p>
        </p:txBody>
      </p:sp>
      <p:cxnSp>
        <p:nvCxnSpPr>
          <p:cNvPr id="8" name="Straight Arrow Connector 7"/>
          <p:cNvCxnSpPr/>
          <p:nvPr/>
        </p:nvCxnSpPr>
        <p:spPr>
          <a:xfrm flipV="1">
            <a:off x="1600200" y="4114800"/>
            <a:ext cx="0" cy="15240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96261" name="TextBox 8"/>
          <p:cNvSpPr txBox="1">
            <a:spLocks noChangeArrowheads="1"/>
          </p:cNvSpPr>
          <p:nvPr/>
        </p:nvSpPr>
        <p:spPr bwMode="auto">
          <a:xfrm>
            <a:off x="1143000" y="2514600"/>
            <a:ext cx="25146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D: No output 960</a:t>
            </a:r>
          </a:p>
          <a:p>
            <a:pPr eaLnBrk="1" hangingPunct="1">
              <a:spcBef>
                <a:spcPct val="0"/>
              </a:spcBef>
            </a:pPr>
            <a:r>
              <a:rPr lang="en-US" altLang="en-US" sz="1600">
                <a:solidFill>
                  <a:srgbClr val="0000FF"/>
                </a:solidFill>
                <a:latin typeface="Arial" charset="0"/>
              </a:rPr>
              <a:t> D: High 600FF?</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143000"/>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283"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800" b="1" smtClean="0"/>
              <a:t>B8-33. In-Depth, Low Mass Ann. Heating, Cases 195 to 250</a:t>
            </a:r>
          </a:p>
        </p:txBody>
      </p:sp>
      <p:cxnSp>
        <p:nvCxnSpPr>
          <p:cNvPr id="6" name="Straight Arrow Connector 5"/>
          <p:cNvCxnSpPr/>
          <p:nvPr/>
        </p:nvCxnSpPr>
        <p:spPr>
          <a:xfrm>
            <a:off x="6477000" y="3352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7285" name="TextBox 8"/>
          <p:cNvSpPr txBox="1">
            <a:spLocks noChangeArrowheads="1"/>
          </p:cNvSpPr>
          <p:nvPr/>
        </p:nvSpPr>
        <p:spPr bwMode="auto">
          <a:xfrm>
            <a:off x="152400" y="1219200"/>
            <a:ext cx="5334000" cy="1570038"/>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195, 200, 210</a:t>
            </a:r>
          </a:p>
          <a:p>
            <a:pPr eaLnBrk="1" hangingPunct="1">
              <a:spcBef>
                <a:spcPct val="0"/>
              </a:spcBef>
            </a:pPr>
            <a:r>
              <a:rPr lang="en-US" altLang="en-US" sz="1600">
                <a:solidFill>
                  <a:srgbClr val="0000FF"/>
                </a:solidFill>
                <a:latin typeface="Arial" charset="0"/>
              </a:rPr>
              <a:t> D: Fixed input errors 220, 230 from Rd#1 </a:t>
            </a:r>
          </a:p>
          <a:p>
            <a:pPr eaLnBrk="1" hangingPunct="1">
              <a:spcBef>
                <a:spcPct val="0"/>
              </a:spcBef>
            </a:pPr>
            <a:r>
              <a:rPr lang="en-US" altLang="en-US" sz="1600">
                <a:solidFill>
                  <a:srgbClr val="0000FF"/>
                </a:solidFill>
                <a:latin typeface="Arial" charset="0"/>
              </a:rPr>
              <a:t> F: Increased 195 through 250 v. Rd#1; what changed?</a:t>
            </a:r>
          </a:p>
          <a:p>
            <a:pPr eaLnBrk="1" hangingPunct="1">
              <a:spcBef>
                <a:spcPct val="0"/>
              </a:spcBef>
            </a:pPr>
            <a:r>
              <a:rPr lang="en-US" altLang="en-US" sz="1600">
                <a:solidFill>
                  <a:srgbClr val="0000FF"/>
                </a:solidFill>
                <a:latin typeface="Arial" charset="0"/>
              </a:rPr>
              <a:t> G: Reduced 195, 200, 215 v. Rd#1; what changed?</a:t>
            </a:r>
          </a:p>
          <a:p>
            <a:pPr eaLnBrk="1" hangingPunct="1">
              <a:spcBef>
                <a:spcPct val="0"/>
              </a:spcBef>
            </a:pPr>
            <a:r>
              <a:rPr lang="en-US" altLang="en-US" sz="1600">
                <a:solidFill>
                  <a:srgbClr val="FF0000"/>
                </a:solidFill>
                <a:latin typeface="Arial" charset="0"/>
              </a:rPr>
              <a:t> A: High 220, 240; 250 high in Rd#1; surface coeffs?</a:t>
            </a:r>
          </a:p>
          <a:p>
            <a:pPr eaLnBrk="1" hangingPunct="1">
              <a:spcBef>
                <a:spcPct val="0"/>
              </a:spcBef>
            </a:pPr>
            <a:r>
              <a:rPr lang="en-US" altLang="en-US" sz="1600">
                <a:solidFill>
                  <a:srgbClr val="FF0000"/>
                </a:solidFill>
                <a:latin typeface="Arial" charset="0"/>
              </a:rPr>
              <a:t> H: High 210, 220, 230, 240</a:t>
            </a:r>
          </a:p>
        </p:txBody>
      </p:sp>
      <p:cxnSp>
        <p:nvCxnSpPr>
          <p:cNvPr id="9" name="Straight Arrow Connector 8"/>
          <p:cNvCxnSpPr/>
          <p:nvPr/>
        </p:nvCxnSpPr>
        <p:spPr>
          <a:xfrm>
            <a:off x="1560513" y="3954463"/>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454275" y="3717925"/>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849938" y="2293938"/>
            <a:ext cx="0" cy="490537"/>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468688" y="31115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648200" y="2971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257800" y="2971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192838" y="21336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86600" y="3352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937125" y="3227388"/>
            <a:ext cx="0" cy="490537"/>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283075" y="3657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In-Depth, Low Mass Ann. Heating, Cases 195 to 250</a:t>
            </a:r>
          </a:p>
        </p:txBody>
      </p:sp>
      <p:cxnSp>
        <p:nvCxnSpPr>
          <p:cNvPr id="6" name="Straight Arrow Connector 5"/>
          <p:cNvCxnSpPr/>
          <p:nvPr/>
        </p:nvCxnSpPr>
        <p:spPr>
          <a:xfrm>
            <a:off x="6477000" y="3200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391400" y="3276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98310" name="TextBox 8"/>
          <p:cNvSpPr txBox="1">
            <a:spLocks noChangeArrowheads="1"/>
          </p:cNvSpPr>
          <p:nvPr/>
        </p:nvSpPr>
        <p:spPr bwMode="auto">
          <a:xfrm>
            <a:off x="990600" y="2122488"/>
            <a:ext cx="3505200" cy="1077912"/>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195, 200, 210</a:t>
            </a:r>
          </a:p>
          <a:p>
            <a:pPr eaLnBrk="1" hangingPunct="1">
              <a:spcBef>
                <a:spcPct val="0"/>
              </a:spcBef>
            </a:pPr>
            <a:r>
              <a:rPr lang="en-US" altLang="en-US" sz="1600">
                <a:solidFill>
                  <a:srgbClr val="0000FF"/>
                </a:solidFill>
                <a:latin typeface="Arial" charset="0"/>
              </a:rPr>
              <a:t> A: High 220, 240, 250?</a:t>
            </a:r>
          </a:p>
          <a:p>
            <a:pPr eaLnBrk="1" hangingPunct="1">
              <a:spcBef>
                <a:spcPct val="0"/>
              </a:spcBef>
            </a:pPr>
            <a:r>
              <a:rPr lang="en-US" altLang="en-US" sz="1600">
                <a:solidFill>
                  <a:srgbClr val="0000FF"/>
                </a:solidFill>
                <a:latin typeface="Arial" charset="0"/>
              </a:rPr>
              <a:t> D: Low 230? [!?]</a:t>
            </a:r>
          </a:p>
          <a:p>
            <a:pPr eaLnBrk="1" hangingPunct="1">
              <a:spcBef>
                <a:spcPct val="0"/>
              </a:spcBef>
            </a:pPr>
            <a:r>
              <a:rPr lang="en-US" altLang="en-US" sz="1600">
                <a:solidFill>
                  <a:srgbClr val="0000FF"/>
                </a:solidFill>
                <a:latin typeface="Arial" charset="0"/>
              </a:rPr>
              <a:t> G: High 195, 200?</a:t>
            </a:r>
          </a:p>
        </p:txBody>
      </p:sp>
      <p:cxnSp>
        <p:nvCxnSpPr>
          <p:cNvPr id="9" name="Straight Arrow Connector 8"/>
          <p:cNvCxnSpPr/>
          <p:nvPr/>
        </p:nvCxnSpPr>
        <p:spPr>
          <a:xfrm>
            <a:off x="1600200" y="3810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438400" y="3276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648200" y="2895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849938" y="2293938"/>
            <a:ext cx="0" cy="1371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096963"/>
            <a:ext cx="8580437" cy="583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331" name="Title 1"/>
          <p:cNvSpPr>
            <a:spLocks noGrp="1"/>
          </p:cNvSpPr>
          <p:nvPr>
            <p:ph type="title"/>
          </p:nvPr>
        </p:nvSpPr>
        <p:spPr>
          <a:xfrm>
            <a:off x="0" y="0"/>
            <a:ext cx="9144000" cy="1219200"/>
          </a:xfrm>
        </p:spPr>
        <p:txBody>
          <a:bodyPr/>
          <a:lstStyle/>
          <a:p>
            <a:r>
              <a:rPr lang="en-US" altLang="en-US" sz="3200" b="1" smtClean="0"/>
              <a:t>Thermal Fabric Update Results, Round 2</a:t>
            </a:r>
            <a:br>
              <a:rPr lang="en-US" altLang="en-US" sz="3200" b="1" smtClean="0"/>
            </a:br>
            <a:r>
              <a:rPr lang="en-US" altLang="en-US" sz="2800" b="1" smtClean="0"/>
              <a:t>B8-34. In-Depth, Low Mass Ann. Sens. Clg., Cases 195 to 250</a:t>
            </a:r>
          </a:p>
        </p:txBody>
      </p:sp>
      <p:cxnSp>
        <p:nvCxnSpPr>
          <p:cNvPr id="6" name="Straight Arrow Connector 5"/>
          <p:cNvCxnSpPr/>
          <p:nvPr/>
        </p:nvCxnSpPr>
        <p:spPr>
          <a:xfrm>
            <a:off x="2209800" y="4419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335088" y="4572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99334" name="TextBox 8"/>
          <p:cNvSpPr txBox="1">
            <a:spLocks noChangeArrowheads="1"/>
          </p:cNvSpPr>
          <p:nvPr/>
        </p:nvSpPr>
        <p:spPr bwMode="auto">
          <a:xfrm>
            <a:off x="1066800" y="1931988"/>
            <a:ext cx="6248400" cy="1954212"/>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t>
            </a:r>
            <a:r>
              <a:rPr lang="en-US" altLang="en-US" sz="1500">
                <a:solidFill>
                  <a:srgbClr val="0000FF"/>
                </a:solidFill>
                <a:latin typeface="Arial" charset="0"/>
              </a:rPr>
              <a:t>A: No output 195, 200, 210</a:t>
            </a:r>
          </a:p>
          <a:p>
            <a:pPr eaLnBrk="1" hangingPunct="1">
              <a:spcBef>
                <a:spcPct val="0"/>
              </a:spcBef>
            </a:pPr>
            <a:r>
              <a:rPr lang="en-US" altLang="en-US" sz="1500">
                <a:solidFill>
                  <a:srgbClr val="FF0000"/>
                </a:solidFill>
                <a:latin typeface="Arial" charset="0"/>
              </a:rPr>
              <a:t> A: Low 250</a:t>
            </a:r>
          </a:p>
          <a:p>
            <a:pPr eaLnBrk="1" hangingPunct="1">
              <a:spcBef>
                <a:spcPct val="0"/>
              </a:spcBef>
            </a:pPr>
            <a:r>
              <a:rPr lang="en-US" altLang="en-US" sz="1500">
                <a:solidFill>
                  <a:srgbClr val="0000FF"/>
                </a:solidFill>
                <a:latin typeface="Arial" charset="0"/>
              </a:rPr>
              <a:t> D: Reduced 195 through 240 v. Rd#1; corrected mass input, 220/230 input, sol-air temperature IR exchange correction factor.</a:t>
            </a:r>
          </a:p>
          <a:p>
            <a:pPr eaLnBrk="1" hangingPunct="1">
              <a:spcBef>
                <a:spcPct val="0"/>
              </a:spcBef>
            </a:pPr>
            <a:r>
              <a:rPr lang="en-US" altLang="en-US" sz="1500">
                <a:solidFill>
                  <a:srgbClr val="FF0000"/>
                </a:solidFill>
                <a:latin typeface="Arial" charset="0"/>
              </a:rPr>
              <a:t> E: Low 250? (if ignore A) </a:t>
            </a:r>
          </a:p>
          <a:p>
            <a:pPr eaLnBrk="1" hangingPunct="1">
              <a:spcBef>
                <a:spcPct val="0"/>
              </a:spcBef>
            </a:pPr>
            <a:r>
              <a:rPr lang="en-US" altLang="en-US" sz="1500">
                <a:solidFill>
                  <a:srgbClr val="FF0000"/>
                </a:solidFill>
                <a:latin typeface="Arial" charset="0"/>
              </a:rPr>
              <a:t> F: High 240?  (220?, other)</a:t>
            </a:r>
          </a:p>
          <a:p>
            <a:pPr eaLnBrk="1" hangingPunct="1">
              <a:spcBef>
                <a:spcPct val="0"/>
              </a:spcBef>
            </a:pPr>
            <a:r>
              <a:rPr lang="en-US" altLang="en-US" sz="1500">
                <a:solidFill>
                  <a:srgbClr val="0000FF"/>
                </a:solidFill>
                <a:latin typeface="Arial" charset="0"/>
              </a:rPr>
              <a:t> F: Reduced 250 v. Rd#1; what changed?</a:t>
            </a:r>
          </a:p>
          <a:p>
            <a:pPr eaLnBrk="1" hangingPunct="1">
              <a:spcBef>
                <a:spcPct val="0"/>
              </a:spcBef>
            </a:pPr>
            <a:r>
              <a:rPr lang="en-US" altLang="en-US" sz="1500">
                <a:solidFill>
                  <a:srgbClr val="0000FF"/>
                </a:solidFill>
                <a:latin typeface="Arial" charset="0"/>
              </a:rPr>
              <a:t> G: Reduced 195 through 250 v. Rd#1 (arrow w/ 220); what changed?</a:t>
            </a:r>
          </a:p>
        </p:txBody>
      </p:sp>
      <p:cxnSp>
        <p:nvCxnSpPr>
          <p:cNvPr id="9" name="Straight Arrow Connector 8"/>
          <p:cNvCxnSpPr/>
          <p:nvPr/>
        </p:nvCxnSpPr>
        <p:spPr>
          <a:xfrm>
            <a:off x="3124200" y="4556125"/>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38600" y="4343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953000" y="44196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867400" y="4191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757988" y="41910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756525" y="2971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391400" y="33528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218113" y="4627563"/>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848600" y="2362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934200" y="39624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105400" y="4267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In-Depth, Low Mass Ann. Sens. Clg., Cases 195 to 250</a:t>
            </a:r>
          </a:p>
        </p:txBody>
      </p:sp>
      <p:cxnSp>
        <p:nvCxnSpPr>
          <p:cNvPr id="6" name="Straight Arrow Connector 5"/>
          <p:cNvCxnSpPr/>
          <p:nvPr/>
        </p:nvCxnSpPr>
        <p:spPr>
          <a:xfrm>
            <a:off x="2286000" y="39624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371600" y="3886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00358" name="TextBox 8"/>
          <p:cNvSpPr txBox="1">
            <a:spLocks noChangeArrowheads="1"/>
          </p:cNvSpPr>
          <p:nvPr/>
        </p:nvSpPr>
        <p:spPr bwMode="auto">
          <a:xfrm>
            <a:off x="1066800" y="2463800"/>
            <a:ext cx="3505200" cy="58420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195, 200, 210</a:t>
            </a:r>
          </a:p>
          <a:p>
            <a:pPr eaLnBrk="1" hangingPunct="1">
              <a:spcBef>
                <a:spcPct val="0"/>
              </a:spcBef>
            </a:pPr>
            <a:r>
              <a:rPr lang="en-US" altLang="en-US" sz="1600">
                <a:solidFill>
                  <a:srgbClr val="0000FF"/>
                </a:solidFill>
                <a:latin typeface="Arial" charset="0"/>
              </a:rPr>
              <a:t> D: High 195, 200, 215?</a:t>
            </a:r>
          </a:p>
        </p:txBody>
      </p:sp>
      <p:cxnSp>
        <p:nvCxnSpPr>
          <p:cNvPr id="9" name="Straight Arrow Connector 8"/>
          <p:cNvCxnSpPr/>
          <p:nvPr/>
        </p:nvCxnSpPr>
        <p:spPr>
          <a:xfrm>
            <a:off x="4038600" y="3886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988" y="1066800"/>
            <a:ext cx="8580437" cy="583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1379" name="Title 1"/>
          <p:cNvSpPr>
            <a:spLocks noGrp="1"/>
          </p:cNvSpPr>
          <p:nvPr>
            <p:ph type="title"/>
          </p:nvPr>
        </p:nvSpPr>
        <p:spPr>
          <a:xfrm>
            <a:off x="0" y="0"/>
            <a:ext cx="9144000" cy="969963"/>
          </a:xfrm>
        </p:spPr>
        <p:txBody>
          <a:bodyPr/>
          <a:lstStyle/>
          <a:p>
            <a:r>
              <a:rPr lang="en-US" altLang="en-US" sz="3200" b="1" smtClean="0"/>
              <a:t>Thermal Fabric Update Results, Round 2</a:t>
            </a:r>
            <a:br>
              <a:rPr lang="en-US" altLang="en-US" sz="3200" b="1" smtClean="0"/>
            </a:br>
            <a:r>
              <a:rPr lang="en-US" altLang="en-US" sz="2800" b="1" smtClean="0"/>
              <a:t>B8-35. In-Depth, Low Mass Peak Heating, Cases 195 to 250</a:t>
            </a:r>
          </a:p>
        </p:txBody>
      </p:sp>
      <p:cxnSp>
        <p:nvCxnSpPr>
          <p:cNvPr id="6" name="Straight Arrow Connector 5"/>
          <p:cNvCxnSpPr/>
          <p:nvPr/>
        </p:nvCxnSpPr>
        <p:spPr>
          <a:xfrm>
            <a:off x="5205413" y="3322638"/>
            <a:ext cx="0" cy="411162"/>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505200" y="3124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1382" name="TextBox 8"/>
          <p:cNvSpPr txBox="1">
            <a:spLocks noChangeArrowheads="1"/>
          </p:cNvSpPr>
          <p:nvPr/>
        </p:nvSpPr>
        <p:spPr bwMode="auto">
          <a:xfrm>
            <a:off x="1066800" y="969963"/>
            <a:ext cx="6477000" cy="1570037"/>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195, 200, 210</a:t>
            </a:r>
          </a:p>
          <a:p>
            <a:pPr eaLnBrk="1" hangingPunct="1">
              <a:spcBef>
                <a:spcPct val="0"/>
              </a:spcBef>
            </a:pPr>
            <a:r>
              <a:rPr lang="en-US" altLang="en-US" sz="1600">
                <a:solidFill>
                  <a:srgbClr val="0000FF"/>
                </a:solidFill>
                <a:latin typeface="Arial" charset="0"/>
              </a:rPr>
              <a:t> D: Fixed 230 input error</a:t>
            </a:r>
          </a:p>
          <a:p>
            <a:pPr eaLnBrk="1" hangingPunct="1">
              <a:spcBef>
                <a:spcPct val="0"/>
              </a:spcBef>
            </a:pPr>
            <a:r>
              <a:rPr lang="en-US" altLang="en-US" sz="1600">
                <a:solidFill>
                  <a:srgbClr val="0000FF"/>
                </a:solidFill>
                <a:latin typeface="Arial" charset="0"/>
              </a:rPr>
              <a:t> F: Some increase 195 through 250 (arrow w/ 220); what changed?</a:t>
            </a:r>
          </a:p>
          <a:p>
            <a:pPr eaLnBrk="1" hangingPunct="1">
              <a:spcBef>
                <a:spcPct val="0"/>
              </a:spcBef>
            </a:pPr>
            <a:r>
              <a:rPr lang="en-US" altLang="en-US" sz="1600">
                <a:solidFill>
                  <a:srgbClr val="0000FF"/>
                </a:solidFill>
                <a:latin typeface="Arial" charset="0"/>
              </a:rPr>
              <a:t> G: Reduced 195 through 250 (arrow w/ 220); what changed?</a:t>
            </a:r>
          </a:p>
          <a:p>
            <a:pPr eaLnBrk="1" hangingPunct="1">
              <a:spcBef>
                <a:spcPct val="0"/>
              </a:spcBef>
            </a:pPr>
            <a:r>
              <a:rPr lang="en-US" altLang="en-US" sz="1600">
                <a:solidFill>
                  <a:srgbClr val="FF0000"/>
                </a:solidFill>
                <a:latin typeface="Arial" charset="0"/>
              </a:rPr>
              <a:t> A: Trending high? (see 220, 240)</a:t>
            </a:r>
          </a:p>
          <a:p>
            <a:pPr eaLnBrk="1" hangingPunct="1">
              <a:spcBef>
                <a:spcPct val="0"/>
              </a:spcBef>
            </a:pPr>
            <a:r>
              <a:rPr lang="en-US" altLang="en-US" sz="1600">
                <a:solidFill>
                  <a:srgbClr val="FF0000"/>
                </a:solidFill>
                <a:latin typeface="Arial" charset="0"/>
              </a:rPr>
              <a:t> H: High 210; trending high? (see 220, 240)</a:t>
            </a:r>
          </a:p>
        </p:txBody>
      </p:sp>
      <p:cxnSp>
        <p:nvCxnSpPr>
          <p:cNvPr id="10" name="Straight Arrow Connector 9"/>
          <p:cNvCxnSpPr/>
          <p:nvPr/>
        </p:nvCxnSpPr>
        <p:spPr>
          <a:xfrm>
            <a:off x="5105400" y="3200400"/>
            <a:ext cx="0" cy="411163"/>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943600" y="2362200"/>
            <a:ext cx="0" cy="411163"/>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700588" y="3048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297488" y="30480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505575" y="3124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102475" y="3124200"/>
            <a:ext cx="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085850"/>
            <a:ext cx="85915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3" name="Title 1"/>
          <p:cNvSpPr>
            <a:spLocks noGrp="1"/>
          </p:cNvSpPr>
          <p:nvPr>
            <p:ph type="title"/>
          </p:nvPr>
        </p:nvSpPr>
        <p:spPr>
          <a:xfrm>
            <a:off x="0" y="0"/>
            <a:ext cx="9144000" cy="1219200"/>
          </a:xfrm>
        </p:spPr>
        <p:txBody>
          <a:bodyPr/>
          <a:lstStyle/>
          <a:p>
            <a:r>
              <a:rPr lang="en-US" altLang="en-US" sz="3200" b="1" smtClean="0"/>
              <a:t>Thermal Fabric Update Results, Round 1</a:t>
            </a:r>
            <a:br>
              <a:rPr lang="en-US" altLang="en-US" sz="3200" b="1" smtClean="0"/>
            </a:br>
            <a:r>
              <a:rPr lang="en-US" altLang="en-US" sz="3200" b="1" smtClean="0"/>
              <a:t>In-Depth, Low Mass Peak Heating, Cases 195 to 250</a:t>
            </a:r>
          </a:p>
        </p:txBody>
      </p:sp>
      <p:cxnSp>
        <p:nvCxnSpPr>
          <p:cNvPr id="6" name="Straight Arrow Connector 5"/>
          <p:cNvCxnSpPr/>
          <p:nvPr/>
        </p:nvCxnSpPr>
        <p:spPr>
          <a:xfrm>
            <a:off x="5816600" y="2590800"/>
            <a:ext cx="0" cy="9906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438400" y="3124200"/>
            <a:ext cx="0" cy="45720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02406" name="TextBox 8"/>
          <p:cNvSpPr txBox="1">
            <a:spLocks noChangeArrowheads="1"/>
          </p:cNvSpPr>
          <p:nvPr/>
        </p:nvSpPr>
        <p:spPr bwMode="auto">
          <a:xfrm>
            <a:off x="990600" y="2122488"/>
            <a:ext cx="3505200" cy="831850"/>
          </a:xfrm>
          <a:prstGeom prst="rect">
            <a:avLst/>
          </a:prstGeom>
          <a:solidFill>
            <a:schemeClr val="bg1"/>
          </a:solidFill>
          <a:ln w="9525">
            <a:solidFill>
              <a:schemeClr val="accent1"/>
            </a:solidFill>
            <a:miter lim="800000"/>
            <a:headEnd/>
            <a:tailEnd/>
          </a:ln>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pPr>
            <a:r>
              <a:rPr lang="en-US" altLang="en-US" sz="1600">
                <a:solidFill>
                  <a:srgbClr val="0000FF"/>
                </a:solidFill>
                <a:latin typeface="Arial" charset="0"/>
              </a:rPr>
              <a:t> A: No output 195, 200, 210</a:t>
            </a:r>
          </a:p>
          <a:p>
            <a:pPr eaLnBrk="1" hangingPunct="1">
              <a:spcBef>
                <a:spcPct val="0"/>
              </a:spcBef>
            </a:pPr>
            <a:r>
              <a:rPr lang="en-US" altLang="en-US" sz="1600">
                <a:solidFill>
                  <a:srgbClr val="0000FF"/>
                </a:solidFill>
                <a:latin typeface="Arial" charset="0"/>
              </a:rPr>
              <a:t> D: Low 230?</a:t>
            </a:r>
          </a:p>
          <a:p>
            <a:pPr eaLnBrk="1" hangingPunct="1">
              <a:spcBef>
                <a:spcPct val="0"/>
              </a:spcBef>
            </a:pPr>
            <a:r>
              <a:rPr lang="en-US" altLang="en-US" sz="1600">
                <a:solidFill>
                  <a:srgbClr val="0000FF"/>
                </a:solidFill>
                <a:latin typeface="Arial" charset="0"/>
              </a:rPr>
              <a:t> G: High 200?</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61691</TotalTime>
  <Words>27707</Words>
  <Application>Microsoft Office PowerPoint</Application>
  <PresentationFormat>Custom</PresentationFormat>
  <Paragraphs>2327</Paragraphs>
  <Slides>300</Slides>
  <Notes>0</Notes>
  <HiddenSlides>0</HiddenSlides>
  <MMClips>0</MMClips>
  <ScaleCrop>false</ScaleCrop>
  <HeadingPairs>
    <vt:vector size="4" baseType="variant">
      <vt:variant>
        <vt:lpstr>Theme</vt:lpstr>
      </vt:variant>
      <vt:variant>
        <vt:i4>1</vt:i4>
      </vt:variant>
      <vt:variant>
        <vt:lpstr>Slide Titles</vt:lpstr>
      </vt:variant>
      <vt:variant>
        <vt:i4>300</vt:i4>
      </vt:variant>
    </vt:vector>
  </HeadingPairs>
  <TitlesOfParts>
    <vt:vector size="301" baseType="lpstr">
      <vt:lpstr>Office Theme</vt:lpstr>
      <vt:lpstr>SSPC 140 BESTEST Thermal Fabric Update Working Group   Jun 26, 2017 (Long Beach)   2nd Round Simulation Trial Results and Discussion </vt:lpstr>
      <vt:lpstr>BESTEST Thermal Fabric Update (Sec 5.2)  Progress/Presentation Overview (Jun 2017) </vt:lpstr>
      <vt:lpstr>BESTEST  Thermal Fabric Update,  Progress (through Jun 2017)</vt:lpstr>
      <vt:lpstr>Test Case Summary (1)</vt:lpstr>
      <vt:lpstr>Basic Cases</vt:lpstr>
      <vt:lpstr>In-Depth Cases</vt:lpstr>
      <vt:lpstr>Test Spec Updates – Overview  </vt:lpstr>
      <vt:lpstr>New Test Cases</vt:lpstr>
      <vt:lpstr>PowerPoint Presentation</vt:lpstr>
      <vt:lpstr>PowerPoint Presentation</vt:lpstr>
      <vt:lpstr>Thermal Fabric Update Results, Round 2</vt:lpstr>
      <vt:lpstr>Abbreviations (partial list)</vt:lpstr>
      <vt:lpstr>Order of “Raw” Results Slides (Figure renumbering will be toward end of project. Add +3 to slide numbers here) </vt:lpstr>
      <vt:lpstr>Thermal Fabric Update Results, Round 2 B8-1. Annual Incident Solar Radiation</vt:lpstr>
      <vt:lpstr>Thermal Fabric Update Results, Round 1 Annual Incident Solar Radiation</vt:lpstr>
      <vt:lpstr>Thermal Fabric Update Results, Round 2 B8-2. Annual Transmitted Solar Radiation -- Unshaded</vt:lpstr>
      <vt:lpstr>Thermal Fabric Update Results, Round 1 Annual Transmitted Solar Radiation -- Unshaded</vt:lpstr>
      <vt:lpstr>Thermal Fabric Update Results, Round 2 B8-3. Annual Transmitted Solar Radiation – Shaded </vt:lpstr>
      <vt:lpstr>Thermal Fabric Update Results, Round 1 Annual Transmitted Solar Radiation – Shaded </vt:lpstr>
      <vt:lpstr>Thermal Fabric Update Results, Round 2 B8-4. Annual Transmissivity Coefficient of Windows</vt:lpstr>
      <vt:lpstr>Thermal Fabric Update Results, Round 1 Annual Transmissivity Coefficient of Windows</vt:lpstr>
      <vt:lpstr>Thermal Fabric Update Results, Round 2 B8-5. Annual Overhang and Fin Shading Coefficients (Fraction of Solar that is Shaded)</vt:lpstr>
      <vt:lpstr>Thermal Fabric Update Results, Round 1 Annual Overhang and Fin Shading Coefficients</vt:lpstr>
      <vt:lpstr>Thermal Fabric Update Results, Round 2 B8-A5. Sky Temperature: Average, Min, and Max</vt:lpstr>
      <vt:lpstr>Thermal Fabric Update Results, Round 2 B8-M1. Case 600 Monthly Annual Heating</vt:lpstr>
      <vt:lpstr>Thermal Fabric Update Results, Round 2 B8-M2. Case 600 Monthly Annual Cooling</vt:lpstr>
      <vt:lpstr>Thermal Fabric Update Results, Round 2 B8-M3. Case 600 Monthly Peak Heating</vt:lpstr>
      <vt:lpstr>Thermal Fabric Update Results, Round 2 B8-M4. Case 600 Monthly Peak Cooling</vt:lpstr>
      <vt:lpstr>Thermal Fabric Update Results, Round 2 B8-M5. Case 900 Monthly Heating</vt:lpstr>
      <vt:lpstr>Thermal Fabric Update Results, Round 2 B8-M6. Case 900 Monthly Cooling</vt:lpstr>
      <vt:lpstr>Thermal Fabric Update Results, Round 2 B8-M7. Case 900 Monthly Peak Heating</vt:lpstr>
      <vt:lpstr>Thermal Fabric Update Results, Round 2 B8-M8. Case 900 Monthly Peak Cooling</vt:lpstr>
      <vt:lpstr>Thermal Fabric Update Results, Round 2 B8-M9. Monthly Heating Sensitivity (Delta), 600-900</vt:lpstr>
      <vt:lpstr>Thermal Fabric Update Results, Round 2 B8-M10. Monthly Cooling Delta, Case 600-900</vt:lpstr>
      <vt:lpstr>Thermal Fabric Update Results, Round 2 B8-M11. Monthly Peak Heating Delta, Case 600-900</vt:lpstr>
      <vt:lpstr>Thermal Fabric Update Results, Round 2 B8-M12. Monthly Peak Cooling Delta, Case 600-900</vt:lpstr>
      <vt:lpstr>Thermal Fabric Update Results, Round 2 B8-6. Low Mass Annual Heating</vt:lpstr>
      <vt:lpstr>Thermal Fabric Update Results, Round 1 Low Mass Annual Heating</vt:lpstr>
      <vt:lpstr>Thermal Fabric Update Results, Round 2 B8-7. Low Mass Annual Sensible Cooling</vt:lpstr>
      <vt:lpstr>Thermal Fabric Update Results, Round 1 Low Mass Annual Sensible Cooling</vt:lpstr>
      <vt:lpstr>Thermal Fabric Update Results, Round 2 B8-8. Low Mass Peak Heating</vt:lpstr>
      <vt:lpstr>Thermal Fabric Update Results, Round 1 Low Mass Peak Heating</vt:lpstr>
      <vt:lpstr>Thermal Fabric Update Results, Round 2 B8-9. Low Mass Peak Sensible Cooling</vt:lpstr>
      <vt:lpstr>Thermal Fabric Update Results, Round 1 Low Mass Peak Sensible Cooling</vt:lpstr>
      <vt:lpstr>Thermal Fabric Update Results, Round 2 B8-10. High Mass Annual Heating</vt:lpstr>
      <vt:lpstr>Thermal Fabric Update Results, Round 1 High Mass Annual Heating</vt:lpstr>
      <vt:lpstr>Thermal Fabric Update Results, Round 2 B8-11. High Mass Annual Sensible Cooling</vt:lpstr>
      <vt:lpstr>Thermal Fabric Update Results, Round 1 High Mass Annual Sensible Cooling</vt:lpstr>
      <vt:lpstr>Thermal Fabric Update Results, Round 2 B8-12. High Mass Peak Heating</vt:lpstr>
      <vt:lpstr>Thermal Fabric Update Results, Round 1 High Mass Peak Heating</vt:lpstr>
      <vt:lpstr>Thermal Fabric Update Results, Round 2 B8-13. High Mass Peak Sensible Cooling</vt:lpstr>
      <vt:lpstr>Thermal Fabric Update Results, Round 1 High Mass Peak Sensible Cooling</vt:lpstr>
      <vt:lpstr>Thermal Fabric Update Results, Round 2 B8-31. Delta S. Window, Ann. Heating and Cooling</vt:lpstr>
      <vt:lpstr>Thermal Fabric Update Results, Round 1 Delta S. Window, Ann. Heating and Sensible Cooling</vt:lpstr>
      <vt:lpstr>Thermal Fabric Update Results, Round 2 B8-32. Delta S. Window, Peak Heating and Cooling</vt:lpstr>
      <vt:lpstr>Thermal Fabric Update Results, Round 1 Delta S. Window, Peak Heating and Sensible Cooling</vt:lpstr>
      <vt:lpstr>Thermal Fabric Update Results, Round 2 B8-A17. Delta Shading/Orientation, Ann. Heating &amp; Cooling</vt:lpstr>
      <vt:lpstr>Thermal Fabric Update Results, Round 1 Delta S. Win. Shading, Ann. Heating &amp; Sens. Cooling</vt:lpstr>
      <vt:lpstr>Thermal Fabric Update Results, Round 1 Delta E/W Window, Ann. Heating &amp; Sens. Cooling</vt:lpstr>
      <vt:lpstr>Thermal Fabric Update Results, Round 1 Delta E/W Win. Shading, Ann. Htg. &amp; Sens. Clg.</vt:lpstr>
      <vt:lpstr>Thermal Fabric Update Results, Round 2 B8-A18. Delta Shading/Orientation, Peak Heating &amp; Cooling</vt:lpstr>
      <vt:lpstr>Thermal Fabric Update Results, Round 1 Delta S. Win. Shading, Peak Heating &amp; Sens. Cooling</vt:lpstr>
      <vt:lpstr>Thermal Fabric Update Results, Round 1 Delta E/W Window, Peak Heating &amp; Sens. Cooling</vt:lpstr>
      <vt:lpstr>Thermal Fabric Update Results, Round 1 Delta E/W Win. Shading, Peak Htg. &amp; Sens. Clg.</vt:lpstr>
      <vt:lpstr>Thermal Fabric Update Results, Round 2 B8-A19. Delta Setback/Vent Cool/Sunspace, Ann. Htg &amp; Clg</vt:lpstr>
      <vt:lpstr>Thermal Fabric Update Results, Round 1 Delta Thermostat Setback, Annual Heating</vt:lpstr>
      <vt:lpstr>Thermal Fabric Update Results, Round 1 Delta Vent Cooling, Annual Sensible Cooling</vt:lpstr>
      <vt:lpstr>Thermal Fabric Update Results, Round 1 Delta Sunspace, Annual Heating and Sensible Cooling</vt:lpstr>
      <vt:lpstr>Thermal Fabric Update Results, Round 2 B8-A20. Delta Setback/Vent Cool/Sunspace, Peak Htg &amp; Clg</vt:lpstr>
      <vt:lpstr>Thermal Fabric Update Results, Round 1 Delta Thermostat Setback, Peak Heating</vt:lpstr>
      <vt:lpstr>Thermal Fabric Update Results, Round 1 Delta Vent Cooling, Peak Sensible Cooling</vt:lpstr>
      <vt:lpstr>Thermal Fabric Update Results, Round 1 Delta Sunspace, Peak Heating and Sensible Cooling</vt:lpstr>
      <vt:lpstr>Thermal Fabric Update Results, Round 2 B8-29. Delta Mass, Annual Heating and Cooling</vt:lpstr>
      <vt:lpstr>Thermal Fabric Update Results, Round 1 Delta Mass, Annual Heating and Sensible Cooling</vt:lpstr>
      <vt:lpstr>Thermal Fabric Update Results, Round 2 B8-30. Delta Mass, Peak Heating and Cooling</vt:lpstr>
      <vt:lpstr>Thermal Fabric Update Results, Round 1 Delta Thermostat Setback, Peak Htg. &amp; Sens. Clg.</vt:lpstr>
      <vt:lpstr>Thermal Fabric Update Results, Round 2 B8-A6. Annual Heating, Cases 660 to 695 and 980 to 995</vt:lpstr>
      <vt:lpstr>Thermal Fabric Update Results, Round 2 B8-A7. Annual Cooling, Cases 660 to 695 and 980 to 995</vt:lpstr>
      <vt:lpstr>Thermal Fabric Update Results, Round 2 B8-A8. Peak Heating, Cases 660 to 695 and 980 to 995</vt:lpstr>
      <vt:lpstr>Thermal Fabric Update Results, Round 2 B8-A9. Peak Cooling, Cases 660 to 695 and 980 to 995</vt:lpstr>
      <vt:lpstr>Thermal Fabric Update Results, Round 2 B8-A21. Delta Window Types, Annual Heating &amp; Cooling</vt:lpstr>
      <vt:lpstr>Thermal Fabric Update Results, Round 2 B8-A22. Delta Window Types, Peak Heating &amp; Cooling</vt:lpstr>
      <vt:lpstr>Thermal Fabric Update Results, Round 2 B8-A27. Delta Insulation, Annual Heating &amp; Cooling</vt:lpstr>
      <vt:lpstr>Thermal Fabric Update Results, Round 2 B8-A28. Delta Insulation, Peak Heating &amp; Cooling</vt:lpstr>
      <vt:lpstr>Thermal Fabric Update Results, Round 2 B8-A29. Delta Mass/Insulation, Ann. Heating and Cooling</vt:lpstr>
      <vt:lpstr>Thermal Fabric Update Results, Round 2 B8-A30. Delta Mass/Insulation, Peak Heating and Cooling</vt:lpstr>
      <vt:lpstr>Thermal Fabric Update Results, Round 2 B8-16. Average Hourly Annual Free-Float Temperature</vt:lpstr>
      <vt:lpstr>Thermal Fabric Update Results, Round 1 Average Hourly Annual Free-Float Temperature</vt:lpstr>
      <vt:lpstr>Thermal Fabric Update Results, Round 2 B8-14. Maximum Hourly Annual Free-Float Temperature</vt:lpstr>
      <vt:lpstr>Thermal Fabric Update Results, Round 1 Maximum Hourly Annual Free-Float Temperature</vt:lpstr>
      <vt:lpstr>Thermal Fabric Update Results, Round 2 B8-15. Min Hourly Annual FF Temperature, -25°C Basis</vt:lpstr>
      <vt:lpstr>Thermal Fabric Update Results, Round 2 Minimum Hourly Annual Free-Float Temperature</vt:lpstr>
      <vt:lpstr>Thermal Fabric Update Results, Round 1 Minimum Hourly Annual Free-Float Temperature</vt:lpstr>
      <vt:lpstr>Thermal Fabric Update Results, Round 2 B8-33. In-Depth, Low Mass Ann. Heating, Cases 195 to 250</vt:lpstr>
      <vt:lpstr>Thermal Fabric Update Results, Round 1 In-Depth, Low Mass Ann. Heating, Cases 195 to 250</vt:lpstr>
      <vt:lpstr>Thermal Fabric Update Results, Round 2 B8-34. In-Depth, Low Mass Ann. Sens. Clg., Cases 195 to 250</vt:lpstr>
      <vt:lpstr>Thermal Fabric Update Results, Round 1 In-Depth, Low Mass Ann. Sens. Clg., Cases 195 to 250</vt:lpstr>
      <vt:lpstr>Thermal Fabric Update Results, Round 2 B8-35. In-Depth, Low Mass Peak Heating, Cases 195 to 250</vt:lpstr>
      <vt:lpstr>Thermal Fabric Update Results, Round 1 In-Depth, Low Mass Peak Heating, Cases 195 to 250</vt:lpstr>
      <vt:lpstr>Thermal Fabric Update Results, Round 2 B8-36. In-Depth, Low Mass Peak Sens. Clg., Cases 195 to 250</vt:lpstr>
      <vt:lpstr>Thermal Fabric Update Results, Round 1 In-Depth, Low Mass Peak Sens. Clg., Cases 195 to 250</vt:lpstr>
      <vt:lpstr>Thermal Fabric Update Results, Round 2 B8-37. In-Depth, Low Mass Ann. Heating, Cases 270 to 320</vt:lpstr>
      <vt:lpstr>Thermal Fabric Update Results, Round 1 In-Depth, Low Mass Ann. Heating, Cases 270 to 320</vt:lpstr>
      <vt:lpstr>Thermal Fabric Update Results, Round 2 B8-38. In-Depth, Low Mass Ann. Sens. Clg., Cases 270 to 320</vt:lpstr>
      <vt:lpstr>Thermal Fabric Update Results, Round 1 In-Depth, Low Mass Ann. Sens. Clg., Cases 270 to 320</vt:lpstr>
      <vt:lpstr>Thermal Fabric Update Results, Round 2 B8-39. In-Depth, Low Mass Peak Heating, Cases 270 to 320</vt:lpstr>
      <vt:lpstr>Thermal Fabric Update Results, Round 1 In-Depth, Low Mass Peak Heating, Cases 270 to 320</vt:lpstr>
      <vt:lpstr>Thermal Fabric Update Results, Round 2 B8-40. In-Depth, Low Mass Peak Sens. Clg., Cases 270 to 320</vt:lpstr>
      <vt:lpstr>Thermal Fabric Update Results, Round 1 In-Depth, Low Mass Peak Sens. Clg., Cases 270 to 320</vt:lpstr>
      <vt:lpstr>Thermal Fabric Update Results, Round 2 B8-41. In-Depth, Delta Ann. Htg. &amp; Sens. Clg., Cases 195 to 220</vt:lpstr>
      <vt:lpstr>Thermal Fabric Update Results, Round 1 In-Depth, Delta Ann. Htg. &amp; Sens. Clg., Cases 195 to 220</vt:lpstr>
      <vt:lpstr>Thermal Fabric Update Results, Round 2 B8-42. In-Depth, Delta Peak Htg. &amp; Sens. Clg., Cases 195 to 220</vt:lpstr>
      <vt:lpstr>Thermal Fabric Update Results, Round 1 In-Depth, Delta Peak Htg. &amp; Sens. Clg., Cases 195 to 220</vt:lpstr>
      <vt:lpstr>Thermal Fabric Update Results, Round 2 B8-43. In-Depth, Delta Ann. Htg. &amp; Sens. Clg., Cases 220 to 270</vt:lpstr>
      <vt:lpstr>Thermal Fabric Update Results, Round 1 In-Depth, Delta Ann. Htg. &amp; Sens. Clg., Cases 220 to 270</vt:lpstr>
      <vt:lpstr>Thermal Fabric Update Results, Round 2 B8-44. In-Depth, Delta Peak Htg. &amp; Sens. Clg., Cases 220 to 270</vt:lpstr>
      <vt:lpstr>Thermal Fabric Update Results, Round 1 In-Depth, Delta Peak Htg. &amp; Sens. Clg., Cases 220 to 270</vt:lpstr>
      <vt:lpstr>Thermal Fabric Update Results, Round 2 B8-45. In-Depth, Delta Ann. Htg. &amp; Sens. Clg., Cases 270 to 320</vt:lpstr>
      <vt:lpstr>Thermal Fabric Update Results, Round 1 In-Depth, Delta Ann. Htg. &amp; Sens. Clg., Cases 270 to 320</vt:lpstr>
      <vt:lpstr>Thermal Fabric Update Results, Round 2 B8-46. In-Depth, Delta Peak Sensible Cooling, Cases 270 to 320</vt:lpstr>
      <vt:lpstr>Thermal Fabric Update Results, Round 1 In-Depth, Delta Peak Sensible Cooling, Cases 270 to 320</vt:lpstr>
      <vt:lpstr>Thermal Fabric Update Results, Round 2 B8-47. In-Depth, Ann. Heating, Cases 395 to 440, 800, 810</vt:lpstr>
      <vt:lpstr>Thermal Fabric Update Results, Round 1 In-Depth, Ann. Heating, Cases 395 to 440, 800, 810</vt:lpstr>
      <vt:lpstr>Thermal Fabric Update Results, Round 2 B8-48. In-Depth, Ann. Sens. Clg., Cases 395 to 440, 800, 810</vt:lpstr>
      <vt:lpstr>Thermal Fabric Update Results, Round 1 In-Depth, Ann. Sens. Clg., Cases 395 to 440, 800, 810</vt:lpstr>
      <vt:lpstr>Thermal Fabric Update Results, Round 2 B8-49. In-Depth, Peak Heating, Cases 395 to 440, 800, 810</vt:lpstr>
      <vt:lpstr>Thermal Fabric Update Results, Round 1 In-Depth, Peak Heating, Cases 395 to 440, 800, 810</vt:lpstr>
      <vt:lpstr>Thermal Fabric Update Results, Round 2 B8-50. In-Depth, Peak Sens. Clg., Cases 395 to 440, 800, 810</vt:lpstr>
      <vt:lpstr>Thermal Fabric Update Results, Round 1 In-Depth, Peak Sens. Clg., Cases 395 to 440, 800, 810</vt:lpstr>
      <vt:lpstr>Thermal Fabric Update Results, Round 2 B8-51. In-Depth, Delta, Ann. Htg. &amp; Sens. Clg., Cases 395 to 600</vt:lpstr>
      <vt:lpstr>Thermal Fabric Update Results, Round 1 In-Depth, Delta, Ann. Htg. &amp; Sens. Clg., Cases 395 to 600</vt:lpstr>
      <vt:lpstr>Thermal Fabric Update Results, Round 2 B8-52. In-Depth, Delta, Peak Htg. &amp; Sens. Clg., Cases 395 to 600</vt:lpstr>
      <vt:lpstr>Thermal Fabric Update Results, Round 1 In-Depth, Delta, Peak Htg. &amp; Sens. Clg., Cases 395 to 600</vt:lpstr>
      <vt:lpstr>Thermal Fabric Update Results, Round 2 B8-A47(1). Surface Heat Transfer, 450 to 470,  Annual Heating and Cooling (1)</vt:lpstr>
      <vt:lpstr>Thermal Fabric Update Results, Round 2 B8-A47(2). Surface Heat Transfer, 450 to 470,  Annual Heating and Cooling (2)</vt:lpstr>
      <vt:lpstr>Thermal Fabric Update Results, Round 2 B8-A48. Surface Heat Transfer, 450 to 470, Peak Heating and Cooling</vt:lpstr>
      <vt:lpstr>Thermal Fabric Update Results, Round 2 B8-A49. Surface Heat Transfer, 450 to 470, DELTA Annual Heating and Cooling</vt:lpstr>
      <vt:lpstr>Thermal Fabric Update Results, Round 2 B8-A50. Surface Heat Transfer, 450 to 470, DELTA Peak Heating and Cooling</vt:lpstr>
      <vt:lpstr>Thermal Fabric Update Results, Round 2 B8-53. Case 900FF, Annual Hourly Temperature Frequency</vt:lpstr>
      <vt:lpstr>Thermal Fabric Update Results, Round 1 Case 900FF, Annual Hourly Temperature Frequency</vt:lpstr>
      <vt:lpstr>Thermal Fabric Update Results, Round 2 B8-A54. Case 600, Cloudy &amp; Clear Day Hourly Incident Solar, Horz. Surface</vt:lpstr>
      <vt:lpstr>Thermal Fabric Update Results, Round 2 B8-54. Case 600, Cloudy &amp; Clear Day Hourly Incident Solar, S. Surface</vt:lpstr>
      <vt:lpstr>Thermal Fabric Update Results, Round 1 Case 600, Cloudy &amp; Clear Day Hourly Incident Solar, S. Surface</vt:lpstr>
      <vt:lpstr>Thermal Fabric Update Results, Round 2 B8-55. Case 600, Cloudy &amp; Clear Day Hourly Incident Solar, W. Surface</vt:lpstr>
      <vt:lpstr>Thermal Fabric Update Results, Round 1 Case 600, Cloudy &amp; Clear Day Hourly Incident Solar, W. Surface</vt:lpstr>
      <vt:lpstr>Thermal Fabric Update Results, Round 2 B8-H3. Window Types, Hourly Transmitted Solar, Clear/Cold Day</vt:lpstr>
      <vt:lpstr>Thermal Fabric Update Results, Round 2 B8-H4. Window Types, Hourly Transmitted Solar, Clear/Hot Day</vt:lpstr>
      <vt:lpstr>Thermal Fabric Update Results, Round 2 B8-H1. Sky Temperatures: Clear/Cold, Cloudy Days</vt:lpstr>
      <vt:lpstr>Thermal Fabric Update Results, Round 2 B8-H2. Sky Temperatures: Clear/Cold, Clear/Hot Days</vt:lpstr>
      <vt:lpstr>Thermal Fabric Update Results, Round 2 B8-56. Hourly Free-Float Temperatures, Clear Cold Day – Cases 600FF, 900FF</vt:lpstr>
      <vt:lpstr>Thermal Fabric Update Results, Round 1 Hourly Free-Float Temperatures, Clear Cold Day – Cases 600FF, 900FF</vt:lpstr>
      <vt:lpstr>Thermal Fabric Update Results, Round 2 B8-57. Hourly Free-Float Temperatures, Clear Hot Day – Cases 650FF, 950FF</vt:lpstr>
      <vt:lpstr>Thermal Fabric Update Results, Round 1 Hourly Free-Float Temperatures, Clear Hot Day – Cases 650FF, 950FF</vt:lpstr>
      <vt:lpstr>Thermal Fabric Update Results, Round 2 B8-A57. Hourly Free-Float Temperatures, Clear Cold Day – Cases 680FF, 980FF</vt:lpstr>
      <vt:lpstr>Thermal Fabric Update Results, Round 2 B8-58. Clear Cold/Hot Day Hourly Loads, Case 600, Htg (+), Sens. Clg. (-)</vt:lpstr>
      <vt:lpstr>Thermal Fabric Update Results, Round 2 B8-58A. Clear Cold Day Hourly Loads, Case 600, Htg (+), Sens. Clg. (-)</vt:lpstr>
      <vt:lpstr>Thermal Fabric Update Results, Round 2 B8-58B. Clear Hot Day Hourly Loads, Case 600, Htg (+), Sens. Clg. (-)</vt:lpstr>
      <vt:lpstr>Thermal Fabric Update Results, Round 1 Clear Cold Day Hourly Loads, Case 600, Htg (+), Sens. Clg. (-)</vt:lpstr>
      <vt:lpstr>Thermal Fabric Update Results, Round 2 B8-A60A. Clear Cold Day Hourly Loads, Case 660, Htg (+), Sens. Clg. (-)</vt:lpstr>
      <vt:lpstr>Thermal Fabric Update Results, Round 2 B8-A60B. Clear Hot Day Hourly Loads, Case 660, Htg (+), Sens. Clg. (-)</vt:lpstr>
      <vt:lpstr>Thermal Fabric Update Results, Round 2 B8-A61A. Clear Cold Day Hourly Loads, Case 670, Htg (+), Sens. Clg. (-)</vt:lpstr>
      <vt:lpstr>Thermal Fabric Update Results, Round 2 B8-A61B. Clear Hot Day Hourly Loads, Case 670, Htg (+), Sens. Clg. (-)</vt:lpstr>
      <vt:lpstr>Thermal Fabric Update Results, Round 2 B8-A62A. Clear Cold Day Hourly Loads, Case 680, Htg (+), Sens. Clg. (-)</vt:lpstr>
      <vt:lpstr>Thermal Fabric Update Results, Round 2 B8-A62B. Clear Hot Day Hourly Loads, Case 680, Htg (+), Sens. Clg. (-)</vt:lpstr>
      <vt:lpstr>Thermal Fabric Update Results, Round 2 B8-A63. Clear Cold/Hot Days Hourly Loads, Case 685, Htg (+), Sens. Clg. (-)</vt:lpstr>
      <vt:lpstr>Thermal Fabric Update Results, Round 2 Clear Cold/Hot Day Hourly Loads, Case 600, Htg (+), Sens. Clg. (-)</vt:lpstr>
      <vt:lpstr>Thermal Fabric Update Results, Round 2 B8A64. Clear Cold/Hot Days Hourly Loads, Case 695, Htg (+), Sens. Clg. (-)</vt:lpstr>
      <vt:lpstr>Thermal Fabric Update Results, Round 2 Clear Cold/Hot Day Hourly Loads, Case 900, Htg (+), Sens. Clg. (-)</vt:lpstr>
      <vt:lpstr>Thermal Fabric Update Results, Round 2 B8-59A. Clear Cold Day Hourly Loads, Case 900, Htg (+), Sens. Clg. (-)</vt:lpstr>
      <vt:lpstr>Thermal Fabric Update Results, Round 2 B8-59B. Clear Hot Day Hourly Loads, Case 900, Htg (+), Sens. Clg. (-)</vt:lpstr>
      <vt:lpstr>Thermal Fabric Update Results, Round 1 Clear Cold Day Hourly Loads, Case 900, Htg (+), Sens. Clg. (-)</vt:lpstr>
      <vt:lpstr>Thermal Fabric Update Results, Round 2 B8-A65A. Clear Cold Day Hourly Loads, Case 980, Htg (+), Sens. Clg. (-)</vt:lpstr>
      <vt:lpstr>Thermal Fabric Update Results, Round 2 B8-A65B. Clear Hot Day Hourly Loads, Case 980, Htg (+), Sens. Clg. (-)</vt:lpstr>
      <vt:lpstr>Thermal Fabric Update Results, Round 2 B8-A66A. Clear Cold Day Hourly Loads, Case 985, Htg (+), Sens. Clg. (-)</vt:lpstr>
      <vt:lpstr>Thermal Fabric Update Results, Round 2 B8-A66B. Clear Hot Day Hourly Loads, Case 985, Htg (+), Sens. Clg. (-)</vt:lpstr>
      <vt:lpstr>Thermal Fabric Update Results, Round 2 B8-A67A. Clear Cold Day Hourly Loads, Case 995, Htg (+), Sens. Clg. (-)</vt:lpstr>
      <vt:lpstr>Thermal Fabric Update Results, Round 2 B8-A67B. Clear Hot Day Hourly Loads, Case 995, Htg (+), Sens. Clg. (-)</vt:lpstr>
      <vt:lpstr>Thermal Fabric Update Results, Round 2 B8-hc1. Annual Load-Weighted Average Ext. Surf. Convection Coeffs., Cases 600/200</vt:lpstr>
      <vt:lpstr>Thermal Fabric Update Results, Round 1 h,conv (Exterior, Average)</vt:lpstr>
      <vt:lpstr>Thermal Fabric Update Results, Round 2 B8-hc2. Annual Maximum Exterior Surface Convection Coefficients, Case 600 Only</vt:lpstr>
      <vt:lpstr>Thermal Fabric Update Results, Round 1 h,conv (Exterior, Maximum)</vt:lpstr>
      <vt:lpstr>Thermal Fabric Update Results, Round 2 B8-hc3. Annual Minimum Exterior Surface Convection Coefficients, Case 600 Only</vt:lpstr>
      <vt:lpstr>Thermal Fabric Update Results, Round 1 h,conv (Interior, Maximum)</vt:lpstr>
      <vt:lpstr>Thermal Fabric Update Results, Round 2 B8-hc4. Annual Load-Weighted Average Int. Surf. Convection Coeffs., Cases 600/200</vt:lpstr>
      <vt:lpstr>Thermal Fabric Update Results, Round 1 h,conv (Interior, Average)</vt:lpstr>
      <vt:lpstr>Thermal Fabric Update Results, Round 2 B8-hc5. Annual Maximum Interior Surface Convection Coefficients, Case 600 Only</vt:lpstr>
      <vt:lpstr>Thermal Fabric Update Results, Round 1 h,conv (Interior, Minimum)</vt:lpstr>
      <vt:lpstr>Thermal Fabric Update Results, Round 2 B8-hc6. Annual Minimum Interior Surface Convection Coefficients, Case 600 Only</vt:lpstr>
      <vt:lpstr>Thermal Fabric Update Results, Round 1 h,conv (Exterior, Minimum)</vt:lpstr>
      <vt:lpstr>Thermal Fabric Update Results, Round 1 Analysis By Program Follows ….</vt:lpstr>
      <vt:lpstr>Thermal Fabric Update Results, Round 2 Analysis: Program A (1)</vt:lpstr>
      <vt:lpstr>Thermal Fabric Update Results, Round 2 Analysis: Program A (2)</vt:lpstr>
      <vt:lpstr>Thermal Fabric Update Results, Round 2 Analysis: Program A (3)</vt:lpstr>
      <vt:lpstr>Thermal Fabric Update Results, Round 2 Analysis: Program A (4)</vt:lpstr>
      <vt:lpstr>Thermal Fabric Update Results, Round 1 Analysis: Program A</vt:lpstr>
      <vt:lpstr>Thermal Fabric Update Results, Round 2  Analysis: Program B (1)</vt:lpstr>
      <vt:lpstr>Thermal Fabric Update Results, Round 2 Analysis: Program B (2)</vt:lpstr>
      <vt:lpstr>Thermal Fabric Update Results, Round 1 Analysis: Program B</vt:lpstr>
      <vt:lpstr>Thermal Fabric Update Results, Round 2 Analysis: Program C (1)</vt:lpstr>
      <vt:lpstr>Thermal Fabric Update Results, Round 2 Analysis: Program C (2)</vt:lpstr>
      <vt:lpstr>Thermal Fabric Update Results, Round 1 Analysis: Program C</vt:lpstr>
      <vt:lpstr>Thermal Fabric Update Results, Round 2 Analysis: Program D (1)</vt:lpstr>
      <vt:lpstr>Thermal Fabric Update Results, Round 2 Analysis: Program D (2)</vt:lpstr>
      <vt:lpstr>Thermal Fabric Update Results, Round 2 Analysis: Program D (3)</vt:lpstr>
      <vt:lpstr>Thermal Fabric Update Results, Round 2 Analysis: Program D (4)</vt:lpstr>
      <vt:lpstr>Thermal Fabric Update Results, Round 2 Analysis: Program D (5)</vt:lpstr>
      <vt:lpstr>Thermal Fabric Update Results, Round 2 Analysis: Program D (6)</vt:lpstr>
      <vt:lpstr>Thermal Fabric Update Results, Round 2 Analysis: Program D (7)</vt:lpstr>
      <vt:lpstr>BTF Results Updates – Jun 2015</vt:lpstr>
      <vt:lpstr>Results Updates, Jun 2015 – Prog D (1)</vt:lpstr>
      <vt:lpstr>Results Updates, Jun 2015 – Prog D (2)</vt:lpstr>
      <vt:lpstr>Results Updates, Jun 2015 – Prog D (3) Bug found after correction of input errors</vt:lpstr>
      <vt:lpstr>Thermal Fabric Update Results, Round 1 Analysis: Program D (1)</vt:lpstr>
      <vt:lpstr>Thermal Fabric Update Results, Round 1 Analysis: Program D (2)</vt:lpstr>
      <vt:lpstr>Thermal Fabric Update Results, Round 1 Analysis: Program D (3)</vt:lpstr>
      <vt:lpstr>Thermal Fabric Update Results, Round 2 Analysis: Program E</vt:lpstr>
      <vt:lpstr>Thermal Fabric Update Results, Round 1 -- skip Analysis: Program E</vt:lpstr>
      <vt:lpstr>Thermal Fabric Update Results, Round 2 Analysis: Program F (1)</vt:lpstr>
      <vt:lpstr>Thermal Fabric Update Results, Round 2 Analysis: Program F (2)</vt:lpstr>
      <vt:lpstr>Thermal Fabric Update Results, Round 2 Analysis: Program F (3)</vt:lpstr>
      <vt:lpstr>Thermal Fabric Update Results, Round 2 Analysis: Program F (4)</vt:lpstr>
      <vt:lpstr>Thermal Fabric Update Results, Round 2 Analysis: Program F (5)</vt:lpstr>
      <vt:lpstr>Thermal Fabric Update Results, Round 2 Analysis: Program F (6)</vt:lpstr>
      <vt:lpstr>Thermal Fabric Update Results, Round 1 Analysis: Program F (1)</vt:lpstr>
      <vt:lpstr>Thermal Fabric Update Results, Round 1 Analysis: Program F (2)</vt:lpstr>
      <vt:lpstr>Thermal Fabric Update Results, Round 2 Analysis: Program G (1)</vt:lpstr>
      <vt:lpstr>Thermal Fabric Update Results, Round 2 Analysis: Program G (2)</vt:lpstr>
      <vt:lpstr>Thermal Fabric Update Results, Round 2 Analysis: Program G (3)</vt:lpstr>
      <vt:lpstr>Thermal Fabric Update Results, Round 2 Analysis: Program G (4)</vt:lpstr>
      <vt:lpstr>Thermal Fabric Update Results, Round 2 Analysis: Program G (5)</vt:lpstr>
      <vt:lpstr>Thermal Fabric Update Results, Round 2 Analysis: Program G (6)</vt:lpstr>
      <vt:lpstr>Thermal Fabric Update Results, Round 1 Analysis: Program G (1)</vt:lpstr>
      <vt:lpstr>Thermal Fabric Update Results, Round 1 Analysis: Program G (2)</vt:lpstr>
      <vt:lpstr>Thermal Fabric Update Results, Round 1 Analysis: Program G (3)</vt:lpstr>
      <vt:lpstr>Thermal Fabric Update Results, Round 2 Analysis: Program H (1)</vt:lpstr>
      <vt:lpstr>Thermal Fabric Update Results, Round 2 Analysis: Program H (2)</vt:lpstr>
      <vt:lpstr>Thermal Fabric Update Results, Round 2 Analysis: Program H (3)</vt:lpstr>
      <vt:lpstr>Thermal Fabric Update Results, Round 2 Analysis: Program H (4)</vt:lpstr>
      <vt:lpstr>Thermal Fabric Update Results, Round 2 Analysis: Program H (5)</vt:lpstr>
      <vt:lpstr>Thermal Fabric Update Results, Round 2 Analysis: Program H (6)</vt:lpstr>
      <vt:lpstr>Thermal Fabric Update Results, Round 2 Analysis: Program H (7)</vt:lpstr>
      <vt:lpstr>Thermal Fabric Update Results, Round 2 Analysis: Program H (8)</vt:lpstr>
      <vt:lpstr>Thermal Fabric Update Results, Round 2 WG Comments Resolution Process</vt:lpstr>
      <vt:lpstr>Thermal Fabric Update Results, Round 2 WG Comment Topic Summary</vt:lpstr>
      <vt:lpstr>Thermal Fabric Update Results, Round 2 WG Comments on Sim Trial Materials (1a)</vt:lpstr>
      <vt:lpstr>Thermal Fabric Update Results, Round 2 WG Comments on Sim Trial Materials (1b)</vt:lpstr>
      <vt:lpstr>Thermal Fabric Update Results, Round 2 WG Comments on Sim Trial Materials (1c1)</vt:lpstr>
      <vt:lpstr>Thermal Fabric Update Results, Round 2 WG Comments on Sim Trial Materials (1c2)</vt:lpstr>
      <vt:lpstr>Thermal Fabric Update Results, Round 2 WG Comments on Sim Trial Materials (1d)</vt:lpstr>
      <vt:lpstr>Thermal Fabric Update Results, Round 2 WG Comments on Sim Trial Materials (1e1)</vt:lpstr>
      <vt:lpstr>Thermal Fabric Update Results, Round 2 WG Comments on Sim Trial Materials (1e2)</vt:lpstr>
      <vt:lpstr>Thermal Fabric Update Results, Round 2 WG Comments on Sim Trial Materials (1f)</vt:lpstr>
      <vt:lpstr>Thermal Fabric Update Results, Round 2 WG Comments on Sim Trial Materials (2)</vt:lpstr>
      <vt:lpstr>Thermal Fabric Update Results, Round 2 WG Comments on Sim Trial Materials (3)</vt:lpstr>
      <vt:lpstr>Thermal Fabric Update Results, Round 2 WG Comments on Sim Trial Materials (4a)</vt:lpstr>
      <vt:lpstr>Thermal Fabric Update Results, Round 2 WG Comments on Sim Trial Materials (4b)</vt:lpstr>
      <vt:lpstr>Thermal Fabric Update Results, Round 2 WG Comments on Sim Trial Materials (5)</vt:lpstr>
      <vt:lpstr>Thermal Fabric Update Results, Round 2 WG Comments on Sim Trial Materials (6)</vt:lpstr>
      <vt:lpstr>Thermal Fabric Update Results, Round 2 WG Comments on Sim Trial Materials (7)</vt:lpstr>
      <vt:lpstr>Thermal Fabric Update Results, Round 2 WG Comments on Sim Trial Materials (8)</vt:lpstr>
      <vt:lpstr>Thermal Fabric Update Results, Round 2 WG Comments on Sim Trial Materials (9)</vt:lpstr>
      <vt:lpstr>Thermal Fabric Update Results, Round 2 WG Comments on Sim Trial Materials (10)</vt:lpstr>
      <vt:lpstr>Thermal Fabric Update Results, Round 2 WG Comments on Sim Trial Materials (11)</vt:lpstr>
      <vt:lpstr>Thermal Fabric Update Results, Round 2 Questions (JN to WG)</vt:lpstr>
      <vt:lpstr>Discussion Topic Overview</vt:lpstr>
      <vt:lpstr>Thermal Fabric Update Results, Round 2 Topical Action Items (1) </vt:lpstr>
      <vt:lpstr>Thermal Fabric Update Results, Round 2 Topical Action Items (2)</vt:lpstr>
      <vt:lpstr>Thermal Fabric Update Results, Round 2 Prioritization of 140-2017 CM Revision? </vt:lpstr>
      <vt:lpstr>BESTEST  Thermal Fabric Update,  Proposed Next Steps/Test Plan (2017/8)</vt:lpstr>
      <vt:lpstr>IEA BESTEST Update – Work Flow tkjn update after full SSPC 140 meeting</vt:lpstr>
      <vt:lpstr>Discussion: Excursion Cases</vt:lpstr>
      <vt:lpstr>Weather Driven Infiltration, Jan 2017 (1)</vt:lpstr>
      <vt:lpstr>Weather Driven Infiltration, Jan 2017 (2)</vt:lpstr>
      <vt:lpstr>Weather Driven Infiltration Jan 2017 WG Minutes</vt:lpstr>
      <vt:lpstr>Jun 2015 Slides Follow ….</vt:lpstr>
      <vt:lpstr>BTF Results Updates – Jun 2015</vt:lpstr>
      <vt:lpstr>Test Spec Updates  per Chicago (Jan 2015) Comments</vt:lpstr>
      <vt:lpstr>Test Spec Updates – per Round 1 Comments </vt:lpstr>
      <vt:lpstr>Load Sensitivity to Variation of Sky Temperature  Thanks to Bob Henninger and Mike Witte for simulations </vt:lpstr>
      <vt:lpstr>Test Spec Updates – per Round 1 Comments </vt:lpstr>
      <vt:lpstr>Test Spec Updates – per Round 1 Comments </vt:lpstr>
      <vt:lpstr>Test Spec Updates – per Round 1 Comments </vt:lpstr>
      <vt:lpstr>Test Spec Updates – per Round 1 Comments </vt:lpstr>
      <vt:lpstr>Jan 2015 Archive Slides ….</vt:lpstr>
      <vt:lpstr>Thermal Fabric Update Results, Round 1 h,conv: Summary (1)</vt:lpstr>
      <vt:lpstr>Thermal Fabric Update Results, Round 1 h,conv: Summary (2)</vt:lpstr>
      <vt:lpstr>Thermal Fabric Update Results, Round 1 h,conv (Next Steps?) </vt:lpstr>
      <vt:lpstr>Thermal Fabric Update Results, Round 1 h,conv (Program F sensitivity test)</vt:lpstr>
      <vt:lpstr>Thermal Fabric Update Results, Round 1 h,conv (Program F sensitivity test)</vt:lpstr>
      <vt:lpstr>Thermal Fabric Update Results, Round 1 h,conv: Additional Conclusion</vt:lpstr>
      <vt:lpstr>Thermal Fabric Update Results, Round 1 WG Comments on Sim Trial Materials (0)</vt:lpstr>
      <vt:lpstr>Thermal Fabric Update Results, Round 1 WG Comments on Sim Trial Materials (1)</vt:lpstr>
      <vt:lpstr>Thermal Fabric Update Results, Round 1 WG Comments on Sim Trial Materials (2)</vt:lpstr>
      <vt:lpstr>Thermal Fabric Update Results, Round 1 WG Comments on Sim Trial Materials (3)</vt:lpstr>
      <vt:lpstr>Thermal Fabric Update Results, Round 1 WG Comments on Sim Trial Materials (4)</vt:lpstr>
      <vt:lpstr>Thermal Fabric Update Results, Round 1 WG Comments on Sim Trial Materials (5)</vt:lpstr>
      <vt:lpstr>Thermal Fabric Update Results, Round 1 WG Comments on Sim Trial Materials (6)</vt:lpstr>
      <vt:lpstr>Thermal Fabric Update Results, Round 1 Questions (JN to WG)</vt:lpstr>
      <vt:lpstr>Thermal Fabric Update Results, Round 1 Topical Action Items </vt:lpstr>
      <vt:lpstr>Exterior Shading BESTEST 1995       v.         MZ 2008</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tracy becker</dc:creator>
  <cp:lastModifiedBy>joel neymark</cp:lastModifiedBy>
  <cp:revision>1044</cp:revision>
  <cp:lastPrinted>2017-06-20T14:18:06Z</cp:lastPrinted>
  <dcterms:created xsi:type="dcterms:W3CDTF">2010-05-03T20:07:17Z</dcterms:created>
  <dcterms:modified xsi:type="dcterms:W3CDTF">2017-06-20T14:18:51Z</dcterms:modified>
</cp:coreProperties>
</file>